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"/>
  </p:notesMasterIdLst>
  <p:sldIdLst>
    <p:sldId id="3185" r:id="rId3"/>
    <p:sldId id="3158" r:id="rId4"/>
    <p:sldId id="3182" r:id="rId6"/>
    <p:sldId id="3495" r:id="rId7"/>
    <p:sldId id="3558" r:id="rId8"/>
    <p:sldId id="3559" r:id="rId9"/>
    <p:sldId id="3561" r:id="rId10"/>
    <p:sldId id="3563" r:id="rId11"/>
    <p:sldId id="3564" r:id="rId12"/>
    <p:sldId id="3565" r:id="rId13"/>
    <p:sldId id="3567" r:id="rId14"/>
    <p:sldId id="3569" r:id="rId15"/>
    <p:sldId id="3571" r:id="rId16"/>
    <p:sldId id="3572" r:id="rId17"/>
    <p:sldId id="3574" r:id="rId18"/>
    <p:sldId id="3575" r:id="rId19"/>
    <p:sldId id="3576" r:id="rId20"/>
    <p:sldId id="3577" r:id="rId21"/>
    <p:sldId id="3578" r:id="rId22"/>
    <p:sldId id="3579" r:id="rId23"/>
    <p:sldId id="3580" r:id="rId24"/>
    <p:sldId id="3581" r:id="rId25"/>
    <p:sldId id="3582" r:id="rId26"/>
    <p:sldId id="3584" r:id="rId27"/>
    <p:sldId id="3586" r:id="rId28"/>
    <p:sldId id="3588" r:id="rId29"/>
    <p:sldId id="3491" r:id="rId30"/>
    <p:sldId id="3396" r:id="rId31"/>
    <p:sldId id="3590" r:id="rId32"/>
    <p:sldId id="3591" r:id="rId33"/>
    <p:sldId id="3592" r:id="rId34"/>
    <p:sldId id="3593" r:id="rId35"/>
    <p:sldId id="3594" r:id="rId36"/>
    <p:sldId id="3595" r:id="rId37"/>
    <p:sldId id="3596" r:id="rId38"/>
    <p:sldId id="3597" r:id="rId39"/>
    <p:sldId id="3598" r:id="rId40"/>
    <p:sldId id="3453" r:id="rId41"/>
    <p:sldId id="3619" r:id="rId42"/>
    <p:sldId id="3519" r:id="rId43"/>
    <p:sldId id="3543" r:id="rId44"/>
    <p:sldId id="3544" r:id="rId45"/>
    <p:sldId id="3545" r:id="rId46"/>
    <p:sldId id="3546" r:id="rId47"/>
    <p:sldId id="3547" r:id="rId48"/>
    <p:sldId id="3548" r:id="rId49"/>
    <p:sldId id="3549" r:id="rId50"/>
    <p:sldId id="3550" r:id="rId51"/>
    <p:sldId id="3551" r:id="rId52"/>
    <p:sldId id="3552" r:id="rId53"/>
    <p:sldId id="3553" r:id="rId54"/>
    <p:sldId id="3554" r:id="rId55"/>
    <p:sldId id="3555" r:id="rId56"/>
    <p:sldId id="3556" r:id="rId57"/>
    <p:sldId id="3186" r:id="rId58"/>
    <p:sldId id="3617" r:id="rId59"/>
    <p:sldId id="3618" r:id="rId60"/>
  </p:sldIdLst>
  <p:sldSz cx="12192000" cy="6858000"/>
  <p:notesSz cx="6858000" cy="9144000"/>
  <p:custDataLst>
    <p:tags r:id="rId6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rizon_Wdp" initials="H" lastIdx="1" clrIdx="0"/>
  <p:cmAuthor id="2" name="lq" initials="l" lastIdx="1" clrIdx="1"/>
  <p:cmAuthor id="0" name="李云峰，德勤咨询" initials="Felix L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4367"/>
    <a:srgbClr val="91C6CE"/>
    <a:srgbClr val="4F4F4F"/>
    <a:srgbClr val="D94E59"/>
    <a:srgbClr val="E9979D"/>
    <a:srgbClr val="9DC3E6"/>
    <a:srgbClr val="E8CED0"/>
    <a:srgbClr val="F3C5C8"/>
    <a:srgbClr val="E7F3F5"/>
    <a:srgbClr val="B7D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09" autoAdjust="0"/>
    <p:restoredTop sz="91246" autoAdjust="0"/>
  </p:normalViewPr>
  <p:slideViewPr>
    <p:cSldViewPr snapToGrid="0" snapToObjects="1" showGuides="1">
      <p:cViewPr varScale="1">
        <p:scale>
          <a:sx n="82" d="100"/>
          <a:sy n="82" d="100"/>
        </p:scale>
        <p:origin x="210" y="90"/>
      </p:cViewPr>
      <p:guideLst>
        <p:guide orient="horz" pos="2137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11" d="100"/>
          <a:sy n="111" d="100"/>
        </p:scale>
        <p:origin x="3008" y="2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5" Type="http://schemas.openxmlformats.org/officeDocument/2006/relationships/tags" Target="tags/tag23.xml"/><Relationship Id="rId64" Type="http://schemas.openxmlformats.org/officeDocument/2006/relationships/commentAuthors" Target="commentAuthors.xml"/><Relationship Id="rId63" Type="http://schemas.openxmlformats.org/officeDocument/2006/relationships/tableStyles" Target="tableStyles.xml"/><Relationship Id="rId62" Type="http://schemas.openxmlformats.org/officeDocument/2006/relationships/viewProps" Target="viewProps.xml"/><Relationship Id="rId61" Type="http://schemas.openxmlformats.org/officeDocument/2006/relationships/presProps" Target="presProps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notesMaster" Target="notesMasters/notesMaster1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BE8D6-7F16-6246-B0D9-D3AEA8F686CE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8A117-2B2A-874C-AF33-7BFF7A7279C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278152C-88DB-40D8-8B94-A0F67FA030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8A117-2B2A-874C-AF33-7BFF7A7279C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54312-5B1E-494F-9F7C-C2EC4125640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E8A117-2B2A-874C-AF33-7BFF7A7279CF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8A117-2B2A-874C-AF33-7BFF7A7279C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8A117-2B2A-874C-AF33-7BFF7A7279CF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E8A117-2B2A-874C-AF33-7BFF7A7279CF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E8A117-2B2A-874C-AF33-7BFF7A7279CF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E8A117-2B2A-874C-AF33-7BFF7A7279CF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E8A117-2B2A-874C-AF33-7BFF7A7279CF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1E8A117-2B2A-874C-AF33-7BFF7A7279CF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1227" y="313195"/>
            <a:ext cx="11154168" cy="418485"/>
          </a:xfr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6" name="灯片编号占位符 3"/>
          <p:cNvSpPr txBox="1"/>
          <p:nvPr userDrawn="1"/>
        </p:nvSpPr>
        <p:spPr>
          <a:xfrm>
            <a:off x="11568608" y="6558179"/>
            <a:ext cx="623392" cy="307516"/>
          </a:xfrm>
          <a:prstGeom prst="rect">
            <a:avLst/>
          </a:prstGeom>
          <a:ln w="25400">
            <a:miter lim="400000"/>
          </a:ln>
        </p:spPr>
        <p:txBody>
          <a:bodyPr vert="horz" lIns="121681" tIns="60831" rIns="121681" bIns="60831" rtlCol="0" anchor="ctr">
            <a:spAutoFit/>
          </a:bodyPr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2571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>
                  <a:solidFill>
                    <a:srgbClr val="888888"/>
                  </a:solidFill>
                </a:u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Calibri" panose="020F0502020204030204"/>
              </a:defRPr>
            </a:lvl1pPr>
            <a:lvl2pPr marL="0" marR="0" indent="128270" algn="l" defTabSz="2571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indent="257175" algn="l" defTabSz="2571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indent="385445" algn="l" defTabSz="2571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indent="514350" algn="l" defTabSz="2571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indent="642620" algn="l" defTabSz="2571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indent="771525" algn="l" defTabSz="2571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indent="899795" algn="l" defTabSz="2571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indent="1028700" algn="l" defTabSz="2571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algn="r" defTabSz="342900"/>
            <a:fld id="{0C913308-F349-4B6D-A68A-DD1791B4A57B}" type="slidenum">
              <a:rPr lang="zh-CN" altLang="en-US" sz="1200" ker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lang="zh-CN" altLang="en-US" sz="1200" kern="0" dirty="0">
              <a:solidFill>
                <a:srgbClr val="000000">
                  <a:tint val="75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54887" y="271464"/>
            <a:ext cx="111273" cy="467280"/>
          </a:xfrm>
          <a:prstGeom prst="rect">
            <a:avLst/>
          </a:prstGeom>
          <a:solidFill>
            <a:srgbClr val="1B436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-5528" y="271464"/>
            <a:ext cx="57101" cy="467280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95000"/>
                </a:schemeClr>
              </a:gs>
              <a:gs pos="87000">
                <a:schemeClr val="tx2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>
  <p:cSld name="Default -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1227" y="313195"/>
            <a:ext cx="11154168" cy="418485"/>
          </a:xfr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8"/>
          <p:cNvSpPr/>
          <p:nvPr userDrawn="1"/>
        </p:nvSpPr>
        <p:spPr>
          <a:xfrm rot="10800000" flipV="1">
            <a:off x="220717" y="291683"/>
            <a:ext cx="11987651" cy="434118"/>
          </a:xfrm>
          <a:custGeom>
            <a:avLst/>
            <a:gdLst>
              <a:gd name="connsiteX0" fmla="*/ 0 w 10938932"/>
              <a:gd name="connsiteY0" fmla="*/ 0 h 434116"/>
              <a:gd name="connsiteX1" fmla="*/ 10938932 w 10938932"/>
              <a:gd name="connsiteY1" fmla="*/ 0 h 434116"/>
              <a:gd name="connsiteX2" fmla="*/ 10938932 w 10938932"/>
              <a:gd name="connsiteY2" fmla="*/ 434116 h 434116"/>
              <a:gd name="connsiteX3" fmla="*/ 0 w 10938932"/>
              <a:gd name="connsiteY3" fmla="*/ 434116 h 434116"/>
              <a:gd name="connsiteX4" fmla="*/ 0 w 10938932"/>
              <a:gd name="connsiteY4" fmla="*/ 0 h 434116"/>
              <a:gd name="connsiteX0-1" fmla="*/ 1648177 w 10938932"/>
              <a:gd name="connsiteY0-2" fmla="*/ 0 h 434116"/>
              <a:gd name="connsiteX1-3" fmla="*/ 10938932 w 10938932"/>
              <a:gd name="connsiteY1-4" fmla="*/ 0 h 434116"/>
              <a:gd name="connsiteX2-5" fmla="*/ 10938932 w 10938932"/>
              <a:gd name="connsiteY2-6" fmla="*/ 434116 h 434116"/>
              <a:gd name="connsiteX3-7" fmla="*/ 0 w 10938932"/>
              <a:gd name="connsiteY3-8" fmla="*/ 434116 h 434116"/>
              <a:gd name="connsiteX4-9" fmla="*/ 1648177 w 10938932"/>
              <a:gd name="connsiteY4-10" fmla="*/ 0 h 434116"/>
              <a:gd name="connsiteX0-11" fmla="*/ 0 w 10946088"/>
              <a:gd name="connsiteY0-12" fmla="*/ 12032 h 434116"/>
              <a:gd name="connsiteX1-13" fmla="*/ 10946088 w 10946088"/>
              <a:gd name="connsiteY1-14" fmla="*/ 0 h 434116"/>
              <a:gd name="connsiteX2-15" fmla="*/ 10946088 w 10946088"/>
              <a:gd name="connsiteY2-16" fmla="*/ 434116 h 434116"/>
              <a:gd name="connsiteX3-17" fmla="*/ 7156 w 10946088"/>
              <a:gd name="connsiteY3-18" fmla="*/ 434116 h 434116"/>
              <a:gd name="connsiteX4-19" fmla="*/ 0 w 10946088"/>
              <a:gd name="connsiteY4-20" fmla="*/ 12032 h 434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946088" h="434116">
                <a:moveTo>
                  <a:pt x="0" y="12032"/>
                </a:moveTo>
                <a:lnTo>
                  <a:pt x="10946088" y="0"/>
                </a:lnTo>
                <a:lnTo>
                  <a:pt x="10946088" y="434116"/>
                </a:lnTo>
                <a:lnTo>
                  <a:pt x="7156" y="434116"/>
                </a:lnTo>
                <a:lnTo>
                  <a:pt x="0" y="12032"/>
                </a:lnTo>
                <a:close/>
              </a:path>
            </a:pathLst>
          </a:custGeom>
          <a:gradFill flip="none" rotWithShape="0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7000">
                <a:srgbClr val="1B4367"/>
              </a:gs>
            </a:gsLst>
            <a:lin ang="10800000" scaled="0"/>
            <a:tileRect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291678"/>
            <a:ext cx="136634" cy="435600"/>
          </a:xfrm>
          <a:prstGeom prst="rect">
            <a:avLst/>
          </a:prstGeom>
          <a:solidFill>
            <a:srgbClr val="D32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231227" y="313195"/>
            <a:ext cx="10515600" cy="41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9" name="灯片编号占位符 3"/>
          <p:cNvSpPr txBox="1"/>
          <p:nvPr userDrawn="1"/>
        </p:nvSpPr>
        <p:spPr>
          <a:xfrm>
            <a:off x="11568608" y="6558179"/>
            <a:ext cx="623392" cy="307516"/>
          </a:xfrm>
          <a:prstGeom prst="rect">
            <a:avLst/>
          </a:prstGeom>
          <a:ln w="25400">
            <a:miter lim="400000"/>
          </a:ln>
        </p:spPr>
        <p:txBody>
          <a:bodyPr vert="horz" lIns="121681" tIns="60831" rIns="121681" bIns="60831" rtlCol="0" anchor="ctr">
            <a:spAutoFit/>
          </a:bodyPr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2571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900" b="0" i="0" u="none" strike="noStrike" cap="none" spc="0" normalizeH="0" baseline="0">
                <a:ln>
                  <a:noFill/>
                </a:ln>
                <a:solidFill>
                  <a:srgbClr val="888888"/>
                </a:solidFill>
                <a:effectLst/>
                <a:uFill>
                  <a:solidFill>
                    <a:srgbClr val="888888"/>
                  </a:solidFill>
                </a:u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Calibri" panose="020F0502020204030204"/>
              </a:defRPr>
            </a:lvl1pPr>
            <a:lvl2pPr marL="0" marR="0" indent="128270" algn="l" defTabSz="2571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indent="257175" algn="l" defTabSz="2571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indent="385445" algn="l" defTabSz="2571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indent="514350" algn="l" defTabSz="2571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indent="642620" algn="l" defTabSz="2571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indent="771525" algn="l" defTabSz="2571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indent="899795" algn="l" defTabSz="2571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indent="1028700" algn="l" defTabSz="2571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75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algn="r" defTabSz="342900"/>
            <a:fld id="{0C913308-F349-4B6D-A68A-DD1791B4A57B}" type="slidenum">
              <a:rPr lang="zh-CN" altLang="en-US" sz="1200" kern="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lang="zh-CN" altLang="en-US" sz="1200" kern="0" dirty="0">
              <a:solidFill>
                <a:srgbClr val="000000">
                  <a:tint val="75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54887" y="271464"/>
            <a:ext cx="111273" cy="467280"/>
          </a:xfrm>
          <a:prstGeom prst="rect">
            <a:avLst/>
          </a:prstGeom>
          <a:solidFill>
            <a:srgbClr val="1B436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-5528" y="271464"/>
            <a:ext cx="57101" cy="467280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95000"/>
                </a:schemeClr>
              </a:gs>
              <a:gs pos="87000">
                <a:schemeClr val="tx2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3.png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5.png"/><Relationship Id="rId8" Type="http://schemas.openxmlformats.org/officeDocument/2006/relationships/image" Target="../media/image54.png"/><Relationship Id="rId7" Type="http://schemas.openxmlformats.org/officeDocument/2006/relationships/image" Target="../media/image53.png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emf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5" Type="http://schemas.openxmlformats.org/officeDocument/2006/relationships/notesSlide" Target="../notesSlides/notesSlide10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59.png"/><Relationship Id="rId12" Type="http://schemas.openxmlformats.org/officeDocument/2006/relationships/image" Target="../media/image58.png"/><Relationship Id="rId11" Type="http://schemas.openxmlformats.org/officeDocument/2006/relationships/image" Target="../media/image57.png"/><Relationship Id="rId10" Type="http://schemas.openxmlformats.org/officeDocument/2006/relationships/image" Target="../media/image56.png"/><Relationship Id="rId1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3.png"/><Relationship Id="rId1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3.png"/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5.png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3" Type="http://schemas.openxmlformats.org/officeDocument/2006/relationships/slideLayout" Target="../slideLayouts/slideLayout1.xml"/><Relationship Id="rId22" Type="http://schemas.openxmlformats.org/officeDocument/2006/relationships/tags" Target="../tags/tag22.xml"/><Relationship Id="rId21" Type="http://schemas.openxmlformats.org/officeDocument/2006/relationships/tags" Target="../tags/tag21.xml"/><Relationship Id="rId20" Type="http://schemas.openxmlformats.org/officeDocument/2006/relationships/tags" Target="../tags/tag20.xml"/><Relationship Id="rId2" Type="http://schemas.openxmlformats.org/officeDocument/2006/relationships/tags" Target="../tags/tag2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8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3.png"/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image" Target="../media/image80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4.png"/></Relationships>
</file>

<file path=ppt/slides/_rels/slide5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3.png"/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image" Target="../media/image70.png"/></Relationships>
</file>

<file path=ppt/slides/_rels/slide5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2.png"/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image" Target="../media/image8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6" Type="http://schemas.openxmlformats.org/officeDocument/2006/relationships/slideLayout" Target="../slideLayouts/slideLayout1.xml"/><Relationship Id="rId15" Type="http://schemas.openxmlformats.org/officeDocument/2006/relationships/image" Target="../media/image31.png"/><Relationship Id="rId14" Type="http://schemas.openxmlformats.org/officeDocument/2006/relationships/image" Target="../media/image30.png"/><Relationship Id="rId13" Type="http://schemas.openxmlformats.org/officeDocument/2006/relationships/image" Target="../media/image29.png"/><Relationship Id="rId12" Type="http://schemas.openxmlformats.org/officeDocument/2006/relationships/image" Target="../media/image28.png"/><Relationship Id="rId11" Type="http://schemas.openxmlformats.org/officeDocument/2006/relationships/image" Target="../media/image27.png"/><Relationship Id="rId10" Type="http://schemas.openxmlformats.org/officeDocument/2006/relationships/image" Target="../media/image26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36.png"/><Relationship Id="rId7" Type="http://schemas.openxmlformats.org/officeDocument/2006/relationships/image" Target="../media/image19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0.png"/><Relationship Id="rId3" Type="http://schemas.openxmlformats.org/officeDocument/2006/relationships/image" Target="../media/image17.png"/><Relationship Id="rId2" Type="http://schemas.openxmlformats.org/officeDocument/2006/relationships/image" Target="../media/image33.png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31.png"/><Relationship Id="rId15" Type="http://schemas.openxmlformats.org/officeDocument/2006/relationships/image" Target="../media/image30.png"/><Relationship Id="rId14" Type="http://schemas.openxmlformats.org/officeDocument/2006/relationships/image" Target="../media/image26.png"/><Relationship Id="rId13" Type="http://schemas.openxmlformats.org/officeDocument/2006/relationships/image" Target="../media/image25.png"/><Relationship Id="rId12" Type="http://schemas.openxmlformats.org/officeDocument/2006/relationships/image" Target="../media/image24.png"/><Relationship Id="rId11" Type="http://schemas.openxmlformats.org/officeDocument/2006/relationships/image" Target="../media/image21.png"/><Relationship Id="rId10" Type="http://schemas.openxmlformats.org/officeDocument/2006/relationships/image" Target="../media/image38.png"/><Relationship Id="rId1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b="26048"/>
          <a:stretch>
            <a:fillRect/>
          </a:stretch>
        </p:blipFill>
        <p:spPr>
          <a:xfrm>
            <a:off x="-853" y="0"/>
            <a:ext cx="12192853" cy="6858000"/>
          </a:xfrm>
          <a:prstGeom prst="rect">
            <a:avLst/>
          </a:prstGeom>
        </p:spPr>
      </p:pic>
      <p:sp>
        <p:nvSpPr>
          <p:cNvPr id="6" name="标题 2"/>
          <p:cNvSpPr txBox="1"/>
          <p:nvPr/>
        </p:nvSpPr>
        <p:spPr>
          <a:xfrm>
            <a:off x="1205742" y="1076847"/>
            <a:ext cx="10292862" cy="995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 algn="ctr"/>
            <a:r>
              <a:rPr lang="zh-CN" altLang="en-US" sz="4000" b="1">
                <a:solidFill>
                  <a:srgbClr val="1B4367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企业智慧运营管理平台解决</a:t>
            </a:r>
            <a:r>
              <a:rPr lang="zh-CN" altLang="en-US" sz="4000" b="1" dirty="0">
                <a:solidFill>
                  <a:srgbClr val="1B4367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方案</a:t>
            </a:r>
            <a:endParaRPr lang="zh-CN" altLang="en-US" sz="4000" b="1" dirty="0">
              <a:solidFill>
                <a:srgbClr val="1B4367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总体运营与管理流程</a:t>
            </a:r>
            <a:endParaRPr lang="zh-CN" altLang="en-US" dirty="0"/>
          </a:p>
        </p:txBody>
      </p:sp>
      <p:grpSp>
        <p:nvGrpSpPr>
          <p:cNvPr id="70" name="组合 69"/>
          <p:cNvGrpSpPr/>
          <p:nvPr/>
        </p:nvGrpSpPr>
        <p:grpSpPr>
          <a:xfrm>
            <a:off x="770137" y="1198373"/>
            <a:ext cx="10669903" cy="5165866"/>
            <a:chOff x="770137" y="1339049"/>
            <a:chExt cx="10669903" cy="5165866"/>
          </a:xfrm>
        </p:grpSpPr>
        <p:grpSp>
          <p:nvGrpSpPr>
            <p:cNvPr id="3" name="组合 2"/>
            <p:cNvGrpSpPr/>
            <p:nvPr/>
          </p:nvGrpSpPr>
          <p:grpSpPr>
            <a:xfrm>
              <a:off x="770137" y="1339049"/>
              <a:ext cx="2815441" cy="1312424"/>
              <a:chOff x="1451760" y="1536285"/>
              <a:chExt cx="2815441" cy="1312424"/>
            </a:xfrm>
          </p:grpSpPr>
          <p:sp>
            <p:nvSpPr>
              <p:cNvPr id="4" name="TextBox 67"/>
              <p:cNvSpPr txBox="1"/>
              <p:nvPr/>
            </p:nvSpPr>
            <p:spPr>
              <a:xfrm>
                <a:off x="1451760" y="1536285"/>
                <a:ext cx="2815441" cy="1312424"/>
              </a:xfrm>
              <a:prstGeom prst="rect">
                <a:avLst/>
              </a:prstGeom>
              <a:solidFill>
                <a:schemeClr val="accent1"/>
              </a:solidFill>
              <a:ln w="3175" cmpd="sng">
                <a:solidFill>
                  <a:srgbClr val="FFFFFF"/>
                </a:solidFill>
                <a:miter lim="800000"/>
              </a:ln>
              <a:effectLst>
                <a:reflection blurRad="6350" stA="61000" endPos="5000" dir="5400000" sy="-100000" algn="bl" rotWithShape="0"/>
              </a:effectLst>
            </p:spPr>
            <p:txBody>
              <a:bodyPr wrap="none" lIns="207816" tIns="103908" rIns="207816" bIns="103908" anchor="t"/>
              <a:lstStyle>
                <a:defPPr>
                  <a:defRPr lang="zh-CN"/>
                </a:defPPr>
                <a:lvl1pPr algn="ctr" latinLnBrk="1">
                  <a:defRPr kumimoji="1" sz="9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defRPr>
                </a:lvl1pPr>
              </a:lstStyle>
              <a:p>
                <a:pPr marL="0" marR="0" lvl="0" indent="0" algn="ctr" defTabSz="2078355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1800" b="1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销售管理流程</a:t>
                </a:r>
                <a:endParaRPr kumimoji="1" lang="zh-CN" altLang="en-US" sz="1800" b="1" i="0" u="none" strike="noStrike" kern="120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" name="椭圆 4"/>
              <p:cNvSpPr/>
              <p:nvPr/>
            </p:nvSpPr>
            <p:spPr>
              <a:xfrm flipH="1">
                <a:off x="1560850" y="2224043"/>
                <a:ext cx="548533" cy="5485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85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ffectLst>
                <a:outerShdw blurRad="228600" dist="228600" dir="5400000" algn="t" rotWithShape="0">
                  <a:srgbClr val="5F5F5F">
                    <a:lumMod val="85000"/>
                    <a:lumOff val="15000"/>
                    <a:alpha val="28000"/>
                  </a:srgbClr>
                </a:outerShdw>
              </a:effectLst>
            </p:spPr>
            <p:txBody>
              <a:bodyPr vert="horz" wrap="square" lIns="45720" tIns="22860" rIns="45720" bIns="22860" numCol="1" anchor="ctr" anchorCtr="0" compatLnSpc="1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Calibri" panose="020F0502020204030204"/>
                  </a:rPr>
                  <a:t>线索</a:t>
                </a: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 flipH="1">
                <a:off x="2585213" y="2224043"/>
                <a:ext cx="548533" cy="5485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85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ffectLst>
                <a:outerShdw blurRad="228600" dist="228600" dir="5400000" algn="t" rotWithShape="0">
                  <a:srgbClr val="5F5F5F">
                    <a:lumMod val="85000"/>
                    <a:lumOff val="15000"/>
                    <a:alpha val="28000"/>
                  </a:srgbClr>
                </a:outerShdw>
              </a:effectLst>
            </p:spPr>
            <p:txBody>
              <a:bodyPr vert="horz" wrap="square" lIns="45720" tIns="22860" rIns="45720" bIns="22860" numCol="1" anchor="ctr" anchorCtr="0" compatLnSpc="1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Calibri" panose="020F0502020204030204"/>
                  </a:rPr>
                  <a:t>商机</a:t>
                </a: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 flipH="1">
                <a:off x="3627119" y="2224043"/>
                <a:ext cx="548533" cy="5485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85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ffectLst>
                <a:outerShdw blurRad="228600" dist="228600" dir="5400000" algn="t" rotWithShape="0">
                  <a:srgbClr val="5F5F5F">
                    <a:lumMod val="85000"/>
                    <a:lumOff val="15000"/>
                    <a:alpha val="28000"/>
                  </a:srgbClr>
                </a:outerShdw>
              </a:effectLst>
            </p:spPr>
            <p:txBody>
              <a:bodyPr vert="horz" wrap="square" lIns="45720" tIns="22860" rIns="45720" bIns="22860" numCol="1" anchor="ctr" anchorCtr="0" compatLnSpc="1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Calibri" panose="020F0502020204030204"/>
                  </a:rPr>
                  <a:t>成交</a:t>
                </a: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/>
                </a:endParaRPr>
              </a:p>
            </p:txBody>
          </p:sp>
          <p:cxnSp>
            <p:nvCxnSpPr>
              <p:cNvPr id="8" name="直接箭头连接符 7"/>
              <p:cNvCxnSpPr>
                <a:stCxn id="5" idx="2"/>
                <a:endCxn id="6" idx="6"/>
              </p:cNvCxnSpPr>
              <p:nvPr/>
            </p:nvCxnSpPr>
            <p:spPr>
              <a:xfrm>
                <a:off x="2109383" y="2498312"/>
                <a:ext cx="475830" cy="0"/>
              </a:xfrm>
              <a:prstGeom prst="straightConnector1">
                <a:avLst/>
              </a:prstGeom>
              <a:ln>
                <a:solidFill>
                  <a:schemeClr val="bg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箭头连接符 8"/>
              <p:cNvCxnSpPr>
                <a:stCxn id="6" idx="2"/>
                <a:endCxn id="7" idx="6"/>
              </p:cNvCxnSpPr>
              <p:nvPr/>
            </p:nvCxnSpPr>
            <p:spPr>
              <a:xfrm>
                <a:off x="3133746" y="2498312"/>
                <a:ext cx="493373" cy="0"/>
              </a:xfrm>
              <a:prstGeom prst="straightConnector1">
                <a:avLst/>
              </a:prstGeom>
              <a:ln>
                <a:solidFill>
                  <a:schemeClr val="bg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组合 9"/>
            <p:cNvGrpSpPr/>
            <p:nvPr/>
          </p:nvGrpSpPr>
          <p:grpSpPr>
            <a:xfrm>
              <a:off x="4151524" y="1339049"/>
              <a:ext cx="3865375" cy="1312424"/>
              <a:chOff x="4223548" y="1460156"/>
              <a:chExt cx="3865375" cy="1312424"/>
            </a:xfrm>
            <a:solidFill>
              <a:srgbClr val="D95C66"/>
            </a:solidFill>
          </p:grpSpPr>
          <p:sp>
            <p:nvSpPr>
              <p:cNvPr id="11" name="TextBox 67"/>
              <p:cNvSpPr txBox="1"/>
              <p:nvPr/>
            </p:nvSpPr>
            <p:spPr>
              <a:xfrm>
                <a:off x="4223548" y="1460156"/>
                <a:ext cx="3865375" cy="1312424"/>
              </a:xfrm>
              <a:prstGeom prst="rect">
                <a:avLst/>
              </a:prstGeom>
              <a:solidFill>
                <a:schemeClr val="accent5"/>
              </a:solidFill>
              <a:ln w="3175" cmpd="sng">
                <a:solidFill>
                  <a:srgbClr val="FFFFFF"/>
                </a:solidFill>
                <a:miter lim="800000"/>
              </a:ln>
              <a:effectLst>
                <a:reflection blurRad="6350" stA="61000" endPos="5000" dir="5400000" sy="-100000" algn="bl" rotWithShape="0"/>
              </a:effectLst>
            </p:spPr>
            <p:txBody>
              <a:bodyPr wrap="none" lIns="207816" tIns="103908" rIns="207816" bIns="103908" anchor="t"/>
              <a:lstStyle>
                <a:defPPr>
                  <a:defRPr lang="zh-CN"/>
                </a:defPPr>
                <a:lvl1pPr algn="ctr" latinLnBrk="1">
                  <a:defRPr kumimoji="1" sz="9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defRPr>
                </a:lvl1pPr>
              </a:lstStyle>
              <a:p>
                <a:pPr marL="0" marR="0" lvl="0" indent="0" algn="ctr" defTabSz="2078355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1800" b="1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项目管理流程</a:t>
                </a:r>
                <a:endParaRPr kumimoji="1" lang="zh-CN" altLang="en-US" sz="1800" b="1" i="0" u="none" strike="noStrike" kern="120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flipH="1">
                <a:off x="4332638" y="2147914"/>
                <a:ext cx="548533" cy="5485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85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ffectLst>
                <a:outerShdw blurRad="228600" dist="228600" dir="5400000" algn="t" rotWithShape="0">
                  <a:srgbClr val="5F5F5F">
                    <a:lumMod val="85000"/>
                    <a:lumOff val="15000"/>
                    <a:alpha val="28000"/>
                  </a:srgbClr>
                </a:outerShdw>
              </a:effectLst>
            </p:spPr>
            <p:txBody>
              <a:bodyPr vert="horz" wrap="square" lIns="45720" tIns="22860" rIns="45720" bIns="22860" numCol="1" anchor="ctr" anchorCtr="0" compatLnSpc="1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Calibri" panose="020F0502020204030204"/>
                  </a:rPr>
                  <a:t>立项</a:t>
                </a: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flipH="1">
                <a:off x="5357001" y="2147914"/>
                <a:ext cx="548533" cy="5485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85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ffectLst>
                <a:outerShdw blurRad="228600" dist="228600" dir="5400000" algn="t" rotWithShape="0">
                  <a:srgbClr val="5F5F5F">
                    <a:lumMod val="85000"/>
                    <a:lumOff val="15000"/>
                    <a:alpha val="28000"/>
                  </a:srgbClr>
                </a:outerShdw>
              </a:effectLst>
            </p:spPr>
            <p:txBody>
              <a:bodyPr vert="horz" wrap="square" lIns="45720" tIns="22860" rIns="45720" bIns="22860" numCol="1" anchor="ctr" anchorCtr="0" compatLnSpc="1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Calibri" panose="020F0502020204030204"/>
                  </a:rPr>
                  <a:t>变更</a:t>
                </a: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flipH="1">
                <a:off x="6398907" y="2147914"/>
                <a:ext cx="548533" cy="5485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85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ffectLst>
                <a:outerShdw blurRad="228600" dist="228600" dir="5400000" algn="t" rotWithShape="0">
                  <a:srgbClr val="5F5F5F">
                    <a:lumMod val="85000"/>
                    <a:lumOff val="15000"/>
                    <a:alpha val="28000"/>
                  </a:srgbClr>
                </a:outerShdw>
              </a:effectLst>
            </p:spPr>
            <p:txBody>
              <a:bodyPr vert="horz" wrap="square" lIns="45720" tIns="22860" rIns="45720" bIns="22860" numCol="1" anchor="ctr" anchorCtr="0" compatLnSpc="1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Calibri" panose="020F0502020204030204"/>
                  </a:rPr>
                  <a:t>实施</a:t>
                </a: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/>
                </a:endParaRPr>
              </a:p>
            </p:txBody>
          </p:sp>
          <p:cxnSp>
            <p:nvCxnSpPr>
              <p:cNvPr id="15" name="直接箭头连接符 14"/>
              <p:cNvCxnSpPr>
                <a:stCxn id="12" idx="2"/>
                <a:endCxn id="13" idx="6"/>
              </p:cNvCxnSpPr>
              <p:nvPr/>
            </p:nvCxnSpPr>
            <p:spPr>
              <a:xfrm>
                <a:off x="4881171" y="2422183"/>
                <a:ext cx="475830" cy="0"/>
              </a:xfrm>
              <a:prstGeom prst="straightConnector1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箭头连接符 15"/>
              <p:cNvCxnSpPr>
                <a:stCxn id="13" idx="2"/>
                <a:endCxn id="14" idx="6"/>
              </p:cNvCxnSpPr>
              <p:nvPr/>
            </p:nvCxnSpPr>
            <p:spPr>
              <a:xfrm>
                <a:off x="5905534" y="2422183"/>
                <a:ext cx="493373" cy="0"/>
              </a:xfrm>
              <a:prstGeom prst="straightConnector1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椭圆 16"/>
              <p:cNvSpPr/>
              <p:nvPr/>
            </p:nvSpPr>
            <p:spPr>
              <a:xfrm flipH="1">
                <a:off x="7429487" y="2147914"/>
                <a:ext cx="548533" cy="5485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85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ffectLst>
                <a:outerShdw blurRad="228600" dist="228600" dir="5400000" algn="t" rotWithShape="0">
                  <a:srgbClr val="5F5F5F">
                    <a:lumMod val="85000"/>
                    <a:lumOff val="15000"/>
                    <a:alpha val="28000"/>
                  </a:srgbClr>
                </a:outerShdw>
              </a:effectLst>
            </p:spPr>
            <p:txBody>
              <a:bodyPr vert="horz" wrap="square" lIns="45720" tIns="22860" rIns="45720" bIns="22860" numCol="1" anchor="ctr" anchorCtr="0" compatLnSpc="1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Calibri" panose="020F0502020204030204"/>
                  </a:rPr>
                  <a:t>完工售后</a:t>
                </a:r>
                <a:endPara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/>
                </a:endParaRPr>
              </a:p>
            </p:txBody>
          </p:sp>
          <p:cxnSp>
            <p:nvCxnSpPr>
              <p:cNvPr id="18" name="直接箭头连接符 17"/>
              <p:cNvCxnSpPr/>
              <p:nvPr/>
            </p:nvCxnSpPr>
            <p:spPr>
              <a:xfrm>
                <a:off x="6947440" y="2422183"/>
                <a:ext cx="493373" cy="0"/>
              </a:xfrm>
              <a:prstGeom prst="straightConnector1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组合 18"/>
            <p:cNvGrpSpPr/>
            <p:nvPr/>
          </p:nvGrpSpPr>
          <p:grpSpPr>
            <a:xfrm>
              <a:off x="4147508" y="3623916"/>
              <a:ext cx="3865375" cy="1312424"/>
              <a:chOff x="4223548" y="1460156"/>
              <a:chExt cx="3865375" cy="1312424"/>
            </a:xfrm>
            <a:solidFill>
              <a:srgbClr val="1B4367"/>
            </a:solidFill>
          </p:grpSpPr>
          <p:sp>
            <p:nvSpPr>
              <p:cNvPr id="20" name="TextBox 67"/>
              <p:cNvSpPr txBox="1"/>
              <p:nvPr/>
            </p:nvSpPr>
            <p:spPr>
              <a:xfrm>
                <a:off x="4223548" y="1460156"/>
                <a:ext cx="3865375" cy="1312424"/>
              </a:xfrm>
              <a:prstGeom prst="rect">
                <a:avLst/>
              </a:prstGeom>
              <a:grpFill/>
              <a:ln w="3175" cmpd="sng">
                <a:solidFill>
                  <a:srgbClr val="FFFFFF"/>
                </a:solidFill>
                <a:miter lim="800000"/>
              </a:ln>
              <a:effectLst>
                <a:reflection blurRad="6350" stA="61000" endPos="5000" dir="5400000" sy="-100000" algn="bl" rotWithShape="0"/>
              </a:effectLst>
            </p:spPr>
            <p:txBody>
              <a:bodyPr wrap="none" lIns="207816" tIns="103908" rIns="207816" bIns="103908" anchor="t"/>
              <a:lstStyle>
                <a:defPPr>
                  <a:defRPr lang="zh-CN"/>
                </a:defPPr>
                <a:lvl1pPr algn="ctr" latinLnBrk="1">
                  <a:defRPr kumimoji="1" sz="9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defRPr>
                </a:lvl1pPr>
              </a:lstStyle>
              <a:p>
                <a:pPr marL="0" marR="0" lvl="0" indent="0" algn="ctr" defTabSz="2078355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1800" b="1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费用管理流程</a:t>
                </a:r>
                <a:endParaRPr kumimoji="1" lang="zh-CN" altLang="en-US" sz="1800" b="1" i="0" u="none" strike="noStrike" kern="120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 flipH="1">
                <a:off x="4332638" y="2147914"/>
                <a:ext cx="548533" cy="5485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85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ffectLst>
                <a:outerShdw blurRad="228600" dist="228600" dir="5400000" algn="t" rotWithShape="0">
                  <a:srgbClr val="5F5F5F">
                    <a:lumMod val="85000"/>
                    <a:lumOff val="15000"/>
                    <a:alpha val="28000"/>
                  </a:srgbClr>
                </a:outerShdw>
              </a:effectLst>
            </p:spPr>
            <p:txBody>
              <a:bodyPr vert="horz" wrap="square" lIns="45720" tIns="22860" rIns="45720" bIns="22860" numCol="1" anchor="ctr" anchorCtr="0" compatLnSpc="1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Calibri" panose="020F0502020204030204"/>
                  </a:rPr>
                  <a:t>预算</a:t>
                </a: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 flipH="1">
                <a:off x="5357001" y="2147914"/>
                <a:ext cx="548533" cy="5485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85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ffectLst>
                <a:outerShdw blurRad="228600" dist="228600" dir="5400000" algn="t" rotWithShape="0">
                  <a:srgbClr val="5F5F5F">
                    <a:lumMod val="85000"/>
                    <a:lumOff val="15000"/>
                    <a:alpha val="28000"/>
                  </a:srgbClr>
                </a:outerShdw>
              </a:effectLst>
            </p:spPr>
            <p:txBody>
              <a:bodyPr vert="horz" wrap="square" lIns="45720" tIns="22860" rIns="45720" bIns="22860" numCol="1" anchor="ctr" anchorCtr="0" compatLnSpc="1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Calibri" panose="020F0502020204030204"/>
                  </a:rPr>
                  <a:t>报销申请</a:t>
                </a:r>
                <a:endPara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 flipH="1">
                <a:off x="6398907" y="2147914"/>
                <a:ext cx="548533" cy="5485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85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ffectLst>
                <a:outerShdw blurRad="228600" dist="228600" dir="5400000" algn="t" rotWithShape="0">
                  <a:srgbClr val="5F5F5F">
                    <a:lumMod val="85000"/>
                    <a:lumOff val="15000"/>
                    <a:alpha val="28000"/>
                  </a:srgbClr>
                </a:outerShdw>
              </a:effectLst>
            </p:spPr>
            <p:txBody>
              <a:bodyPr vert="horz" wrap="square" lIns="45720" tIns="22860" rIns="45720" bIns="22860" numCol="1" anchor="ctr" anchorCtr="0" compatLnSpc="1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Calibri" panose="020F0502020204030204"/>
                  </a:rPr>
                  <a:t>审批</a:t>
                </a: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/>
                </a:endParaRPr>
              </a:p>
            </p:txBody>
          </p:sp>
          <p:cxnSp>
            <p:nvCxnSpPr>
              <p:cNvPr id="24" name="直接箭头连接符 23"/>
              <p:cNvCxnSpPr>
                <a:stCxn id="21" idx="2"/>
                <a:endCxn id="22" idx="6"/>
              </p:cNvCxnSpPr>
              <p:nvPr/>
            </p:nvCxnSpPr>
            <p:spPr>
              <a:xfrm>
                <a:off x="4881171" y="2422183"/>
                <a:ext cx="475830" cy="0"/>
              </a:xfrm>
              <a:prstGeom prst="straightConnector1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箭头连接符 24"/>
              <p:cNvCxnSpPr>
                <a:stCxn id="22" idx="2"/>
                <a:endCxn id="23" idx="6"/>
              </p:cNvCxnSpPr>
              <p:nvPr/>
            </p:nvCxnSpPr>
            <p:spPr>
              <a:xfrm>
                <a:off x="5905534" y="2422183"/>
                <a:ext cx="493373" cy="0"/>
              </a:xfrm>
              <a:prstGeom prst="straightConnector1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椭圆 25"/>
              <p:cNvSpPr/>
              <p:nvPr/>
            </p:nvSpPr>
            <p:spPr>
              <a:xfrm flipH="1">
                <a:off x="7429487" y="2147914"/>
                <a:ext cx="548533" cy="5485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85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ffectLst>
                <a:outerShdw blurRad="228600" dist="228600" dir="5400000" algn="t" rotWithShape="0">
                  <a:srgbClr val="5F5F5F">
                    <a:lumMod val="85000"/>
                    <a:lumOff val="15000"/>
                    <a:alpha val="28000"/>
                  </a:srgbClr>
                </a:outerShdw>
              </a:effectLst>
            </p:spPr>
            <p:txBody>
              <a:bodyPr vert="horz" wrap="square" lIns="45720" tIns="22860" rIns="45720" bIns="22860" numCol="1" anchor="ctr" anchorCtr="0" compatLnSpc="1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Calibri" panose="020F0502020204030204"/>
                  </a:rPr>
                  <a:t>支付</a:t>
                </a: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/>
                </a:endParaRPr>
              </a:p>
            </p:txBody>
          </p:sp>
          <p:cxnSp>
            <p:nvCxnSpPr>
              <p:cNvPr id="27" name="直接箭头连接符 26"/>
              <p:cNvCxnSpPr/>
              <p:nvPr/>
            </p:nvCxnSpPr>
            <p:spPr>
              <a:xfrm>
                <a:off x="6947440" y="2422183"/>
                <a:ext cx="493373" cy="0"/>
              </a:xfrm>
              <a:prstGeom prst="straightConnector1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组合 27"/>
            <p:cNvGrpSpPr/>
            <p:nvPr/>
          </p:nvGrpSpPr>
          <p:grpSpPr>
            <a:xfrm>
              <a:off x="8624599" y="1339049"/>
              <a:ext cx="2815441" cy="1312424"/>
              <a:chOff x="1451760" y="1536285"/>
              <a:chExt cx="2815441" cy="1312424"/>
            </a:xfrm>
            <a:solidFill>
              <a:srgbClr val="4F4F4F"/>
            </a:solidFill>
          </p:grpSpPr>
          <p:sp>
            <p:nvSpPr>
              <p:cNvPr id="29" name="TextBox 67"/>
              <p:cNvSpPr txBox="1"/>
              <p:nvPr/>
            </p:nvSpPr>
            <p:spPr>
              <a:xfrm>
                <a:off x="1451760" y="1536285"/>
                <a:ext cx="2815441" cy="1312424"/>
              </a:xfrm>
              <a:prstGeom prst="rect">
                <a:avLst/>
              </a:prstGeom>
              <a:grpFill/>
              <a:ln w="3175" cmpd="sng">
                <a:solidFill>
                  <a:srgbClr val="FFFFFF"/>
                </a:solidFill>
                <a:miter lim="800000"/>
              </a:ln>
              <a:effectLst>
                <a:reflection blurRad="6350" stA="61000" endPos="5000" dir="5400000" sy="-100000" algn="bl" rotWithShape="0"/>
              </a:effectLst>
            </p:spPr>
            <p:txBody>
              <a:bodyPr wrap="none" lIns="207816" tIns="103908" rIns="207816" bIns="103908" anchor="t"/>
              <a:lstStyle>
                <a:defPPr>
                  <a:defRPr lang="zh-CN"/>
                </a:defPPr>
                <a:lvl1pPr algn="ctr" latinLnBrk="1">
                  <a:defRPr kumimoji="1" sz="9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defRPr>
                </a:lvl1pPr>
              </a:lstStyle>
              <a:p>
                <a:pPr marL="0" marR="0" lvl="0" indent="0" algn="ctr" defTabSz="2078355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1800" b="1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采购管理流程</a:t>
                </a:r>
                <a:endParaRPr kumimoji="1" lang="zh-CN" altLang="en-US" sz="1800" b="1" i="0" u="none" strike="noStrike" kern="120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 flipH="1">
                <a:off x="1560850" y="2224043"/>
                <a:ext cx="548533" cy="548537"/>
              </a:xfrm>
              <a:prstGeom prst="ellipse">
                <a:avLst/>
              </a:prstGeom>
              <a:grpFill/>
              <a:ln w="285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ffectLst>
                <a:outerShdw blurRad="228600" dist="228600" dir="5400000" algn="t" rotWithShape="0">
                  <a:srgbClr val="5F5F5F">
                    <a:lumMod val="85000"/>
                    <a:lumOff val="15000"/>
                    <a:alpha val="28000"/>
                  </a:srgbClr>
                </a:outerShdw>
              </a:effectLst>
            </p:spPr>
            <p:txBody>
              <a:bodyPr vert="horz" wrap="square" lIns="45720" tIns="22860" rIns="45720" bIns="22860" numCol="1" anchor="ctr" anchorCtr="0" compatLnSpc="1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Calibri" panose="020F0502020204030204"/>
                  </a:rPr>
                  <a:t>申请</a:t>
                </a: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 flipH="1">
                <a:off x="2585213" y="2224043"/>
                <a:ext cx="548533" cy="548537"/>
              </a:xfrm>
              <a:prstGeom prst="ellipse">
                <a:avLst/>
              </a:prstGeom>
              <a:grpFill/>
              <a:ln w="285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ffectLst>
                <a:outerShdw blurRad="228600" dist="228600" dir="5400000" algn="t" rotWithShape="0">
                  <a:srgbClr val="5F5F5F">
                    <a:lumMod val="85000"/>
                    <a:lumOff val="15000"/>
                    <a:alpha val="28000"/>
                  </a:srgbClr>
                </a:outerShdw>
              </a:effectLst>
            </p:spPr>
            <p:txBody>
              <a:bodyPr vert="horz" wrap="square" lIns="45720" tIns="22860" rIns="45720" bIns="22860" numCol="1" anchor="ctr" anchorCtr="0" compatLnSpc="1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Calibri" panose="020F0502020204030204"/>
                  </a:rPr>
                  <a:t>订单</a:t>
                </a: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 flipH="1">
                <a:off x="3627119" y="2224043"/>
                <a:ext cx="548533" cy="548537"/>
              </a:xfrm>
              <a:prstGeom prst="ellipse">
                <a:avLst/>
              </a:prstGeom>
              <a:grpFill/>
              <a:ln w="285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ffectLst>
                <a:outerShdw blurRad="228600" dist="228600" dir="5400000" algn="t" rotWithShape="0">
                  <a:srgbClr val="5F5F5F">
                    <a:lumMod val="85000"/>
                    <a:lumOff val="15000"/>
                    <a:alpha val="28000"/>
                  </a:srgbClr>
                </a:outerShdw>
              </a:effectLst>
            </p:spPr>
            <p:txBody>
              <a:bodyPr vert="horz" wrap="square" lIns="45720" tIns="22860" rIns="45720" bIns="22860" numCol="1" anchor="ctr" anchorCtr="0" compatLnSpc="1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Calibri" panose="020F0502020204030204"/>
                  </a:rPr>
                  <a:t>入库</a:t>
                </a: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/>
                </a:endParaRPr>
              </a:p>
            </p:txBody>
          </p:sp>
          <p:cxnSp>
            <p:nvCxnSpPr>
              <p:cNvPr id="33" name="直接箭头连接符 32"/>
              <p:cNvCxnSpPr>
                <a:stCxn id="30" idx="2"/>
                <a:endCxn id="31" idx="6"/>
              </p:cNvCxnSpPr>
              <p:nvPr/>
            </p:nvCxnSpPr>
            <p:spPr>
              <a:xfrm>
                <a:off x="2109383" y="2498312"/>
                <a:ext cx="475830" cy="0"/>
              </a:xfrm>
              <a:prstGeom prst="straightConnector1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箭头连接符 33"/>
              <p:cNvCxnSpPr>
                <a:stCxn id="31" idx="2"/>
                <a:endCxn id="32" idx="6"/>
              </p:cNvCxnSpPr>
              <p:nvPr/>
            </p:nvCxnSpPr>
            <p:spPr>
              <a:xfrm>
                <a:off x="3133746" y="2498312"/>
                <a:ext cx="493373" cy="0"/>
              </a:xfrm>
              <a:prstGeom prst="straightConnector1">
                <a:avLst/>
              </a:prstGeom>
              <a:grpFill/>
              <a:ln>
                <a:solidFill>
                  <a:schemeClr val="bg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组合 34"/>
            <p:cNvGrpSpPr/>
            <p:nvPr/>
          </p:nvGrpSpPr>
          <p:grpSpPr>
            <a:xfrm>
              <a:off x="8624599" y="3623916"/>
              <a:ext cx="2815441" cy="1312424"/>
              <a:chOff x="1451760" y="1536285"/>
              <a:chExt cx="2815441" cy="1312424"/>
            </a:xfrm>
          </p:grpSpPr>
          <p:sp>
            <p:nvSpPr>
              <p:cNvPr id="36" name="TextBox 67"/>
              <p:cNvSpPr txBox="1"/>
              <p:nvPr/>
            </p:nvSpPr>
            <p:spPr>
              <a:xfrm>
                <a:off x="1451760" y="1536285"/>
                <a:ext cx="2815441" cy="1312424"/>
              </a:xfrm>
              <a:prstGeom prst="rect">
                <a:avLst/>
              </a:prstGeom>
              <a:solidFill>
                <a:srgbClr val="91C6CE"/>
              </a:solidFill>
              <a:ln w="3175" cmpd="sng">
                <a:solidFill>
                  <a:srgbClr val="FFFFFF"/>
                </a:solidFill>
                <a:miter lim="800000"/>
              </a:ln>
              <a:effectLst>
                <a:reflection blurRad="6350" stA="61000" endPos="5000" dir="5400000" sy="-100000" algn="bl" rotWithShape="0"/>
              </a:effectLst>
            </p:spPr>
            <p:txBody>
              <a:bodyPr wrap="none" lIns="207816" tIns="103908" rIns="207816" bIns="103908" anchor="t"/>
              <a:lstStyle>
                <a:defPPr>
                  <a:defRPr lang="zh-CN"/>
                </a:defPPr>
                <a:lvl1pPr algn="ctr" latinLnBrk="1">
                  <a:defRPr kumimoji="1" sz="9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defRPr>
                </a:lvl1pPr>
              </a:lstStyle>
              <a:p>
                <a:pPr marL="0" marR="0" lvl="0" indent="0" algn="ctr" defTabSz="2078355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1800" b="1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商务管理流程</a:t>
                </a:r>
                <a:endParaRPr kumimoji="1" lang="zh-CN" altLang="en-US" sz="1800" b="1" i="0" u="none" strike="noStrike" kern="120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 flipH="1">
                <a:off x="1560850" y="2224043"/>
                <a:ext cx="548533" cy="5485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85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ffectLst>
                <a:outerShdw blurRad="228600" dist="228600" dir="5400000" algn="t" rotWithShape="0">
                  <a:srgbClr val="5F5F5F">
                    <a:lumMod val="85000"/>
                    <a:lumOff val="15000"/>
                    <a:alpha val="28000"/>
                  </a:srgbClr>
                </a:outerShdw>
              </a:effectLst>
            </p:spPr>
            <p:txBody>
              <a:bodyPr vert="horz" wrap="square" lIns="45720" tIns="22860" rIns="45720" bIns="22860" numCol="1" anchor="ctr" anchorCtr="0" compatLnSpc="1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Calibri" panose="020F0502020204030204"/>
                  </a:rPr>
                  <a:t>申请</a:t>
                </a: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 flipH="1">
                <a:off x="2585213" y="2224043"/>
                <a:ext cx="548533" cy="5485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85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ffectLst>
                <a:outerShdw blurRad="228600" dist="228600" dir="5400000" algn="t" rotWithShape="0">
                  <a:srgbClr val="5F5F5F">
                    <a:lumMod val="85000"/>
                    <a:lumOff val="15000"/>
                    <a:alpha val="28000"/>
                  </a:srgbClr>
                </a:outerShdw>
              </a:effectLst>
            </p:spPr>
            <p:txBody>
              <a:bodyPr vert="horz" wrap="square" lIns="45720" tIns="22860" rIns="45720" bIns="22860" numCol="1" anchor="ctr" anchorCtr="0" compatLnSpc="1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Calibri" panose="020F0502020204030204"/>
                  </a:rPr>
                  <a:t>开票</a:t>
                </a: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 flipH="1">
                <a:off x="3627119" y="2224043"/>
                <a:ext cx="548533" cy="5485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85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ffectLst>
                <a:outerShdw blurRad="228600" dist="228600" dir="5400000" algn="t" rotWithShape="0">
                  <a:srgbClr val="5F5F5F">
                    <a:lumMod val="85000"/>
                    <a:lumOff val="15000"/>
                    <a:alpha val="28000"/>
                  </a:srgbClr>
                </a:outerShdw>
              </a:effectLst>
            </p:spPr>
            <p:txBody>
              <a:bodyPr vert="horz" wrap="square" lIns="45720" tIns="22860" rIns="45720" bIns="22860" numCol="1" anchor="ctr" anchorCtr="0" compatLnSpc="1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Calibri" panose="020F0502020204030204"/>
                  </a:rPr>
                  <a:t>收款</a:t>
                </a: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/>
                </a:endParaRPr>
              </a:p>
            </p:txBody>
          </p:sp>
          <p:cxnSp>
            <p:nvCxnSpPr>
              <p:cNvPr id="40" name="直接箭头连接符 39"/>
              <p:cNvCxnSpPr>
                <a:stCxn id="37" idx="2"/>
                <a:endCxn id="38" idx="6"/>
              </p:cNvCxnSpPr>
              <p:nvPr/>
            </p:nvCxnSpPr>
            <p:spPr>
              <a:xfrm>
                <a:off x="2109383" y="2498312"/>
                <a:ext cx="475830" cy="0"/>
              </a:xfrm>
              <a:prstGeom prst="straightConnector1">
                <a:avLst/>
              </a:prstGeom>
              <a:ln>
                <a:solidFill>
                  <a:schemeClr val="bg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箭头连接符 40"/>
              <p:cNvCxnSpPr>
                <a:stCxn id="38" idx="2"/>
                <a:endCxn id="39" idx="6"/>
              </p:cNvCxnSpPr>
              <p:nvPr/>
            </p:nvCxnSpPr>
            <p:spPr>
              <a:xfrm>
                <a:off x="3133746" y="2498312"/>
                <a:ext cx="493373" cy="0"/>
              </a:xfrm>
              <a:prstGeom prst="straightConnector1">
                <a:avLst/>
              </a:prstGeom>
              <a:ln>
                <a:solidFill>
                  <a:schemeClr val="bg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组合 41"/>
            <p:cNvGrpSpPr/>
            <p:nvPr/>
          </p:nvGrpSpPr>
          <p:grpSpPr>
            <a:xfrm>
              <a:off x="770137" y="3623916"/>
              <a:ext cx="2815441" cy="1312424"/>
              <a:chOff x="1451760" y="1536285"/>
              <a:chExt cx="2815441" cy="1312424"/>
            </a:xfrm>
          </p:grpSpPr>
          <p:sp>
            <p:nvSpPr>
              <p:cNvPr id="43" name="TextBox 67"/>
              <p:cNvSpPr txBox="1"/>
              <p:nvPr/>
            </p:nvSpPr>
            <p:spPr>
              <a:xfrm>
                <a:off x="1451760" y="1536285"/>
                <a:ext cx="2815441" cy="1312424"/>
              </a:xfrm>
              <a:prstGeom prst="rect">
                <a:avLst/>
              </a:prstGeom>
              <a:solidFill>
                <a:srgbClr val="000000"/>
              </a:solidFill>
              <a:ln w="3175" cmpd="sng">
                <a:solidFill>
                  <a:srgbClr val="FFFFFF"/>
                </a:solidFill>
                <a:miter lim="800000"/>
              </a:ln>
              <a:effectLst>
                <a:reflection blurRad="6350" stA="61000" endPos="5000" dir="5400000" sy="-100000" algn="bl" rotWithShape="0"/>
              </a:effectLst>
            </p:spPr>
            <p:txBody>
              <a:bodyPr wrap="none" lIns="207816" tIns="103908" rIns="207816" bIns="103908" anchor="t"/>
              <a:lstStyle>
                <a:defPPr>
                  <a:defRPr lang="zh-CN"/>
                </a:defPPr>
                <a:lvl1pPr algn="ctr" latinLnBrk="1">
                  <a:defRPr kumimoji="1" sz="9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defRPr>
                </a:lvl1pPr>
              </a:lstStyle>
              <a:p>
                <a:pPr marL="0" marR="0" lvl="0" indent="0" algn="ctr" defTabSz="2078355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1800" b="1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合同管理流程</a:t>
                </a:r>
                <a:endParaRPr kumimoji="1" lang="zh-CN" altLang="en-US" sz="1800" b="1" i="0" u="none" strike="noStrike" kern="120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 flipH="1">
                <a:off x="1560850" y="2224043"/>
                <a:ext cx="548533" cy="5485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85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ffectLst>
                <a:outerShdw blurRad="228600" dist="228600" dir="5400000" algn="t" rotWithShape="0">
                  <a:srgbClr val="5F5F5F">
                    <a:lumMod val="85000"/>
                    <a:lumOff val="15000"/>
                    <a:alpha val="28000"/>
                  </a:srgbClr>
                </a:outerShdw>
              </a:effectLst>
            </p:spPr>
            <p:txBody>
              <a:bodyPr vert="horz" wrap="square" lIns="45720" tIns="22860" rIns="45720" bIns="22860" numCol="1" anchor="ctr" anchorCtr="0" compatLnSpc="1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Calibri" panose="020F0502020204030204"/>
                  </a:rPr>
                  <a:t>起草</a:t>
                </a: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 flipH="1">
                <a:off x="2585213" y="2224043"/>
                <a:ext cx="548533" cy="5485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85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ffectLst>
                <a:outerShdw blurRad="228600" dist="228600" dir="5400000" algn="t" rotWithShape="0">
                  <a:srgbClr val="5F5F5F">
                    <a:lumMod val="85000"/>
                    <a:lumOff val="15000"/>
                    <a:alpha val="28000"/>
                  </a:srgbClr>
                </a:outerShdw>
              </a:effectLst>
            </p:spPr>
            <p:txBody>
              <a:bodyPr vert="horz" wrap="square" lIns="45720" tIns="22860" rIns="45720" bIns="22860" numCol="1" anchor="ctr" anchorCtr="0" compatLnSpc="1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Calibri" panose="020F0502020204030204"/>
                  </a:rPr>
                  <a:t>审核</a:t>
                </a: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 flipH="1">
                <a:off x="3627119" y="2224043"/>
                <a:ext cx="548533" cy="5485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85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ffectLst>
                <a:outerShdw blurRad="228600" dist="228600" dir="5400000" algn="t" rotWithShape="0">
                  <a:srgbClr val="5F5F5F">
                    <a:lumMod val="85000"/>
                    <a:lumOff val="15000"/>
                    <a:alpha val="28000"/>
                  </a:srgbClr>
                </a:outerShdw>
              </a:effectLst>
            </p:spPr>
            <p:txBody>
              <a:bodyPr vert="horz" wrap="square" lIns="45720" tIns="22860" rIns="45720" bIns="22860" numCol="1" anchor="ctr" anchorCtr="0" compatLnSpc="1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Calibri" panose="020F0502020204030204"/>
                  </a:rPr>
                  <a:t>执行</a:t>
                </a: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/>
                </a:endParaRPr>
              </a:p>
            </p:txBody>
          </p:sp>
          <p:cxnSp>
            <p:nvCxnSpPr>
              <p:cNvPr id="47" name="直接箭头连接符 46"/>
              <p:cNvCxnSpPr>
                <a:stCxn id="44" idx="2"/>
                <a:endCxn id="45" idx="6"/>
              </p:cNvCxnSpPr>
              <p:nvPr/>
            </p:nvCxnSpPr>
            <p:spPr>
              <a:xfrm>
                <a:off x="2109383" y="2498312"/>
                <a:ext cx="475830" cy="0"/>
              </a:xfrm>
              <a:prstGeom prst="straightConnector1">
                <a:avLst/>
              </a:prstGeom>
              <a:ln>
                <a:solidFill>
                  <a:schemeClr val="bg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箭头连接符 47"/>
              <p:cNvCxnSpPr>
                <a:stCxn id="45" idx="2"/>
                <a:endCxn id="46" idx="6"/>
              </p:cNvCxnSpPr>
              <p:nvPr/>
            </p:nvCxnSpPr>
            <p:spPr>
              <a:xfrm>
                <a:off x="3133746" y="2498312"/>
                <a:ext cx="493373" cy="0"/>
              </a:xfrm>
              <a:prstGeom prst="straightConnector1">
                <a:avLst/>
              </a:prstGeom>
              <a:ln>
                <a:solidFill>
                  <a:schemeClr val="bg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组合 48"/>
            <p:cNvGrpSpPr/>
            <p:nvPr/>
          </p:nvGrpSpPr>
          <p:grpSpPr>
            <a:xfrm>
              <a:off x="4143492" y="5420267"/>
              <a:ext cx="3865375" cy="1084648"/>
              <a:chOff x="4223548" y="1679551"/>
              <a:chExt cx="3865375" cy="1084648"/>
            </a:xfrm>
          </p:grpSpPr>
          <p:sp>
            <p:nvSpPr>
              <p:cNvPr id="50" name="TextBox 67"/>
              <p:cNvSpPr txBox="1"/>
              <p:nvPr/>
            </p:nvSpPr>
            <p:spPr>
              <a:xfrm>
                <a:off x="4223548" y="1679551"/>
                <a:ext cx="3865375" cy="1084648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 cmpd="sng">
                <a:solidFill>
                  <a:srgbClr val="FFFFFF"/>
                </a:solidFill>
                <a:miter lim="800000"/>
              </a:ln>
              <a:effectLst>
                <a:reflection blurRad="6350" stA="61000" endPos="5000" dir="5400000" sy="-100000" algn="bl" rotWithShape="0"/>
              </a:effectLst>
            </p:spPr>
            <p:txBody>
              <a:bodyPr wrap="none" lIns="207816" tIns="0" rIns="207816" bIns="103908" anchor="t"/>
              <a:lstStyle>
                <a:defPPr>
                  <a:defRPr lang="zh-CN"/>
                </a:defPPr>
                <a:lvl1pPr algn="ctr" latinLnBrk="1">
                  <a:defRPr kumimoji="1" sz="9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defRPr>
                </a:lvl1pPr>
              </a:lstStyle>
              <a:p>
                <a:pPr marL="0" marR="0" lvl="0" indent="0" algn="ctr" defTabSz="2078355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360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1800" b="1" i="0" u="none" strike="noStrike" kern="1200" cap="none" spc="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档案管理流程</a:t>
                </a:r>
                <a:endParaRPr kumimoji="1" lang="en-US" altLang="zh-CN" sz="1800" b="1" i="0" u="none" strike="noStrike" kern="120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0" marR="0" lvl="0" indent="0" algn="ctr" defTabSz="2078355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defRPr/>
                </a:pPr>
                <a:endParaRPr kumimoji="1" lang="en-US" altLang="zh-CN" sz="1800" b="1" i="0" u="none" strike="noStrike" kern="120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0" marR="0" lvl="0" indent="0" algn="ctr" defTabSz="2078355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defRPr/>
                </a:pPr>
                <a:endParaRPr kumimoji="1" lang="en-US" altLang="zh-CN" sz="1800" b="1" i="0" u="none" strike="noStrike" kern="120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0" marR="0" lvl="0" indent="0" algn="ctr" defTabSz="2078355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1" i="0" u="none" strike="noStrike" kern="120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 flipH="1">
                <a:off x="4332638" y="2147914"/>
                <a:ext cx="548533" cy="5485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85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ffectLst>
                <a:outerShdw blurRad="228600" dist="228600" dir="5400000" algn="t" rotWithShape="0">
                  <a:srgbClr val="5F5F5F">
                    <a:lumMod val="85000"/>
                    <a:lumOff val="15000"/>
                    <a:alpha val="28000"/>
                  </a:srgbClr>
                </a:outerShdw>
              </a:effectLst>
            </p:spPr>
            <p:txBody>
              <a:bodyPr vert="horz" wrap="square" lIns="45720" tIns="22860" rIns="45720" bIns="22860" numCol="1" anchor="ctr" anchorCtr="0" compatLnSpc="1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Calibri" panose="020F0502020204030204"/>
                  </a:rPr>
                  <a:t>交接</a:t>
                </a: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>
              <a:xfrm flipH="1">
                <a:off x="5357001" y="2147914"/>
                <a:ext cx="548533" cy="5485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85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ffectLst>
                <a:outerShdw blurRad="228600" dist="228600" dir="5400000" algn="t" rotWithShape="0">
                  <a:srgbClr val="5F5F5F">
                    <a:lumMod val="85000"/>
                    <a:lumOff val="15000"/>
                    <a:alpha val="28000"/>
                  </a:srgbClr>
                </a:outerShdw>
              </a:effectLst>
            </p:spPr>
            <p:txBody>
              <a:bodyPr vert="horz" wrap="square" lIns="45720" tIns="22860" rIns="45720" bIns="22860" numCol="1" anchor="ctr" anchorCtr="0" compatLnSpc="1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Calibri" panose="020F0502020204030204"/>
                  </a:rPr>
                  <a:t>著录归档</a:t>
                </a:r>
                <a:endPara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 flipH="1">
                <a:off x="6398907" y="2147914"/>
                <a:ext cx="548533" cy="5485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85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ffectLst>
                <a:outerShdw blurRad="228600" dist="228600" dir="5400000" algn="t" rotWithShape="0">
                  <a:srgbClr val="5F5F5F">
                    <a:lumMod val="85000"/>
                    <a:lumOff val="15000"/>
                    <a:alpha val="28000"/>
                  </a:srgbClr>
                </a:outerShdw>
              </a:effectLst>
            </p:spPr>
            <p:txBody>
              <a:bodyPr vert="horz" wrap="square" lIns="45720" tIns="22860" rIns="45720" bIns="22860" numCol="1" anchor="ctr" anchorCtr="0" compatLnSpc="1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Calibri" panose="020F0502020204030204"/>
                  </a:rPr>
                  <a:t>上架</a:t>
                </a: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/>
                </a:endParaRPr>
              </a:p>
            </p:txBody>
          </p:sp>
          <p:cxnSp>
            <p:nvCxnSpPr>
              <p:cNvPr id="54" name="直接箭头连接符 53"/>
              <p:cNvCxnSpPr>
                <a:stCxn id="51" idx="2"/>
                <a:endCxn id="52" idx="6"/>
              </p:cNvCxnSpPr>
              <p:nvPr/>
            </p:nvCxnSpPr>
            <p:spPr>
              <a:xfrm>
                <a:off x="4881171" y="2422183"/>
                <a:ext cx="475830" cy="0"/>
              </a:xfrm>
              <a:prstGeom prst="straightConnector1">
                <a:avLst/>
              </a:prstGeom>
              <a:ln>
                <a:solidFill>
                  <a:schemeClr val="bg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箭头连接符 54"/>
              <p:cNvCxnSpPr>
                <a:stCxn id="52" idx="2"/>
                <a:endCxn id="53" idx="6"/>
              </p:cNvCxnSpPr>
              <p:nvPr/>
            </p:nvCxnSpPr>
            <p:spPr>
              <a:xfrm>
                <a:off x="5905534" y="2422183"/>
                <a:ext cx="493373" cy="0"/>
              </a:xfrm>
              <a:prstGeom prst="straightConnector1">
                <a:avLst/>
              </a:prstGeom>
              <a:ln>
                <a:solidFill>
                  <a:schemeClr val="bg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椭圆 55"/>
              <p:cNvSpPr/>
              <p:nvPr/>
            </p:nvSpPr>
            <p:spPr>
              <a:xfrm flipH="1">
                <a:off x="7429487" y="2147914"/>
                <a:ext cx="548533" cy="54853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8575" cap="flat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ffectLst>
                <a:outerShdw blurRad="228600" dist="228600" dir="5400000" algn="t" rotWithShape="0">
                  <a:srgbClr val="5F5F5F">
                    <a:lumMod val="85000"/>
                    <a:lumOff val="15000"/>
                    <a:alpha val="28000"/>
                  </a:srgbClr>
                </a:outerShdw>
              </a:effectLst>
            </p:spPr>
            <p:txBody>
              <a:bodyPr vert="horz" wrap="square" lIns="45720" tIns="22860" rIns="45720" bIns="22860" numCol="1" anchor="ctr" anchorCtr="0" compatLnSpc="1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Calibri" panose="020F0502020204030204"/>
                  </a:rPr>
                  <a:t>查询</a:t>
                </a: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/>
                </a:endParaRPr>
              </a:p>
            </p:txBody>
          </p:sp>
          <p:cxnSp>
            <p:nvCxnSpPr>
              <p:cNvPr id="57" name="直接箭头连接符 56"/>
              <p:cNvCxnSpPr/>
              <p:nvPr/>
            </p:nvCxnSpPr>
            <p:spPr>
              <a:xfrm>
                <a:off x="6947440" y="2422183"/>
                <a:ext cx="493373" cy="0"/>
              </a:xfrm>
              <a:prstGeom prst="straightConnector1">
                <a:avLst/>
              </a:prstGeom>
              <a:ln>
                <a:solidFill>
                  <a:schemeClr val="bg1">
                    <a:lumMod val="9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直接箭头连接符 57"/>
            <p:cNvCxnSpPr>
              <a:stCxn id="7" idx="2"/>
              <a:endCxn id="12" idx="6"/>
            </p:cNvCxnSpPr>
            <p:nvPr/>
          </p:nvCxnSpPr>
          <p:spPr>
            <a:xfrm>
              <a:off x="3494029" y="2301076"/>
              <a:ext cx="766585" cy="0"/>
            </a:xfrm>
            <a:prstGeom prst="straightConnector1">
              <a:avLst/>
            </a:prstGeom>
            <a:ln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连接符: 肘形 14"/>
            <p:cNvCxnSpPr>
              <a:stCxn id="7" idx="4"/>
              <a:endCxn id="44" idx="6"/>
            </p:cNvCxnSpPr>
            <p:nvPr/>
          </p:nvCxnSpPr>
          <p:spPr>
            <a:xfrm rot="5400000">
              <a:off x="1044196" y="2410376"/>
              <a:ext cx="2010599" cy="2340535"/>
            </a:xfrm>
            <a:prstGeom prst="bentConnector4">
              <a:avLst>
                <a:gd name="adj1" fmla="val 43179"/>
                <a:gd name="adj2" fmla="val 109767"/>
              </a:avLst>
            </a:prstGeom>
            <a:ln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连接符: 肘形 18"/>
            <p:cNvCxnSpPr>
              <a:stCxn id="14" idx="4"/>
              <a:endCxn id="30" idx="4"/>
            </p:cNvCxnSpPr>
            <p:nvPr/>
          </p:nvCxnSpPr>
          <p:spPr>
            <a:xfrm rot="16200000" flipH="1">
              <a:off x="7804552" y="1371941"/>
              <a:ext cx="12700" cy="2406806"/>
            </a:xfrm>
            <a:prstGeom prst="bentConnector3">
              <a:avLst>
                <a:gd name="adj1" fmla="val 3117071"/>
              </a:avLst>
            </a:prstGeom>
            <a:ln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连接符: 肘形 118"/>
            <p:cNvCxnSpPr>
              <a:stCxn id="31" idx="4"/>
              <a:endCxn id="44" idx="6"/>
            </p:cNvCxnSpPr>
            <p:nvPr/>
          </p:nvCxnSpPr>
          <p:spPr>
            <a:xfrm rot="5400000">
              <a:off x="4450474" y="-995902"/>
              <a:ext cx="2010599" cy="9153091"/>
            </a:xfrm>
            <a:prstGeom prst="bentConnector4">
              <a:avLst>
                <a:gd name="adj1" fmla="val 43179"/>
                <a:gd name="adj2" fmla="val 102498"/>
              </a:avLst>
            </a:prstGeom>
            <a:ln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箭头连接符 61"/>
            <p:cNvCxnSpPr>
              <a:stCxn id="12" idx="4"/>
              <a:endCxn id="21" idx="0"/>
            </p:cNvCxnSpPr>
            <p:nvPr/>
          </p:nvCxnSpPr>
          <p:spPr>
            <a:xfrm flipH="1">
              <a:off x="4530864" y="2575344"/>
              <a:ext cx="4016" cy="1736330"/>
            </a:xfrm>
            <a:prstGeom prst="straightConnector1">
              <a:avLst/>
            </a:prstGeom>
            <a:ln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连接符: 肘形 129"/>
            <p:cNvCxnSpPr>
              <a:stCxn id="14" idx="4"/>
              <a:endCxn id="22" idx="0"/>
            </p:cNvCxnSpPr>
            <p:nvPr/>
          </p:nvCxnSpPr>
          <p:spPr>
            <a:xfrm rot="5400000">
              <a:off x="5210023" y="2920548"/>
              <a:ext cx="1736330" cy="1045922"/>
            </a:xfrm>
            <a:prstGeom prst="bentConnector3">
              <a:avLst>
                <a:gd name="adj1" fmla="val 42293"/>
              </a:avLst>
            </a:prstGeom>
            <a:ln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连接符: 肘形 134"/>
            <p:cNvCxnSpPr>
              <a:stCxn id="17" idx="4"/>
              <a:endCxn id="37" idx="0"/>
            </p:cNvCxnSpPr>
            <p:nvPr/>
          </p:nvCxnSpPr>
          <p:spPr>
            <a:xfrm rot="16200000" flipH="1">
              <a:off x="7451677" y="2755396"/>
              <a:ext cx="1736330" cy="1376226"/>
            </a:xfrm>
            <a:prstGeom prst="bentConnector3">
              <a:avLst>
                <a:gd name="adj1" fmla="val 42293"/>
              </a:avLst>
            </a:prstGeom>
            <a:ln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6549620" y="3310198"/>
              <a:ext cx="1133638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连接符: 肘形 149"/>
            <p:cNvCxnSpPr>
              <a:stCxn id="17" idx="2"/>
              <a:endCxn id="51" idx="6"/>
            </p:cNvCxnSpPr>
            <p:nvPr/>
          </p:nvCxnSpPr>
          <p:spPr>
            <a:xfrm flipH="1">
              <a:off x="4252582" y="2301076"/>
              <a:ext cx="3653414" cy="3861823"/>
            </a:xfrm>
            <a:prstGeom prst="bentConnector5">
              <a:avLst>
                <a:gd name="adj1" fmla="val -6257"/>
                <a:gd name="adj2" fmla="val 77432"/>
                <a:gd name="adj3" fmla="val 121213"/>
              </a:avLst>
            </a:prstGeom>
            <a:ln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连接符: 肘形 153"/>
            <p:cNvCxnSpPr>
              <a:stCxn id="46" idx="4"/>
              <a:endCxn id="51" idx="6"/>
            </p:cNvCxnSpPr>
            <p:nvPr/>
          </p:nvCxnSpPr>
          <p:spPr>
            <a:xfrm rot="16200000" flipH="1">
              <a:off x="3084828" y="4995145"/>
              <a:ext cx="1302688" cy="1032820"/>
            </a:xfrm>
            <a:prstGeom prst="bentConnector2">
              <a:avLst/>
            </a:prstGeom>
            <a:ln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连接符: 肘形 155"/>
            <p:cNvCxnSpPr>
              <a:stCxn id="20" idx="2"/>
              <a:endCxn id="51" idx="6"/>
            </p:cNvCxnSpPr>
            <p:nvPr/>
          </p:nvCxnSpPr>
          <p:spPr>
            <a:xfrm rot="5400000">
              <a:off x="4553110" y="4635812"/>
              <a:ext cx="1226559" cy="1827614"/>
            </a:xfrm>
            <a:prstGeom prst="bentConnector4">
              <a:avLst>
                <a:gd name="adj1" fmla="val 28819"/>
                <a:gd name="adj2" fmla="val 129593"/>
              </a:avLst>
            </a:prstGeom>
            <a:ln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连接符: 肘形 159"/>
            <p:cNvCxnSpPr/>
            <p:nvPr/>
          </p:nvCxnSpPr>
          <p:spPr>
            <a:xfrm rot="5400000">
              <a:off x="6530450" y="2660400"/>
              <a:ext cx="1224000" cy="5779736"/>
            </a:xfrm>
            <a:prstGeom prst="bentConnector4">
              <a:avLst>
                <a:gd name="adj1" fmla="val 29782"/>
                <a:gd name="adj2" fmla="val 105113"/>
              </a:avLst>
            </a:prstGeom>
            <a:ln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平台核心</a:t>
            </a:r>
            <a:r>
              <a:rPr lang="zh-CN" altLang="en-US" dirty="0"/>
              <a:t>方案组件</a:t>
            </a:r>
            <a:endParaRPr lang="zh-CN" altLang="en-US" dirty="0"/>
          </a:p>
        </p:txBody>
      </p:sp>
      <p:grpSp>
        <p:nvGrpSpPr>
          <p:cNvPr id="25" name="组合 24"/>
          <p:cNvGrpSpPr>
            <a:grpSpLocks noChangeAspect="1"/>
          </p:cNvGrpSpPr>
          <p:nvPr/>
        </p:nvGrpSpPr>
        <p:grpSpPr>
          <a:xfrm>
            <a:off x="1485297" y="1256575"/>
            <a:ext cx="9279467" cy="5090781"/>
            <a:chOff x="1259151" y="1226352"/>
            <a:chExt cx="9778080" cy="5364325"/>
          </a:xfrm>
        </p:grpSpPr>
        <p:sp>
          <p:nvSpPr>
            <p:cNvPr id="26" name="Rectangle 27"/>
            <p:cNvSpPr/>
            <p:nvPr/>
          </p:nvSpPr>
          <p:spPr>
            <a:xfrm>
              <a:off x="1259151" y="1226352"/>
              <a:ext cx="9778079" cy="48522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265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7" name="Pentagon 3"/>
            <p:cNvSpPr/>
            <p:nvPr/>
          </p:nvSpPr>
          <p:spPr>
            <a:xfrm>
              <a:off x="1738830" y="2674802"/>
              <a:ext cx="9018590" cy="54326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                                                                                             建立标准化管理体系，保证项目交付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8" name="Pentagon 5"/>
            <p:cNvSpPr/>
            <p:nvPr/>
          </p:nvSpPr>
          <p:spPr>
            <a:xfrm>
              <a:off x="1740030" y="3528839"/>
              <a:ext cx="9018590" cy="543267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                                                                                             合同数字化管理，智能收付款管理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9" name="Pentagon 6"/>
            <p:cNvSpPr/>
            <p:nvPr/>
          </p:nvSpPr>
          <p:spPr>
            <a:xfrm>
              <a:off x="1740030" y="4382877"/>
              <a:ext cx="9018590" cy="54326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                                                                                             商机实时追踪，提高转化率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0" name="Pentagon 7"/>
            <p:cNvSpPr/>
            <p:nvPr/>
          </p:nvSpPr>
          <p:spPr>
            <a:xfrm>
              <a:off x="1738744" y="5236916"/>
              <a:ext cx="9020480" cy="543267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                                                                                              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标准化操作流程，实现降本增效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1" name="Rectangle 29"/>
            <p:cNvSpPr/>
            <p:nvPr/>
          </p:nvSpPr>
          <p:spPr>
            <a:xfrm>
              <a:off x="2585356" y="2789929"/>
              <a:ext cx="2280976" cy="3466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项目管理方案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Rectangle 30"/>
            <p:cNvSpPr/>
            <p:nvPr/>
          </p:nvSpPr>
          <p:spPr>
            <a:xfrm>
              <a:off x="2585356" y="4475219"/>
              <a:ext cx="2280976" cy="3466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销售管理方案</a:t>
              </a:r>
              <a:endParaRPr kumimoji="0" lang="en-GB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29"/>
            <p:cNvSpPr/>
            <p:nvPr/>
          </p:nvSpPr>
          <p:spPr>
            <a:xfrm>
              <a:off x="2585356" y="5329294"/>
              <a:ext cx="2280975" cy="3466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协同化办公管理</a:t>
              </a:r>
              <a:endParaRPr kumimoji="0" lang="en-GB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29"/>
            <p:cNvSpPr/>
            <p:nvPr/>
          </p:nvSpPr>
          <p:spPr>
            <a:xfrm>
              <a:off x="2585356" y="3621144"/>
              <a:ext cx="2280976" cy="3466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商务管理方案</a:t>
              </a:r>
              <a:endParaRPr kumimoji="0" lang="en-GB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Pentagon 3"/>
            <p:cNvSpPr/>
            <p:nvPr/>
          </p:nvSpPr>
          <p:spPr>
            <a:xfrm>
              <a:off x="1738844" y="1820764"/>
              <a:ext cx="9018285" cy="543267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                                                                                             实时获取运营数据，实现数据化决策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grpSp>
          <p:nvGrpSpPr>
            <p:cNvPr id="36" name="组合 23"/>
            <p:cNvGrpSpPr/>
            <p:nvPr/>
          </p:nvGrpSpPr>
          <p:grpSpPr>
            <a:xfrm>
              <a:off x="5832836" y="1518199"/>
              <a:ext cx="489965" cy="4978401"/>
              <a:chOff x="4512062" y="1118959"/>
              <a:chExt cx="489965" cy="4978401"/>
            </a:xfrm>
          </p:grpSpPr>
          <p:sp>
            <p:nvSpPr>
              <p:cNvPr id="41" name="Round Same Side Corner Rectangle 4"/>
              <p:cNvSpPr/>
              <p:nvPr/>
            </p:nvSpPr>
            <p:spPr>
              <a:xfrm>
                <a:off x="4513081" y="1118959"/>
                <a:ext cx="488946" cy="497840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265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42" name="Rectangle 8"/>
              <p:cNvSpPr/>
              <p:nvPr/>
            </p:nvSpPr>
            <p:spPr>
              <a:xfrm>
                <a:off x="4512063" y="2275561"/>
                <a:ext cx="489568" cy="54326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6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43" name="Rectangle 9"/>
              <p:cNvSpPr/>
              <p:nvPr/>
            </p:nvSpPr>
            <p:spPr>
              <a:xfrm>
                <a:off x="4512064" y="3129599"/>
                <a:ext cx="489568" cy="54326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6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44" name="Rectangle 10"/>
              <p:cNvSpPr/>
              <p:nvPr/>
            </p:nvSpPr>
            <p:spPr>
              <a:xfrm>
                <a:off x="4512063" y="3983637"/>
                <a:ext cx="489568" cy="54326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6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45" name="Rectangle 11"/>
              <p:cNvSpPr/>
              <p:nvPr/>
            </p:nvSpPr>
            <p:spPr>
              <a:xfrm>
                <a:off x="4512062" y="4837674"/>
                <a:ext cx="489568" cy="54326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6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46" name="Rectangle 8"/>
              <p:cNvSpPr/>
              <p:nvPr/>
            </p:nvSpPr>
            <p:spPr>
              <a:xfrm>
                <a:off x="4512064" y="1421523"/>
                <a:ext cx="489568" cy="54326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6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7" name="Rectangle 29"/>
            <p:cNvSpPr/>
            <p:nvPr/>
          </p:nvSpPr>
          <p:spPr>
            <a:xfrm>
              <a:off x="2585356" y="1904101"/>
              <a:ext cx="2280976" cy="3466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运营分析中心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3263818" y="1267059"/>
              <a:ext cx="1275636" cy="421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产品组件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7483713" y="1267059"/>
              <a:ext cx="1275636" cy="421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应用价值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259151" y="5975995"/>
              <a:ext cx="9778080" cy="614682"/>
            </a:xfrm>
            <a:prstGeom prst="rect">
              <a:avLst/>
            </a:prstGeom>
            <a:solidFill>
              <a:srgbClr val="1B436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方正姚体" panose="02010601030101010101" pitchFamily="2" charset="-122"/>
                  <a:ea typeface="方正姚体" panose="02010601030101010101" pitchFamily="2" charset="-122"/>
                  <a:cs typeface="+mn-cs"/>
                </a:rPr>
                <a:t>企业智 慧 运 营 管理平台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协同办公</a:t>
            </a:r>
            <a:r>
              <a:rPr lang="en-US" altLang="zh-CN" dirty="0"/>
              <a:t>·</a:t>
            </a:r>
            <a:r>
              <a:rPr lang="zh-CN" altLang="en-US" dirty="0"/>
              <a:t>在线作业、流程串联、信息同步，全面提高员工办公与企业整体作业效率</a:t>
            </a:r>
            <a:endParaRPr lang="zh-CN" altLang="en-US" dirty="0"/>
          </a:p>
        </p:txBody>
      </p:sp>
      <p:grpSp>
        <p:nvGrpSpPr>
          <p:cNvPr id="3" name="组合 2"/>
          <p:cNvGrpSpPr>
            <a:grpSpLocks noChangeAspect="1"/>
          </p:cNvGrpSpPr>
          <p:nvPr/>
        </p:nvGrpSpPr>
        <p:grpSpPr>
          <a:xfrm>
            <a:off x="684544" y="1743862"/>
            <a:ext cx="10999964" cy="4375444"/>
            <a:chOff x="1549895" y="1509224"/>
            <a:chExt cx="8965445" cy="3566176"/>
          </a:xfrm>
        </p:grpSpPr>
        <p:grpSp>
          <p:nvGrpSpPr>
            <p:cNvPr id="4" name="组合 6"/>
            <p:cNvGrpSpPr/>
            <p:nvPr/>
          </p:nvGrpSpPr>
          <p:grpSpPr>
            <a:xfrm>
              <a:off x="5250669" y="2320675"/>
              <a:ext cx="1490637" cy="1490638"/>
              <a:chOff x="4993868" y="2326868"/>
              <a:chExt cx="2204265" cy="2204265"/>
            </a:xfrm>
            <a:effectLst>
              <a:outerShdw blurRad="177800" dist="88900" dir="2700000" algn="tl" rotWithShape="0">
                <a:prstClr val="black">
                  <a:alpha val="25000"/>
                </a:prstClr>
              </a:outerShdw>
            </a:effectLst>
          </p:grpSpPr>
          <p:sp>
            <p:nvSpPr>
              <p:cNvPr id="123" name="任意多边形 9"/>
              <p:cNvSpPr/>
              <p:nvPr/>
            </p:nvSpPr>
            <p:spPr>
              <a:xfrm>
                <a:off x="4993868" y="2326868"/>
                <a:ext cx="2204265" cy="2204265"/>
              </a:xfrm>
              <a:custGeom>
                <a:avLst/>
                <a:gdLst>
                  <a:gd name="connsiteX0" fmla="*/ 1102132 w 2204265"/>
                  <a:gd name="connsiteY0" fmla="*/ 321083 h 2204265"/>
                  <a:gd name="connsiteX1" fmla="*/ 311557 w 2204265"/>
                  <a:gd name="connsiteY1" fmla="*/ 1111658 h 2204265"/>
                  <a:gd name="connsiteX2" fmla="*/ 1102132 w 2204265"/>
                  <a:gd name="connsiteY2" fmla="*/ 1902233 h 2204265"/>
                  <a:gd name="connsiteX3" fmla="*/ 1892707 w 2204265"/>
                  <a:gd name="connsiteY3" fmla="*/ 1111658 h 2204265"/>
                  <a:gd name="connsiteX4" fmla="*/ 1102132 w 2204265"/>
                  <a:gd name="connsiteY4" fmla="*/ 321083 h 2204265"/>
                  <a:gd name="connsiteX5" fmla="*/ 977042 w 2204265"/>
                  <a:gd name="connsiteY5" fmla="*/ 0 h 2204265"/>
                  <a:gd name="connsiteX6" fmla="*/ 1227224 w 2204265"/>
                  <a:gd name="connsiteY6" fmla="*/ 0 h 2204265"/>
                  <a:gd name="connsiteX7" fmla="*/ 1276006 w 2204265"/>
                  <a:gd name="connsiteY7" fmla="*/ 227584 h 2204265"/>
                  <a:gd name="connsiteX8" fmla="*/ 1287791 w 2204265"/>
                  <a:gd name="connsiteY8" fmla="*/ 229382 h 2204265"/>
                  <a:gd name="connsiteX9" fmla="*/ 1387705 w 2204265"/>
                  <a:gd name="connsiteY9" fmla="*/ 259057 h 2204265"/>
                  <a:gd name="connsiteX10" fmla="*/ 1544868 w 2204265"/>
                  <a:gd name="connsiteY10" fmla="*/ 85113 h 2204265"/>
                  <a:gd name="connsiteX11" fmla="*/ 1761531 w 2204265"/>
                  <a:gd name="connsiteY11" fmla="*/ 210203 h 2204265"/>
                  <a:gd name="connsiteX12" fmla="*/ 1691902 w 2204265"/>
                  <a:gd name="connsiteY12" fmla="*/ 425756 h 2204265"/>
                  <a:gd name="connsiteX13" fmla="*/ 1705003 w 2204265"/>
                  <a:gd name="connsiteY13" fmla="*/ 435309 h 2204265"/>
                  <a:gd name="connsiteX14" fmla="*/ 1774668 w 2204265"/>
                  <a:gd name="connsiteY14" fmla="*/ 502325 h 2204265"/>
                  <a:gd name="connsiteX15" fmla="*/ 1782142 w 2204265"/>
                  <a:gd name="connsiteY15" fmla="*/ 511190 h 2204265"/>
                  <a:gd name="connsiteX16" fmla="*/ 1994063 w 2204265"/>
                  <a:gd name="connsiteY16" fmla="*/ 442735 h 2204265"/>
                  <a:gd name="connsiteX17" fmla="*/ 2119154 w 2204265"/>
                  <a:gd name="connsiteY17" fmla="*/ 659399 h 2204265"/>
                  <a:gd name="connsiteX18" fmla="*/ 1961265 w 2204265"/>
                  <a:gd name="connsiteY18" fmla="*/ 802053 h 2204265"/>
                  <a:gd name="connsiteX19" fmla="*/ 1974042 w 2204265"/>
                  <a:gd name="connsiteY19" fmla="*/ 833752 h 2204265"/>
                  <a:gd name="connsiteX20" fmla="*/ 1999140 w 2204265"/>
                  <a:gd name="connsiteY20" fmla="*/ 933073 h 2204265"/>
                  <a:gd name="connsiteX21" fmla="*/ 2204265 w 2204265"/>
                  <a:gd name="connsiteY21" fmla="*/ 977042 h 2204265"/>
                  <a:gd name="connsiteX22" fmla="*/ 2204265 w 2204265"/>
                  <a:gd name="connsiteY22" fmla="*/ 1227224 h 2204265"/>
                  <a:gd name="connsiteX23" fmla="*/ 2012137 w 2204265"/>
                  <a:gd name="connsiteY23" fmla="*/ 1268406 h 2204265"/>
                  <a:gd name="connsiteX24" fmla="*/ 2004638 w 2204265"/>
                  <a:gd name="connsiteY24" fmla="*/ 1317545 h 2204265"/>
                  <a:gd name="connsiteX25" fmla="*/ 1985237 w 2204265"/>
                  <a:gd name="connsiteY25" fmla="*/ 1394985 h 2204265"/>
                  <a:gd name="connsiteX26" fmla="*/ 1977636 w 2204265"/>
                  <a:gd name="connsiteY26" fmla="*/ 1417004 h 2204265"/>
                  <a:gd name="connsiteX27" fmla="*/ 2119154 w 2204265"/>
                  <a:gd name="connsiteY27" fmla="*/ 1544868 h 2204265"/>
                  <a:gd name="connsiteX28" fmla="*/ 1994063 w 2204265"/>
                  <a:gd name="connsiteY28" fmla="*/ 1761531 h 2204265"/>
                  <a:gd name="connsiteX29" fmla="*/ 1820151 w 2204265"/>
                  <a:gd name="connsiteY29" fmla="*/ 1705353 h 2204265"/>
                  <a:gd name="connsiteX30" fmla="*/ 1798711 w 2204265"/>
                  <a:gd name="connsiteY30" fmla="*/ 1734758 h 2204265"/>
                  <a:gd name="connsiteX31" fmla="*/ 1731696 w 2204265"/>
                  <a:gd name="connsiteY31" fmla="*/ 1804423 h 2204265"/>
                  <a:gd name="connsiteX32" fmla="*/ 1706998 w 2204265"/>
                  <a:gd name="connsiteY32" fmla="*/ 1825242 h 2204265"/>
                  <a:gd name="connsiteX33" fmla="*/ 1761531 w 2204265"/>
                  <a:gd name="connsiteY33" fmla="*/ 1994062 h 2204265"/>
                  <a:gd name="connsiteX34" fmla="*/ 1544868 w 2204265"/>
                  <a:gd name="connsiteY34" fmla="*/ 2119153 h 2204265"/>
                  <a:gd name="connsiteX35" fmla="*/ 1429863 w 2204265"/>
                  <a:gd name="connsiteY35" fmla="*/ 1991868 h 2204265"/>
                  <a:gd name="connsiteX36" fmla="*/ 1400268 w 2204265"/>
                  <a:gd name="connsiteY36" fmla="*/ 2003797 h 2204265"/>
                  <a:gd name="connsiteX37" fmla="*/ 1262745 w 2204265"/>
                  <a:gd name="connsiteY37" fmla="*/ 2038549 h 2204265"/>
                  <a:gd name="connsiteX38" fmla="*/ 1227224 w 2204265"/>
                  <a:gd name="connsiteY38" fmla="*/ 2204265 h 2204265"/>
                  <a:gd name="connsiteX39" fmla="*/ 977042 w 2204265"/>
                  <a:gd name="connsiteY39" fmla="*/ 2204265 h 2204265"/>
                  <a:gd name="connsiteX40" fmla="*/ 941447 w 2204265"/>
                  <a:gd name="connsiteY40" fmla="*/ 2038203 h 2204265"/>
                  <a:gd name="connsiteX41" fmla="*/ 916475 w 2204265"/>
                  <a:gd name="connsiteY41" fmla="*/ 2034392 h 2204265"/>
                  <a:gd name="connsiteX42" fmla="*/ 774169 w 2204265"/>
                  <a:gd name="connsiteY42" fmla="*/ 1992127 h 2204265"/>
                  <a:gd name="connsiteX43" fmla="*/ 659399 w 2204265"/>
                  <a:gd name="connsiteY43" fmla="*/ 2119153 h 2204265"/>
                  <a:gd name="connsiteX44" fmla="*/ 442735 w 2204265"/>
                  <a:gd name="connsiteY44" fmla="*/ 1994062 h 2204265"/>
                  <a:gd name="connsiteX45" fmla="*/ 496981 w 2204265"/>
                  <a:gd name="connsiteY45" fmla="*/ 1826130 h 2204265"/>
                  <a:gd name="connsiteX46" fmla="*/ 391274 w 2204265"/>
                  <a:gd name="connsiteY46" fmla="*/ 1717869 h 2204265"/>
                  <a:gd name="connsiteX47" fmla="*/ 382878 w 2204265"/>
                  <a:gd name="connsiteY47" fmla="*/ 1705753 h 2204265"/>
                  <a:gd name="connsiteX48" fmla="*/ 210204 w 2204265"/>
                  <a:gd name="connsiteY48" fmla="*/ 1761531 h 2204265"/>
                  <a:gd name="connsiteX49" fmla="*/ 85113 w 2204265"/>
                  <a:gd name="connsiteY49" fmla="*/ 1544868 h 2204265"/>
                  <a:gd name="connsiteX50" fmla="*/ 226733 w 2204265"/>
                  <a:gd name="connsiteY50" fmla="*/ 1416912 h 2204265"/>
                  <a:gd name="connsiteX51" fmla="*/ 212821 w 2204265"/>
                  <a:gd name="connsiteY51" fmla="*/ 1373126 h 2204265"/>
                  <a:gd name="connsiteX52" fmla="*/ 191748 w 2204265"/>
                  <a:gd name="connsiteY52" fmla="*/ 1268325 h 2204265"/>
                  <a:gd name="connsiteX53" fmla="*/ 0 w 2204265"/>
                  <a:gd name="connsiteY53" fmla="*/ 1227224 h 2204265"/>
                  <a:gd name="connsiteX54" fmla="*/ 0 w 2204265"/>
                  <a:gd name="connsiteY54" fmla="*/ 977042 h 2204265"/>
                  <a:gd name="connsiteX55" fmla="*/ 203220 w 2204265"/>
                  <a:gd name="connsiteY55" fmla="*/ 933481 h 2204265"/>
                  <a:gd name="connsiteX56" fmla="*/ 212821 w 2204265"/>
                  <a:gd name="connsiteY56" fmla="*/ 890649 h 2204265"/>
                  <a:gd name="connsiteX57" fmla="*/ 243470 w 2204265"/>
                  <a:gd name="connsiteY57" fmla="*/ 802476 h 2204265"/>
                  <a:gd name="connsiteX58" fmla="*/ 85113 w 2204265"/>
                  <a:gd name="connsiteY58" fmla="*/ 659399 h 2204265"/>
                  <a:gd name="connsiteX59" fmla="*/ 210204 w 2204265"/>
                  <a:gd name="connsiteY59" fmla="*/ 442735 h 2204265"/>
                  <a:gd name="connsiteX60" fmla="*/ 423776 w 2204265"/>
                  <a:gd name="connsiteY60" fmla="*/ 511723 h 2204265"/>
                  <a:gd name="connsiteX61" fmla="*/ 470557 w 2204265"/>
                  <a:gd name="connsiteY61" fmla="*/ 461243 h 2204265"/>
                  <a:gd name="connsiteX62" fmla="*/ 512656 w 2204265"/>
                  <a:gd name="connsiteY62" fmla="*/ 426662 h 2204265"/>
                  <a:gd name="connsiteX63" fmla="*/ 442735 w 2204265"/>
                  <a:gd name="connsiteY63" fmla="*/ 210203 h 2204265"/>
                  <a:gd name="connsiteX64" fmla="*/ 659399 w 2204265"/>
                  <a:gd name="connsiteY64" fmla="*/ 85113 h 2204265"/>
                  <a:gd name="connsiteX65" fmla="*/ 815299 w 2204265"/>
                  <a:gd name="connsiteY65" fmla="*/ 257661 h 2204265"/>
                  <a:gd name="connsiteX66" fmla="*/ 916475 w 2204265"/>
                  <a:gd name="connsiteY66" fmla="*/ 229382 h 2204265"/>
                  <a:gd name="connsiteX67" fmla="*/ 928259 w 2204265"/>
                  <a:gd name="connsiteY67" fmla="*/ 227584 h 2204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204265" h="2204265">
                    <a:moveTo>
                      <a:pt x="1102132" y="321083"/>
                    </a:moveTo>
                    <a:cubicBezTo>
                      <a:pt x="665509" y="321083"/>
                      <a:pt x="311557" y="675035"/>
                      <a:pt x="311557" y="1111658"/>
                    </a:cubicBezTo>
                    <a:cubicBezTo>
                      <a:pt x="311557" y="1548281"/>
                      <a:pt x="665509" y="1902233"/>
                      <a:pt x="1102132" y="1902233"/>
                    </a:cubicBezTo>
                    <a:cubicBezTo>
                      <a:pt x="1538755" y="1902233"/>
                      <a:pt x="1892707" y="1548281"/>
                      <a:pt x="1892707" y="1111658"/>
                    </a:cubicBezTo>
                    <a:cubicBezTo>
                      <a:pt x="1892707" y="675035"/>
                      <a:pt x="1538755" y="321083"/>
                      <a:pt x="1102132" y="321083"/>
                    </a:cubicBezTo>
                    <a:close/>
                    <a:moveTo>
                      <a:pt x="977042" y="0"/>
                    </a:moveTo>
                    <a:lnTo>
                      <a:pt x="1227224" y="0"/>
                    </a:lnTo>
                    <a:lnTo>
                      <a:pt x="1276006" y="227584"/>
                    </a:lnTo>
                    <a:lnTo>
                      <a:pt x="1287791" y="229382"/>
                    </a:lnTo>
                    <a:lnTo>
                      <a:pt x="1387705" y="259057"/>
                    </a:lnTo>
                    <a:lnTo>
                      <a:pt x="1544868" y="85113"/>
                    </a:lnTo>
                    <a:lnTo>
                      <a:pt x="1761531" y="210203"/>
                    </a:lnTo>
                    <a:lnTo>
                      <a:pt x="1691902" y="425756"/>
                    </a:lnTo>
                    <a:lnTo>
                      <a:pt x="1705003" y="435309"/>
                    </a:lnTo>
                    <a:cubicBezTo>
                      <a:pt x="1729378" y="456423"/>
                      <a:pt x="1752634" y="478795"/>
                      <a:pt x="1774668" y="502325"/>
                    </a:cubicBezTo>
                    <a:lnTo>
                      <a:pt x="1782142" y="511190"/>
                    </a:lnTo>
                    <a:lnTo>
                      <a:pt x="1994063" y="442735"/>
                    </a:lnTo>
                    <a:lnTo>
                      <a:pt x="2119154" y="659399"/>
                    </a:lnTo>
                    <a:lnTo>
                      <a:pt x="1961265" y="802053"/>
                    </a:lnTo>
                    <a:lnTo>
                      <a:pt x="1974042" y="833752"/>
                    </a:lnTo>
                    <a:lnTo>
                      <a:pt x="1999140" y="933073"/>
                    </a:lnTo>
                    <a:lnTo>
                      <a:pt x="2204265" y="977042"/>
                    </a:lnTo>
                    <a:lnTo>
                      <a:pt x="2204265" y="1227224"/>
                    </a:lnTo>
                    <a:lnTo>
                      <a:pt x="2012137" y="1268406"/>
                    </a:lnTo>
                    <a:lnTo>
                      <a:pt x="2004638" y="1317545"/>
                    </a:lnTo>
                    <a:cubicBezTo>
                      <a:pt x="1999269" y="1343782"/>
                      <a:pt x="1992785" y="1369612"/>
                      <a:pt x="1985237" y="1394985"/>
                    </a:cubicBezTo>
                    <a:lnTo>
                      <a:pt x="1977636" y="1417004"/>
                    </a:lnTo>
                    <a:lnTo>
                      <a:pt x="2119154" y="1544868"/>
                    </a:lnTo>
                    <a:lnTo>
                      <a:pt x="1994063" y="1761531"/>
                    </a:lnTo>
                    <a:lnTo>
                      <a:pt x="1820151" y="1705353"/>
                    </a:lnTo>
                    <a:lnTo>
                      <a:pt x="1798711" y="1734758"/>
                    </a:lnTo>
                    <a:cubicBezTo>
                      <a:pt x="1777597" y="1759133"/>
                      <a:pt x="1755225" y="1782388"/>
                      <a:pt x="1731696" y="1804423"/>
                    </a:cubicBezTo>
                    <a:lnTo>
                      <a:pt x="1706998" y="1825242"/>
                    </a:lnTo>
                    <a:lnTo>
                      <a:pt x="1761531" y="1994062"/>
                    </a:lnTo>
                    <a:lnTo>
                      <a:pt x="1544868" y="2119153"/>
                    </a:lnTo>
                    <a:lnTo>
                      <a:pt x="1429863" y="1991868"/>
                    </a:lnTo>
                    <a:lnTo>
                      <a:pt x="1400268" y="2003797"/>
                    </a:lnTo>
                    <a:lnTo>
                      <a:pt x="1262745" y="2038549"/>
                    </a:lnTo>
                    <a:lnTo>
                      <a:pt x="1227224" y="2204265"/>
                    </a:lnTo>
                    <a:lnTo>
                      <a:pt x="977042" y="2204265"/>
                    </a:lnTo>
                    <a:lnTo>
                      <a:pt x="941447" y="2038203"/>
                    </a:lnTo>
                    <a:lnTo>
                      <a:pt x="916475" y="2034392"/>
                    </a:lnTo>
                    <a:lnTo>
                      <a:pt x="774169" y="1992127"/>
                    </a:lnTo>
                    <a:lnTo>
                      <a:pt x="659399" y="2119153"/>
                    </a:lnTo>
                    <a:lnTo>
                      <a:pt x="442735" y="1994062"/>
                    </a:lnTo>
                    <a:lnTo>
                      <a:pt x="496981" y="1826130"/>
                    </a:lnTo>
                    <a:lnTo>
                      <a:pt x="391274" y="1717869"/>
                    </a:lnTo>
                    <a:lnTo>
                      <a:pt x="382878" y="1705753"/>
                    </a:lnTo>
                    <a:lnTo>
                      <a:pt x="210204" y="1761531"/>
                    </a:lnTo>
                    <a:lnTo>
                      <a:pt x="85113" y="1544868"/>
                    </a:lnTo>
                    <a:lnTo>
                      <a:pt x="226733" y="1416912"/>
                    </a:lnTo>
                    <a:lnTo>
                      <a:pt x="212821" y="1373126"/>
                    </a:lnTo>
                    <a:lnTo>
                      <a:pt x="191748" y="1268325"/>
                    </a:lnTo>
                    <a:lnTo>
                      <a:pt x="0" y="1227224"/>
                    </a:lnTo>
                    <a:lnTo>
                      <a:pt x="0" y="977042"/>
                    </a:lnTo>
                    <a:lnTo>
                      <a:pt x="203220" y="933481"/>
                    </a:lnTo>
                    <a:lnTo>
                      <a:pt x="212821" y="890649"/>
                    </a:lnTo>
                    <a:lnTo>
                      <a:pt x="243470" y="802476"/>
                    </a:lnTo>
                    <a:lnTo>
                      <a:pt x="85113" y="659399"/>
                    </a:lnTo>
                    <a:lnTo>
                      <a:pt x="210204" y="442735"/>
                    </a:lnTo>
                    <a:lnTo>
                      <a:pt x="423776" y="511723"/>
                    </a:lnTo>
                    <a:lnTo>
                      <a:pt x="470557" y="461243"/>
                    </a:lnTo>
                    <a:lnTo>
                      <a:pt x="512656" y="426662"/>
                    </a:lnTo>
                    <a:lnTo>
                      <a:pt x="442735" y="210203"/>
                    </a:lnTo>
                    <a:lnTo>
                      <a:pt x="659399" y="85113"/>
                    </a:lnTo>
                    <a:lnTo>
                      <a:pt x="815299" y="257661"/>
                    </a:lnTo>
                    <a:lnTo>
                      <a:pt x="916475" y="229382"/>
                    </a:lnTo>
                    <a:lnTo>
                      <a:pt x="928259" y="227584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4" name="椭圆 10"/>
              <p:cNvSpPr/>
              <p:nvPr/>
            </p:nvSpPr>
            <p:spPr>
              <a:xfrm>
                <a:off x="5305425" y="2638425"/>
                <a:ext cx="1581150" cy="158115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5" name="椭圆 11"/>
              <p:cNvSpPr/>
              <p:nvPr/>
            </p:nvSpPr>
            <p:spPr>
              <a:xfrm>
                <a:off x="5370108" y="2708871"/>
                <a:ext cx="1451783" cy="1451783"/>
              </a:xfrm>
              <a:prstGeom prst="ellipse">
                <a:avLst/>
              </a:prstGeom>
              <a:solidFill>
                <a:srgbClr val="F9F9F9"/>
              </a:solidFill>
              <a:ln w="19050">
                <a:gradFill flip="none" rotWithShape="1">
                  <a:gsLst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5" name="组合 12"/>
            <p:cNvGrpSpPr/>
            <p:nvPr/>
          </p:nvGrpSpPr>
          <p:grpSpPr>
            <a:xfrm>
              <a:off x="5755118" y="2830162"/>
              <a:ext cx="494435" cy="471664"/>
              <a:chOff x="8145843" y="5425657"/>
              <a:chExt cx="494435" cy="471664"/>
            </a:xfrm>
            <a:solidFill>
              <a:srgbClr val="0070C0"/>
            </a:solidFill>
          </p:grpSpPr>
          <p:sp>
            <p:nvSpPr>
              <p:cNvPr id="117" name="Freeform 850"/>
              <p:cNvSpPr/>
              <p:nvPr/>
            </p:nvSpPr>
            <p:spPr bwMode="auto">
              <a:xfrm>
                <a:off x="8294391" y="5425657"/>
                <a:ext cx="89996" cy="101923"/>
              </a:xfrm>
              <a:custGeom>
                <a:avLst/>
                <a:gdLst>
                  <a:gd name="T0" fmla="*/ 9 w 35"/>
                  <a:gd name="T1" fmla="*/ 35 h 40"/>
                  <a:gd name="T2" fmla="*/ 5 w 35"/>
                  <a:gd name="T3" fmla="*/ 13 h 40"/>
                  <a:gd name="T4" fmla="*/ 27 w 35"/>
                  <a:gd name="T5" fmla="*/ 4 h 40"/>
                  <a:gd name="T6" fmla="*/ 30 w 35"/>
                  <a:gd name="T7" fmla="*/ 27 h 40"/>
                  <a:gd name="T8" fmla="*/ 9 w 35"/>
                  <a:gd name="T9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0">
                    <a:moveTo>
                      <a:pt x="9" y="35"/>
                    </a:moveTo>
                    <a:cubicBezTo>
                      <a:pt x="2" y="31"/>
                      <a:pt x="0" y="21"/>
                      <a:pt x="5" y="13"/>
                    </a:cubicBezTo>
                    <a:cubicBezTo>
                      <a:pt x="10" y="4"/>
                      <a:pt x="20" y="0"/>
                      <a:pt x="27" y="4"/>
                    </a:cubicBezTo>
                    <a:cubicBezTo>
                      <a:pt x="34" y="8"/>
                      <a:pt x="35" y="19"/>
                      <a:pt x="30" y="27"/>
                    </a:cubicBezTo>
                    <a:cubicBezTo>
                      <a:pt x="25" y="36"/>
                      <a:pt x="16" y="40"/>
                      <a:pt x="9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8" name="Freeform 851"/>
              <p:cNvSpPr/>
              <p:nvPr/>
            </p:nvSpPr>
            <p:spPr bwMode="auto">
              <a:xfrm>
                <a:off x="8145843" y="5499388"/>
                <a:ext cx="489012" cy="397933"/>
              </a:xfrm>
              <a:custGeom>
                <a:avLst/>
                <a:gdLst>
                  <a:gd name="T0" fmla="*/ 3 w 191"/>
                  <a:gd name="T1" fmla="*/ 12 h 155"/>
                  <a:gd name="T2" fmla="*/ 4 w 191"/>
                  <a:gd name="T3" fmla="*/ 12 h 155"/>
                  <a:gd name="T4" fmla="*/ 10 w 191"/>
                  <a:gd name="T5" fmla="*/ 10 h 155"/>
                  <a:gd name="T6" fmla="*/ 35 w 191"/>
                  <a:gd name="T7" fmla="*/ 1 h 155"/>
                  <a:gd name="T8" fmla="*/ 58 w 191"/>
                  <a:gd name="T9" fmla="*/ 6 h 155"/>
                  <a:gd name="T10" fmla="*/ 52 w 191"/>
                  <a:gd name="T11" fmla="*/ 9 h 155"/>
                  <a:gd name="T12" fmla="*/ 50 w 191"/>
                  <a:gd name="T13" fmla="*/ 19 h 155"/>
                  <a:gd name="T14" fmla="*/ 60 w 191"/>
                  <a:gd name="T15" fmla="*/ 14 h 155"/>
                  <a:gd name="T16" fmla="*/ 64 w 191"/>
                  <a:gd name="T17" fmla="*/ 7 h 155"/>
                  <a:gd name="T18" fmla="*/ 65 w 191"/>
                  <a:gd name="T19" fmla="*/ 15 h 155"/>
                  <a:gd name="T20" fmla="*/ 53 w 191"/>
                  <a:gd name="T21" fmla="*/ 41 h 155"/>
                  <a:gd name="T22" fmla="*/ 65 w 191"/>
                  <a:gd name="T23" fmla="*/ 20 h 155"/>
                  <a:gd name="T24" fmla="*/ 70 w 191"/>
                  <a:gd name="T25" fmla="*/ 19 h 155"/>
                  <a:gd name="T26" fmla="*/ 75 w 191"/>
                  <a:gd name="T27" fmla="*/ 50 h 155"/>
                  <a:gd name="T28" fmla="*/ 95 w 191"/>
                  <a:gd name="T29" fmla="*/ 63 h 155"/>
                  <a:gd name="T30" fmla="*/ 130 w 191"/>
                  <a:gd name="T31" fmla="*/ 35 h 155"/>
                  <a:gd name="T32" fmla="*/ 191 w 191"/>
                  <a:gd name="T33" fmla="*/ 79 h 155"/>
                  <a:gd name="T34" fmla="*/ 183 w 191"/>
                  <a:gd name="T35" fmla="*/ 81 h 155"/>
                  <a:gd name="T36" fmla="*/ 92 w 191"/>
                  <a:gd name="T37" fmla="*/ 81 h 155"/>
                  <a:gd name="T38" fmla="*/ 77 w 191"/>
                  <a:gd name="T39" fmla="*/ 79 h 155"/>
                  <a:gd name="T40" fmla="*/ 71 w 191"/>
                  <a:gd name="T41" fmla="*/ 71 h 155"/>
                  <a:gd name="T42" fmla="*/ 61 w 191"/>
                  <a:gd name="T43" fmla="*/ 63 h 155"/>
                  <a:gd name="T44" fmla="*/ 61 w 191"/>
                  <a:gd name="T45" fmla="*/ 63 h 155"/>
                  <a:gd name="T46" fmla="*/ 61 w 191"/>
                  <a:gd name="T47" fmla="*/ 63 h 155"/>
                  <a:gd name="T48" fmla="*/ 57 w 191"/>
                  <a:gd name="T49" fmla="*/ 57 h 155"/>
                  <a:gd name="T50" fmla="*/ 57 w 191"/>
                  <a:gd name="T51" fmla="*/ 55 h 155"/>
                  <a:gd name="T52" fmla="*/ 56 w 191"/>
                  <a:gd name="T53" fmla="*/ 50 h 155"/>
                  <a:gd name="T54" fmla="*/ 60 w 191"/>
                  <a:gd name="T55" fmla="*/ 94 h 155"/>
                  <a:gd name="T56" fmla="*/ 46 w 191"/>
                  <a:gd name="T57" fmla="*/ 155 h 155"/>
                  <a:gd name="T58" fmla="*/ 41 w 191"/>
                  <a:gd name="T59" fmla="*/ 105 h 155"/>
                  <a:gd name="T60" fmla="*/ 40 w 191"/>
                  <a:gd name="T61" fmla="*/ 104 h 155"/>
                  <a:gd name="T62" fmla="*/ 32 w 191"/>
                  <a:gd name="T63" fmla="*/ 87 h 155"/>
                  <a:gd name="T64" fmla="*/ 5 w 191"/>
                  <a:gd name="T65" fmla="*/ 152 h 155"/>
                  <a:gd name="T66" fmla="*/ 2 w 191"/>
                  <a:gd name="T67" fmla="*/ 66 h 155"/>
                  <a:gd name="T68" fmla="*/ 15 w 191"/>
                  <a:gd name="T69" fmla="*/ 40 h 155"/>
                  <a:gd name="T70" fmla="*/ 1 w 191"/>
                  <a:gd name="T71" fmla="*/ 29 h 155"/>
                  <a:gd name="T72" fmla="*/ 0 w 191"/>
                  <a:gd name="T73" fmla="*/ 28 h 155"/>
                  <a:gd name="T74" fmla="*/ 3 w 191"/>
                  <a:gd name="T75" fmla="*/ 1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1" h="155">
                    <a:moveTo>
                      <a:pt x="3" y="12"/>
                    </a:move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7" y="0"/>
                      <a:pt x="44" y="0"/>
                      <a:pt x="46" y="1"/>
                    </a:cubicBezTo>
                    <a:cubicBezTo>
                      <a:pt x="51" y="2"/>
                      <a:pt x="54" y="4"/>
                      <a:pt x="58" y="6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60" y="14"/>
                      <a:pt x="60" y="14"/>
                      <a:pt x="60" y="14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65" y="26"/>
                      <a:pt x="65" y="26"/>
                      <a:pt x="65" y="26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69" y="19"/>
                      <a:pt x="69" y="19"/>
                      <a:pt x="70" y="19"/>
                    </a:cubicBezTo>
                    <a:cubicBezTo>
                      <a:pt x="75" y="50"/>
                      <a:pt x="75" y="50"/>
                      <a:pt x="75" y="50"/>
                    </a:cubicBezTo>
                    <a:cubicBezTo>
                      <a:pt x="75" y="50"/>
                      <a:pt x="75" y="50"/>
                      <a:pt x="75" y="50"/>
                    </a:cubicBezTo>
                    <a:cubicBezTo>
                      <a:pt x="82" y="55"/>
                      <a:pt x="82" y="55"/>
                      <a:pt x="82" y="55"/>
                    </a:cubicBezTo>
                    <a:cubicBezTo>
                      <a:pt x="95" y="63"/>
                      <a:pt x="95" y="63"/>
                      <a:pt x="95" y="63"/>
                    </a:cubicBezTo>
                    <a:cubicBezTo>
                      <a:pt x="95" y="64"/>
                      <a:pt x="95" y="64"/>
                      <a:pt x="95" y="64"/>
                    </a:cubicBezTo>
                    <a:cubicBezTo>
                      <a:pt x="130" y="35"/>
                      <a:pt x="130" y="35"/>
                      <a:pt x="130" y="35"/>
                    </a:cubicBezTo>
                    <a:cubicBezTo>
                      <a:pt x="132" y="33"/>
                      <a:pt x="136" y="33"/>
                      <a:pt x="138" y="35"/>
                    </a:cubicBezTo>
                    <a:cubicBezTo>
                      <a:pt x="191" y="79"/>
                      <a:pt x="191" y="79"/>
                      <a:pt x="191" y="79"/>
                    </a:cubicBezTo>
                    <a:cubicBezTo>
                      <a:pt x="190" y="80"/>
                      <a:pt x="189" y="81"/>
                      <a:pt x="187" y="81"/>
                    </a:cubicBezTo>
                    <a:cubicBezTo>
                      <a:pt x="183" y="81"/>
                      <a:pt x="183" y="81"/>
                      <a:pt x="183" y="81"/>
                    </a:cubicBezTo>
                    <a:cubicBezTo>
                      <a:pt x="94" y="67"/>
                      <a:pt x="94" y="67"/>
                      <a:pt x="94" y="67"/>
                    </a:cubicBezTo>
                    <a:cubicBezTo>
                      <a:pt x="92" y="81"/>
                      <a:pt x="92" y="81"/>
                      <a:pt x="92" y="81"/>
                    </a:cubicBezTo>
                    <a:cubicBezTo>
                      <a:pt x="80" y="81"/>
                      <a:pt x="80" y="81"/>
                      <a:pt x="80" y="81"/>
                    </a:cubicBezTo>
                    <a:cubicBezTo>
                      <a:pt x="79" y="81"/>
                      <a:pt x="78" y="80"/>
                      <a:pt x="77" y="79"/>
                    </a:cubicBezTo>
                    <a:cubicBezTo>
                      <a:pt x="79" y="77"/>
                      <a:pt x="79" y="77"/>
                      <a:pt x="79" y="77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65" y="66"/>
                      <a:pt x="65" y="66"/>
                      <a:pt x="65" y="66"/>
                    </a:cubicBezTo>
                    <a:cubicBezTo>
                      <a:pt x="61" y="63"/>
                      <a:pt x="61" y="63"/>
                      <a:pt x="61" y="63"/>
                    </a:cubicBezTo>
                    <a:cubicBezTo>
                      <a:pt x="61" y="63"/>
                      <a:pt x="61" y="63"/>
                      <a:pt x="61" y="63"/>
                    </a:cubicBezTo>
                    <a:cubicBezTo>
                      <a:pt x="61" y="63"/>
                      <a:pt x="61" y="63"/>
                      <a:pt x="61" y="63"/>
                    </a:cubicBezTo>
                    <a:cubicBezTo>
                      <a:pt x="61" y="63"/>
                      <a:pt x="61" y="63"/>
                      <a:pt x="61" y="63"/>
                    </a:cubicBezTo>
                    <a:cubicBezTo>
                      <a:pt x="61" y="63"/>
                      <a:pt x="61" y="63"/>
                      <a:pt x="61" y="63"/>
                    </a:cubicBezTo>
                    <a:cubicBezTo>
                      <a:pt x="53" y="50"/>
                      <a:pt x="59" y="59"/>
                      <a:pt x="57" y="57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57" y="56"/>
                      <a:pt x="57" y="56"/>
                      <a:pt x="57" y="56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7" y="53"/>
                      <a:pt x="57" y="53"/>
                      <a:pt x="57" y="53"/>
                    </a:cubicBezTo>
                    <a:cubicBezTo>
                      <a:pt x="56" y="50"/>
                      <a:pt x="56" y="50"/>
                      <a:pt x="56" y="50"/>
                    </a:cubicBezTo>
                    <a:cubicBezTo>
                      <a:pt x="54" y="56"/>
                      <a:pt x="51" y="63"/>
                      <a:pt x="49" y="71"/>
                    </a:cubicBezTo>
                    <a:cubicBezTo>
                      <a:pt x="51" y="76"/>
                      <a:pt x="55" y="85"/>
                      <a:pt x="60" y="94"/>
                    </a:cubicBezTo>
                    <a:cubicBezTo>
                      <a:pt x="65" y="120"/>
                      <a:pt x="64" y="137"/>
                      <a:pt x="65" y="154"/>
                    </a:cubicBezTo>
                    <a:cubicBezTo>
                      <a:pt x="46" y="155"/>
                      <a:pt x="46" y="155"/>
                      <a:pt x="46" y="155"/>
                    </a:cubicBezTo>
                    <a:cubicBezTo>
                      <a:pt x="41" y="111"/>
                      <a:pt x="41" y="111"/>
                      <a:pt x="41" y="111"/>
                    </a:cubicBezTo>
                    <a:cubicBezTo>
                      <a:pt x="41" y="105"/>
                      <a:pt x="41" y="105"/>
                      <a:pt x="41" y="105"/>
                    </a:cubicBezTo>
                    <a:cubicBezTo>
                      <a:pt x="41" y="105"/>
                      <a:pt x="41" y="105"/>
                      <a:pt x="41" y="105"/>
                    </a:cubicBezTo>
                    <a:cubicBezTo>
                      <a:pt x="40" y="104"/>
                      <a:pt x="40" y="104"/>
                      <a:pt x="40" y="104"/>
                    </a:cubicBezTo>
                    <a:cubicBezTo>
                      <a:pt x="35" y="94"/>
                      <a:pt x="35" y="94"/>
                      <a:pt x="35" y="94"/>
                    </a:cubicBezTo>
                    <a:cubicBezTo>
                      <a:pt x="32" y="87"/>
                      <a:pt x="32" y="87"/>
                      <a:pt x="32" y="87"/>
                    </a:cubicBezTo>
                    <a:cubicBezTo>
                      <a:pt x="31" y="106"/>
                      <a:pt x="28" y="136"/>
                      <a:pt x="25" y="154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8" y="124"/>
                      <a:pt x="10" y="98"/>
                      <a:pt x="11" y="70"/>
                    </a:cubicBezTo>
                    <a:cubicBezTo>
                      <a:pt x="8" y="69"/>
                      <a:pt x="5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6" y="57"/>
                      <a:pt x="11" y="49"/>
                      <a:pt x="15" y="40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3" y="8"/>
                      <a:pt x="3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9" name="Freeform 852"/>
              <p:cNvSpPr>
                <a:spLocks noEditPoints="1"/>
              </p:cNvSpPr>
              <p:nvPr/>
            </p:nvSpPr>
            <p:spPr bwMode="auto">
              <a:xfrm>
                <a:off x="8337762" y="5711908"/>
                <a:ext cx="302516" cy="176739"/>
              </a:xfrm>
              <a:custGeom>
                <a:avLst/>
                <a:gdLst>
                  <a:gd name="T0" fmla="*/ 63 w 118"/>
                  <a:gd name="T1" fmla="*/ 46 h 69"/>
                  <a:gd name="T2" fmla="*/ 118 w 118"/>
                  <a:gd name="T3" fmla="*/ 0 h 69"/>
                  <a:gd name="T4" fmla="*/ 118 w 118"/>
                  <a:gd name="T5" fmla="*/ 63 h 69"/>
                  <a:gd name="T6" fmla="*/ 112 w 118"/>
                  <a:gd name="T7" fmla="*/ 69 h 69"/>
                  <a:gd name="T8" fmla="*/ 5 w 118"/>
                  <a:gd name="T9" fmla="*/ 69 h 69"/>
                  <a:gd name="T10" fmla="*/ 0 w 118"/>
                  <a:gd name="T11" fmla="*/ 63 h 69"/>
                  <a:gd name="T12" fmla="*/ 0 w 118"/>
                  <a:gd name="T13" fmla="*/ 0 h 69"/>
                  <a:gd name="T14" fmla="*/ 55 w 118"/>
                  <a:gd name="T15" fmla="*/ 46 h 69"/>
                  <a:gd name="T16" fmla="*/ 63 w 118"/>
                  <a:gd name="T17" fmla="*/ 46 h 69"/>
                  <a:gd name="T18" fmla="*/ 84 w 118"/>
                  <a:gd name="T19" fmla="*/ 39 h 69"/>
                  <a:gd name="T20" fmla="*/ 110 w 118"/>
                  <a:gd name="T21" fmla="*/ 64 h 69"/>
                  <a:gd name="T22" fmla="*/ 111 w 118"/>
                  <a:gd name="T23" fmla="*/ 64 h 69"/>
                  <a:gd name="T24" fmla="*/ 113 w 118"/>
                  <a:gd name="T25" fmla="*/ 64 h 69"/>
                  <a:gd name="T26" fmla="*/ 113 w 118"/>
                  <a:gd name="T27" fmla="*/ 61 h 69"/>
                  <a:gd name="T28" fmla="*/ 87 w 118"/>
                  <a:gd name="T29" fmla="*/ 36 h 69"/>
                  <a:gd name="T30" fmla="*/ 84 w 118"/>
                  <a:gd name="T31" fmla="*/ 37 h 69"/>
                  <a:gd name="T32" fmla="*/ 84 w 118"/>
                  <a:gd name="T33" fmla="*/ 39 h 69"/>
                  <a:gd name="T34" fmla="*/ 34 w 118"/>
                  <a:gd name="T35" fmla="*/ 37 h 69"/>
                  <a:gd name="T36" fmla="*/ 31 w 118"/>
                  <a:gd name="T37" fmla="*/ 36 h 69"/>
                  <a:gd name="T38" fmla="*/ 5 w 118"/>
                  <a:gd name="T39" fmla="*/ 61 h 69"/>
                  <a:gd name="T40" fmla="*/ 5 w 118"/>
                  <a:gd name="T41" fmla="*/ 64 h 69"/>
                  <a:gd name="T42" fmla="*/ 6 w 118"/>
                  <a:gd name="T43" fmla="*/ 64 h 69"/>
                  <a:gd name="T44" fmla="*/ 8 w 118"/>
                  <a:gd name="T45" fmla="*/ 64 h 69"/>
                  <a:gd name="T46" fmla="*/ 34 w 118"/>
                  <a:gd name="T47" fmla="*/ 39 h 69"/>
                  <a:gd name="T48" fmla="*/ 34 w 118"/>
                  <a:gd name="T49" fmla="*/ 3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8" h="69">
                    <a:moveTo>
                      <a:pt x="63" y="46"/>
                    </a:moveTo>
                    <a:cubicBezTo>
                      <a:pt x="118" y="0"/>
                      <a:pt x="118" y="0"/>
                      <a:pt x="118" y="0"/>
                    </a:cubicBezTo>
                    <a:cubicBezTo>
                      <a:pt x="118" y="63"/>
                      <a:pt x="118" y="63"/>
                      <a:pt x="118" y="63"/>
                    </a:cubicBezTo>
                    <a:cubicBezTo>
                      <a:pt x="118" y="66"/>
                      <a:pt x="116" y="69"/>
                      <a:pt x="112" y="69"/>
                    </a:cubicBezTo>
                    <a:cubicBezTo>
                      <a:pt x="5" y="69"/>
                      <a:pt x="5" y="69"/>
                      <a:pt x="5" y="69"/>
                    </a:cubicBezTo>
                    <a:cubicBezTo>
                      <a:pt x="2" y="69"/>
                      <a:pt x="0" y="66"/>
                      <a:pt x="0" y="6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7" y="47"/>
                      <a:pt x="61" y="47"/>
                      <a:pt x="63" y="46"/>
                    </a:cubicBezTo>
                    <a:close/>
                    <a:moveTo>
                      <a:pt x="84" y="39"/>
                    </a:moveTo>
                    <a:cubicBezTo>
                      <a:pt x="110" y="64"/>
                      <a:pt x="110" y="64"/>
                      <a:pt x="110" y="64"/>
                    </a:cubicBezTo>
                    <a:cubicBezTo>
                      <a:pt x="110" y="64"/>
                      <a:pt x="111" y="64"/>
                      <a:pt x="111" y="64"/>
                    </a:cubicBezTo>
                    <a:cubicBezTo>
                      <a:pt x="112" y="64"/>
                      <a:pt x="112" y="64"/>
                      <a:pt x="113" y="64"/>
                    </a:cubicBezTo>
                    <a:cubicBezTo>
                      <a:pt x="113" y="63"/>
                      <a:pt x="113" y="62"/>
                      <a:pt x="113" y="61"/>
                    </a:cubicBezTo>
                    <a:cubicBezTo>
                      <a:pt x="87" y="36"/>
                      <a:pt x="87" y="36"/>
                      <a:pt x="87" y="36"/>
                    </a:cubicBezTo>
                    <a:cubicBezTo>
                      <a:pt x="86" y="36"/>
                      <a:pt x="85" y="36"/>
                      <a:pt x="84" y="37"/>
                    </a:cubicBezTo>
                    <a:cubicBezTo>
                      <a:pt x="84" y="37"/>
                      <a:pt x="84" y="38"/>
                      <a:pt x="84" y="39"/>
                    </a:cubicBezTo>
                    <a:close/>
                    <a:moveTo>
                      <a:pt x="34" y="37"/>
                    </a:moveTo>
                    <a:cubicBezTo>
                      <a:pt x="33" y="36"/>
                      <a:pt x="32" y="36"/>
                      <a:pt x="31" y="36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4" y="62"/>
                      <a:pt x="4" y="63"/>
                      <a:pt x="5" y="64"/>
                    </a:cubicBezTo>
                    <a:cubicBezTo>
                      <a:pt x="5" y="64"/>
                      <a:pt x="6" y="64"/>
                      <a:pt x="6" y="64"/>
                    </a:cubicBezTo>
                    <a:cubicBezTo>
                      <a:pt x="7" y="64"/>
                      <a:pt x="7" y="64"/>
                      <a:pt x="8" y="64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4" y="38"/>
                      <a:pt x="34" y="37"/>
                      <a:pt x="34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0" name="Freeform 853"/>
              <p:cNvSpPr/>
              <p:nvPr/>
            </p:nvSpPr>
            <p:spPr bwMode="auto">
              <a:xfrm>
                <a:off x="8414746" y="5709740"/>
                <a:ext cx="169148" cy="43371"/>
              </a:xfrm>
              <a:custGeom>
                <a:avLst/>
                <a:gdLst>
                  <a:gd name="T0" fmla="*/ 4 w 66"/>
                  <a:gd name="T1" fmla="*/ 1 h 17"/>
                  <a:gd name="T2" fmla="*/ 63 w 66"/>
                  <a:gd name="T3" fmla="*/ 11 h 17"/>
                  <a:gd name="T4" fmla="*/ 66 w 66"/>
                  <a:gd name="T5" fmla="*/ 15 h 17"/>
                  <a:gd name="T6" fmla="*/ 62 w 66"/>
                  <a:gd name="T7" fmla="*/ 17 h 17"/>
                  <a:gd name="T8" fmla="*/ 62 w 66"/>
                  <a:gd name="T9" fmla="*/ 17 h 17"/>
                  <a:gd name="T10" fmla="*/ 2 w 66"/>
                  <a:gd name="T11" fmla="*/ 7 h 17"/>
                  <a:gd name="T12" fmla="*/ 0 w 66"/>
                  <a:gd name="T13" fmla="*/ 3 h 17"/>
                  <a:gd name="T14" fmla="*/ 4 w 66"/>
                  <a:gd name="T15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17">
                    <a:moveTo>
                      <a:pt x="4" y="1"/>
                    </a:moveTo>
                    <a:cubicBezTo>
                      <a:pt x="63" y="11"/>
                      <a:pt x="63" y="11"/>
                      <a:pt x="63" y="11"/>
                    </a:cubicBezTo>
                    <a:cubicBezTo>
                      <a:pt x="65" y="11"/>
                      <a:pt x="66" y="13"/>
                      <a:pt x="66" y="15"/>
                    </a:cubicBezTo>
                    <a:cubicBezTo>
                      <a:pt x="65" y="16"/>
                      <a:pt x="64" y="17"/>
                      <a:pt x="62" y="17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2"/>
                      <a:pt x="2" y="0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1" name="Freeform 854"/>
              <p:cNvSpPr/>
              <p:nvPr/>
            </p:nvSpPr>
            <p:spPr bwMode="auto">
              <a:xfrm>
                <a:off x="8407156" y="5743352"/>
                <a:ext cx="135536" cy="35782"/>
              </a:xfrm>
              <a:custGeom>
                <a:avLst/>
                <a:gdLst>
                  <a:gd name="T0" fmla="*/ 1 w 53"/>
                  <a:gd name="T1" fmla="*/ 3 h 14"/>
                  <a:gd name="T2" fmla="*/ 4 w 53"/>
                  <a:gd name="T3" fmla="*/ 0 h 14"/>
                  <a:gd name="T4" fmla="*/ 50 w 53"/>
                  <a:gd name="T5" fmla="*/ 8 h 14"/>
                  <a:gd name="T6" fmla="*/ 53 w 53"/>
                  <a:gd name="T7" fmla="*/ 12 h 14"/>
                  <a:gd name="T8" fmla="*/ 50 w 53"/>
                  <a:gd name="T9" fmla="*/ 14 h 14"/>
                  <a:gd name="T10" fmla="*/ 49 w 53"/>
                  <a:gd name="T11" fmla="*/ 14 h 14"/>
                  <a:gd name="T12" fmla="*/ 3 w 53"/>
                  <a:gd name="T13" fmla="*/ 7 h 14"/>
                  <a:gd name="T14" fmla="*/ 1 w 53"/>
                  <a:gd name="T15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14">
                    <a:moveTo>
                      <a:pt x="1" y="3"/>
                    </a:moveTo>
                    <a:cubicBezTo>
                      <a:pt x="1" y="1"/>
                      <a:pt x="2" y="0"/>
                      <a:pt x="4" y="0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2" y="8"/>
                      <a:pt x="53" y="10"/>
                      <a:pt x="53" y="12"/>
                    </a:cubicBezTo>
                    <a:cubicBezTo>
                      <a:pt x="53" y="13"/>
                      <a:pt x="51" y="14"/>
                      <a:pt x="50" y="14"/>
                    </a:cubicBezTo>
                    <a:cubicBezTo>
                      <a:pt x="50" y="14"/>
                      <a:pt x="49" y="14"/>
                      <a:pt x="49" y="14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6"/>
                      <a:pt x="0" y="5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2" name="Freeform 855"/>
              <p:cNvSpPr/>
              <p:nvPr/>
            </p:nvSpPr>
            <p:spPr bwMode="auto">
              <a:xfrm>
                <a:off x="8450527" y="5784555"/>
                <a:ext cx="61805" cy="22770"/>
              </a:xfrm>
              <a:custGeom>
                <a:avLst/>
                <a:gdLst>
                  <a:gd name="T0" fmla="*/ 21 w 24"/>
                  <a:gd name="T1" fmla="*/ 3 h 9"/>
                  <a:gd name="T2" fmla="*/ 24 w 24"/>
                  <a:gd name="T3" fmla="*/ 6 h 9"/>
                  <a:gd name="T4" fmla="*/ 21 w 24"/>
                  <a:gd name="T5" fmla="*/ 9 h 9"/>
                  <a:gd name="T6" fmla="*/ 20 w 24"/>
                  <a:gd name="T7" fmla="*/ 9 h 9"/>
                  <a:gd name="T8" fmla="*/ 3 w 24"/>
                  <a:gd name="T9" fmla="*/ 6 h 9"/>
                  <a:gd name="T10" fmla="*/ 0 w 24"/>
                  <a:gd name="T11" fmla="*/ 3 h 9"/>
                  <a:gd name="T12" fmla="*/ 4 w 24"/>
                  <a:gd name="T13" fmla="*/ 0 h 9"/>
                  <a:gd name="T14" fmla="*/ 21 w 24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9">
                    <a:moveTo>
                      <a:pt x="21" y="3"/>
                    </a:moveTo>
                    <a:cubicBezTo>
                      <a:pt x="23" y="3"/>
                      <a:pt x="24" y="5"/>
                      <a:pt x="24" y="6"/>
                    </a:cubicBezTo>
                    <a:cubicBezTo>
                      <a:pt x="24" y="8"/>
                      <a:pt x="22" y="9"/>
                      <a:pt x="21" y="9"/>
                    </a:cubicBezTo>
                    <a:cubicBezTo>
                      <a:pt x="21" y="9"/>
                      <a:pt x="21" y="9"/>
                      <a:pt x="20" y="9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lnTo>
                      <a:pt x="21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6" name="同侧圆角矩形 6"/>
            <p:cNvSpPr/>
            <p:nvPr/>
          </p:nvSpPr>
          <p:spPr>
            <a:xfrm rot="16200000" flipH="1">
              <a:off x="8139497" y="2497032"/>
              <a:ext cx="436192" cy="112757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" name="同侧圆角矩形 7"/>
            <p:cNvSpPr/>
            <p:nvPr/>
          </p:nvSpPr>
          <p:spPr>
            <a:xfrm rot="5400000">
              <a:off x="9133697" y="2062033"/>
              <a:ext cx="436192" cy="199757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B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8" name="组合 21"/>
            <p:cNvGrpSpPr/>
            <p:nvPr/>
          </p:nvGrpSpPr>
          <p:grpSpPr>
            <a:xfrm>
              <a:off x="7793802" y="1509224"/>
              <a:ext cx="2556776" cy="436193"/>
              <a:chOff x="7539568" y="1725919"/>
              <a:chExt cx="3302985" cy="63862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5" name="同侧圆角矩形 117"/>
              <p:cNvSpPr/>
              <p:nvPr/>
            </p:nvSpPr>
            <p:spPr>
              <a:xfrm rot="16200000" flipH="1">
                <a:off x="7948588" y="1316899"/>
                <a:ext cx="638629" cy="145666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6" name="同侧圆角矩形 118"/>
              <p:cNvSpPr/>
              <p:nvPr/>
            </p:nvSpPr>
            <p:spPr>
              <a:xfrm rot="5400000">
                <a:off x="9232949" y="754944"/>
                <a:ext cx="638629" cy="258057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1B43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9" name="组合 24"/>
            <p:cNvGrpSpPr/>
            <p:nvPr/>
          </p:nvGrpSpPr>
          <p:grpSpPr>
            <a:xfrm>
              <a:off x="7793802" y="4176224"/>
              <a:ext cx="2556776" cy="436193"/>
              <a:chOff x="7539568" y="1725919"/>
              <a:chExt cx="3302985" cy="63862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3" name="同侧圆角矩形 115"/>
              <p:cNvSpPr/>
              <p:nvPr/>
            </p:nvSpPr>
            <p:spPr>
              <a:xfrm rot="16200000" flipH="1">
                <a:off x="7948588" y="1316899"/>
                <a:ext cx="638629" cy="145666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4" name="同侧圆角矩形 116"/>
              <p:cNvSpPr/>
              <p:nvPr/>
            </p:nvSpPr>
            <p:spPr>
              <a:xfrm rot="5400000">
                <a:off x="9232949" y="754944"/>
                <a:ext cx="638629" cy="258057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10" name="组合 27"/>
            <p:cNvGrpSpPr/>
            <p:nvPr/>
          </p:nvGrpSpPr>
          <p:grpSpPr>
            <a:xfrm flipH="1">
              <a:off x="1641396" y="2842724"/>
              <a:ext cx="2556776" cy="436193"/>
              <a:chOff x="7539568" y="1725919"/>
              <a:chExt cx="3302985" cy="63862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1" name="同侧圆角矩形 28"/>
              <p:cNvSpPr/>
              <p:nvPr/>
            </p:nvSpPr>
            <p:spPr>
              <a:xfrm rot="16200000" flipH="1">
                <a:off x="7948588" y="1316899"/>
                <a:ext cx="638629" cy="145666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2" name="同侧圆角矩形 29"/>
              <p:cNvSpPr/>
              <p:nvPr/>
            </p:nvSpPr>
            <p:spPr>
              <a:xfrm rot="5400000">
                <a:off x="9232949" y="754944"/>
                <a:ext cx="638629" cy="258057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1B43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11" name="组合 30"/>
            <p:cNvGrpSpPr/>
            <p:nvPr/>
          </p:nvGrpSpPr>
          <p:grpSpPr>
            <a:xfrm flipH="1">
              <a:off x="1641396" y="1509224"/>
              <a:ext cx="2556776" cy="436193"/>
              <a:chOff x="7539568" y="1725919"/>
              <a:chExt cx="3302985" cy="63862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9" name="同侧圆角矩形 31"/>
              <p:cNvSpPr/>
              <p:nvPr/>
            </p:nvSpPr>
            <p:spPr>
              <a:xfrm rot="16200000" flipH="1">
                <a:off x="7948588" y="1316899"/>
                <a:ext cx="638629" cy="145666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0" name="同侧圆角矩形 32"/>
              <p:cNvSpPr/>
              <p:nvPr/>
            </p:nvSpPr>
            <p:spPr>
              <a:xfrm rot="5400000">
                <a:off x="9232949" y="754944"/>
                <a:ext cx="638629" cy="258057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1B43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12" name="组合 33"/>
            <p:cNvGrpSpPr/>
            <p:nvPr/>
          </p:nvGrpSpPr>
          <p:grpSpPr>
            <a:xfrm flipH="1">
              <a:off x="1641396" y="4176224"/>
              <a:ext cx="2556776" cy="436193"/>
              <a:chOff x="7539568" y="1725919"/>
              <a:chExt cx="3302985" cy="63862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7" name="同侧圆角矩形 109"/>
              <p:cNvSpPr/>
              <p:nvPr/>
            </p:nvSpPr>
            <p:spPr>
              <a:xfrm rot="16200000" flipH="1">
                <a:off x="7948588" y="1316899"/>
                <a:ext cx="638629" cy="145666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8" name="同侧圆角矩形 110"/>
              <p:cNvSpPr/>
              <p:nvPr/>
            </p:nvSpPr>
            <p:spPr>
              <a:xfrm rot="5400000">
                <a:off x="9232949" y="754944"/>
                <a:ext cx="638629" cy="258057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1B43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cxnSp>
          <p:nvCxnSpPr>
            <p:cNvPr id="13" name="直接箭头连接符 12"/>
            <p:cNvCxnSpPr/>
            <p:nvPr/>
          </p:nvCxnSpPr>
          <p:spPr>
            <a:xfrm>
              <a:off x="6950302" y="3060820"/>
              <a:ext cx="682171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/>
            <p:nvPr/>
          </p:nvCxnSpPr>
          <p:spPr>
            <a:xfrm flipH="1">
              <a:off x="4359502" y="3060820"/>
              <a:ext cx="682171" cy="0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/>
            <p:nvPr/>
          </p:nvCxnSpPr>
          <p:spPr>
            <a:xfrm flipV="1">
              <a:off x="6672262" y="1751364"/>
              <a:ext cx="944563" cy="707039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>
              <a:off x="6672262" y="3635852"/>
              <a:ext cx="944563" cy="707039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 flipH="1" flipV="1">
              <a:off x="4387345" y="1751364"/>
              <a:ext cx="944563" cy="707039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 flipH="1">
              <a:off x="4387345" y="3635852"/>
              <a:ext cx="944563" cy="707039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49"/>
            <p:cNvSpPr txBox="1"/>
            <p:nvPr/>
          </p:nvSpPr>
          <p:spPr bwMode="auto">
            <a:xfrm>
              <a:off x="1549895" y="1993207"/>
              <a:ext cx="2660471" cy="4096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3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待办项提醒、历史待办项查询、日报填写、附件管理</a:t>
              </a:r>
              <a:endPara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文本框 50"/>
            <p:cNvSpPr txBox="1"/>
            <p:nvPr/>
          </p:nvSpPr>
          <p:spPr bwMode="auto">
            <a:xfrm>
              <a:off x="1596216" y="1551682"/>
              <a:ext cx="2160856" cy="3427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3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日常工作管理</a:t>
              </a:r>
              <a:endParaRPr kumimoji="0" lang="zh-CN" altLang="en-US" sz="2135" b="1" i="0" u="none" strike="noStrike" kern="1200" cap="none" spc="13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文本框 53"/>
            <p:cNvSpPr txBox="1"/>
            <p:nvPr/>
          </p:nvSpPr>
          <p:spPr bwMode="auto">
            <a:xfrm>
              <a:off x="1549895" y="3322347"/>
              <a:ext cx="2660471" cy="4096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3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招聘申请及进度跟踪、招聘信息发布、求职申请记录</a:t>
              </a:r>
              <a:endPara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文本框 54"/>
            <p:cNvSpPr txBox="1"/>
            <p:nvPr/>
          </p:nvSpPr>
          <p:spPr bwMode="auto">
            <a:xfrm>
              <a:off x="1596216" y="2880822"/>
              <a:ext cx="2160856" cy="3427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3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招聘管理</a:t>
              </a:r>
              <a:endParaRPr kumimoji="0" lang="zh-CN" altLang="en-US" sz="2135" b="1" i="0" u="none" strike="noStrike" kern="1200" cap="none" spc="13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文本框 56"/>
            <p:cNvSpPr txBox="1"/>
            <p:nvPr/>
          </p:nvSpPr>
          <p:spPr bwMode="auto">
            <a:xfrm>
              <a:off x="1549895" y="4665781"/>
              <a:ext cx="2660471" cy="4096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3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部门组织架构管理、员工基本信息管理、员工岗位管理</a:t>
              </a:r>
              <a:endPara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文本框 57"/>
            <p:cNvSpPr txBox="1"/>
            <p:nvPr/>
          </p:nvSpPr>
          <p:spPr bwMode="auto">
            <a:xfrm>
              <a:off x="1596216" y="4224257"/>
              <a:ext cx="2160856" cy="3427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3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部门及员工管理</a:t>
              </a:r>
              <a:endParaRPr kumimoji="0" lang="zh-CN" altLang="en-US" sz="2135" b="1" i="0" u="none" strike="noStrike" kern="1200" cap="none" spc="13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文本框 58"/>
            <p:cNvSpPr txBox="1"/>
            <p:nvPr/>
          </p:nvSpPr>
          <p:spPr bwMode="auto">
            <a:xfrm>
              <a:off x="7771588" y="1993207"/>
              <a:ext cx="2660471" cy="4096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3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员工请假管理、节假日设置、日常考勤管理</a:t>
              </a:r>
              <a:endPara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6" name="文本框 62"/>
            <p:cNvSpPr txBox="1"/>
            <p:nvPr/>
          </p:nvSpPr>
          <p:spPr bwMode="auto">
            <a:xfrm>
              <a:off x="7771588" y="3319313"/>
              <a:ext cx="2660471" cy="4096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3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人员使用率统计、人员成本统计、人员成本设置</a:t>
              </a:r>
              <a:endPara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文本框 63"/>
            <p:cNvSpPr txBox="1"/>
            <p:nvPr/>
          </p:nvSpPr>
          <p:spPr bwMode="auto">
            <a:xfrm>
              <a:off x="8246534" y="2877788"/>
              <a:ext cx="2160856" cy="3427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3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员工绩效管理</a:t>
              </a:r>
              <a:endParaRPr kumimoji="0" lang="zh-CN" altLang="en-US" sz="2135" b="1" i="0" u="none" strike="noStrike" kern="1200" cap="none" spc="13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文本框 65"/>
            <p:cNvSpPr txBox="1"/>
            <p:nvPr/>
          </p:nvSpPr>
          <p:spPr bwMode="auto">
            <a:xfrm>
              <a:off x="7793803" y="4665781"/>
              <a:ext cx="2638255" cy="4096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3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日常运营相关流程的管理，费用报销等业务申请、审批以及消息的提醒等</a:t>
              </a:r>
              <a:endPara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29" name="组合 52"/>
            <p:cNvGrpSpPr/>
            <p:nvPr/>
          </p:nvGrpSpPr>
          <p:grpSpPr>
            <a:xfrm>
              <a:off x="3751236" y="1608471"/>
              <a:ext cx="274867" cy="221451"/>
              <a:chOff x="2702739" y="3017462"/>
              <a:chExt cx="535636" cy="431545"/>
            </a:xfrm>
            <a:solidFill>
              <a:schemeClr val="bg1">
                <a:lumMod val="50000"/>
              </a:schemeClr>
            </a:solidFill>
          </p:grpSpPr>
          <p:sp>
            <p:nvSpPr>
              <p:cNvPr id="102" name="Freeform 45"/>
              <p:cNvSpPr/>
              <p:nvPr/>
            </p:nvSpPr>
            <p:spPr bwMode="auto">
              <a:xfrm>
                <a:off x="2772133" y="3189864"/>
                <a:ext cx="176739" cy="35782"/>
              </a:xfrm>
              <a:custGeom>
                <a:avLst/>
                <a:gdLst>
                  <a:gd name="T0" fmla="*/ 63 w 69"/>
                  <a:gd name="T1" fmla="*/ 14 h 14"/>
                  <a:gd name="T2" fmla="*/ 7 w 69"/>
                  <a:gd name="T3" fmla="*/ 14 h 14"/>
                  <a:gd name="T4" fmla="*/ 0 w 69"/>
                  <a:gd name="T5" fmla="*/ 7 h 14"/>
                  <a:gd name="T6" fmla="*/ 7 w 69"/>
                  <a:gd name="T7" fmla="*/ 0 h 14"/>
                  <a:gd name="T8" fmla="*/ 63 w 69"/>
                  <a:gd name="T9" fmla="*/ 0 h 14"/>
                  <a:gd name="T10" fmla="*/ 69 w 69"/>
                  <a:gd name="T11" fmla="*/ 7 h 14"/>
                  <a:gd name="T12" fmla="*/ 63 w 69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14">
                    <a:moveTo>
                      <a:pt x="63" y="14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6" y="0"/>
                      <a:pt x="69" y="3"/>
                      <a:pt x="69" y="7"/>
                    </a:cubicBezTo>
                    <a:cubicBezTo>
                      <a:pt x="69" y="11"/>
                      <a:pt x="66" y="14"/>
                      <a:pt x="63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3" name="Freeform 46"/>
              <p:cNvSpPr/>
              <p:nvPr/>
            </p:nvSpPr>
            <p:spPr bwMode="auto">
              <a:xfrm>
                <a:off x="2792734" y="3194201"/>
                <a:ext cx="35782" cy="72647"/>
              </a:xfrm>
              <a:custGeom>
                <a:avLst/>
                <a:gdLst>
                  <a:gd name="T0" fmla="*/ 7 w 14"/>
                  <a:gd name="T1" fmla="*/ 28 h 28"/>
                  <a:gd name="T2" fmla="*/ 0 w 14"/>
                  <a:gd name="T3" fmla="*/ 21 h 28"/>
                  <a:gd name="T4" fmla="*/ 0 w 14"/>
                  <a:gd name="T5" fmla="*/ 7 h 28"/>
                  <a:gd name="T6" fmla="*/ 7 w 14"/>
                  <a:gd name="T7" fmla="*/ 0 h 28"/>
                  <a:gd name="T8" fmla="*/ 14 w 14"/>
                  <a:gd name="T9" fmla="*/ 7 h 28"/>
                  <a:gd name="T10" fmla="*/ 14 w 14"/>
                  <a:gd name="T11" fmla="*/ 21 h 28"/>
                  <a:gd name="T12" fmla="*/ 7 w 14"/>
                  <a:gd name="T1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28">
                    <a:moveTo>
                      <a:pt x="7" y="28"/>
                    </a:moveTo>
                    <a:cubicBezTo>
                      <a:pt x="3" y="28"/>
                      <a:pt x="0" y="25"/>
                      <a:pt x="0" y="2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1" y="0"/>
                      <a:pt x="14" y="3"/>
                      <a:pt x="14" y="7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5"/>
                      <a:pt x="11" y="28"/>
                      <a:pt x="7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4" name="Freeform 47"/>
              <p:cNvSpPr/>
              <p:nvPr/>
            </p:nvSpPr>
            <p:spPr bwMode="auto">
              <a:xfrm>
                <a:off x="2836106" y="3194201"/>
                <a:ext cx="33613" cy="72647"/>
              </a:xfrm>
              <a:custGeom>
                <a:avLst/>
                <a:gdLst>
                  <a:gd name="T0" fmla="*/ 7 w 13"/>
                  <a:gd name="T1" fmla="*/ 28 h 28"/>
                  <a:gd name="T2" fmla="*/ 0 w 13"/>
                  <a:gd name="T3" fmla="*/ 21 h 28"/>
                  <a:gd name="T4" fmla="*/ 0 w 13"/>
                  <a:gd name="T5" fmla="*/ 7 h 28"/>
                  <a:gd name="T6" fmla="*/ 7 w 13"/>
                  <a:gd name="T7" fmla="*/ 0 h 28"/>
                  <a:gd name="T8" fmla="*/ 13 w 13"/>
                  <a:gd name="T9" fmla="*/ 7 h 28"/>
                  <a:gd name="T10" fmla="*/ 13 w 13"/>
                  <a:gd name="T11" fmla="*/ 21 h 28"/>
                  <a:gd name="T12" fmla="*/ 7 w 13"/>
                  <a:gd name="T1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8">
                    <a:moveTo>
                      <a:pt x="7" y="28"/>
                    </a:moveTo>
                    <a:cubicBezTo>
                      <a:pt x="3" y="28"/>
                      <a:pt x="0" y="25"/>
                      <a:pt x="0" y="2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0" y="0"/>
                      <a:pt x="13" y="3"/>
                      <a:pt x="13" y="7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3" y="25"/>
                      <a:pt x="10" y="28"/>
                      <a:pt x="7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5" name="Freeform 48"/>
              <p:cNvSpPr>
                <a:spLocks noEditPoints="1"/>
              </p:cNvSpPr>
              <p:nvPr/>
            </p:nvSpPr>
            <p:spPr bwMode="auto">
              <a:xfrm>
                <a:off x="2920680" y="3133481"/>
                <a:ext cx="101923" cy="148547"/>
              </a:xfrm>
              <a:custGeom>
                <a:avLst/>
                <a:gdLst>
                  <a:gd name="T0" fmla="*/ 20 w 40"/>
                  <a:gd name="T1" fmla="*/ 58 h 58"/>
                  <a:gd name="T2" fmla="*/ 0 w 40"/>
                  <a:gd name="T3" fmla="*/ 38 h 58"/>
                  <a:gd name="T4" fmla="*/ 0 w 40"/>
                  <a:gd name="T5" fmla="*/ 20 h 58"/>
                  <a:gd name="T6" fmla="*/ 20 w 40"/>
                  <a:gd name="T7" fmla="*/ 0 h 58"/>
                  <a:gd name="T8" fmla="*/ 40 w 40"/>
                  <a:gd name="T9" fmla="*/ 20 h 58"/>
                  <a:gd name="T10" fmla="*/ 40 w 40"/>
                  <a:gd name="T11" fmla="*/ 38 h 58"/>
                  <a:gd name="T12" fmla="*/ 20 w 40"/>
                  <a:gd name="T13" fmla="*/ 58 h 58"/>
                  <a:gd name="T14" fmla="*/ 20 w 40"/>
                  <a:gd name="T15" fmla="*/ 13 h 58"/>
                  <a:gd name="T16" fmla="*/ 14 w 40"/>
                  <a:gd name="T17" fmla="*/ 20 h 58"/>
                  <a:gd name="T18" fmla="*/ 14 w 40"/>
                  <a:gd name="T19" fmla="*/ 38 h 58"/>
                  <a:gd name="T20" fmla="*/ 20 w 40"/>
                  <a:gd name="T21" fmla="*/ 45 h 58"/>
                  <a:gd name="T22" fmla="*/ 27 w 40"/>
                  <a:gd name="T23" fmla="*/ 38 h 58"/>
                  <a:gd name="T24" fmla="*/ 27 w 40"/>
                  <a:gd name="T25" fmla="*/ 20 h 58"/>
                  <a:gd name="T26" fmla="*/ 20 w 40"/>
                  <a:gd name="T2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58">
                    <a:moveTo>
                      <a:pt x="20" y="58"/>
                    </a:moveTo>
                    <a:cubicBezTo>
                      <a:pt x="9" y="58"/>
                      <a:pt x="0" y="49"/>
                      <a:pt x="0" y="3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49"/>
                      <a:pt x="31" y="58"/>
                      <a:pt x="20" y="58"/>
                    </a:cubicBezTo>
                    <a:close/>
                    <a:moveTo>
                      <a:pt x="20" y="13"/>
                    </a:moveTo>
                    <a:cubicBezTo>
                      <a:pt x="17" y="13"/>
                      <a:pt x="14" y="16"/>
                      <a:pt x="14" y="20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4" y="42"/>
                      <a:pt x="17" y="45"/>
                      <a:pt x="20" y="45"/>
                    </a:cubicBezTo>
                    <a:cubicBezTo>
                      <a:pt x="24" y="45"/>
                      <a:pt x="27" y="42"/>
                      <a:pt x="27" y="38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16"/>
                      <a:pt x="24" y="13"/>
                      <a:pt x="20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6" name="Freeform 49"/>
              <p:cNvSpPr>
                <a:spLocks noEditPoints="1"/>
              </p:cNvSpPr>
              <p:nvPr/>
            </p:nvSpPr>
            <p:spPr bwMode="auto">
              <a:xfrm>
                <a:off x="2702739" y="3017462"/>
                <a:ext cx="535636" cy="431545"/>
              </a:xfrm>
              <a:custGeom>
                <a:avLst/>
                <a:gdLst>
                  <a:gd name="T0" fmla="*/ 200 w 209"/>
                  <a:gd name="T1" fmla="*/ 140 h 168"/>
                  <a:gd name="T2" fmla="*/ 159 w 209"/>
                  <a:gd name="T3" fmla="*/ 114 h 168"/>
                  <a:gd name="T4" fmla="*/ 148 w 209"/>
                  <a:gd name="T5" fmla="*/ 112 h 168"/>
                  <a:gd name="T6" fmla="*/ 144 w 209"/>
                  <a:gd name="T7" fmla="*/ 113 h 168"/>
                  <a:gd name="T8" fmla="*/ 137 w 209"/>
                  <a:gd name="T9" fmla="*/ 109 h 168"/>
                  <a:gd name="T10" fmla="*/ 144 w 209"/>
                  <a:gd name="T11" fmla="*/ 60 h 168"/>
                  <a:gd name="T12" fmla="*/ 60 w 209"/>
                  <a:gd name="T13" fmla="*/ 9 h 168"/>
                  <a:gd name="T14" fmla="*/ 9 w 209"/>
                  <a:gd name="T15" fmla="*/ 92 h 168"/>
                  <a:gd name="T16" fmla="*/ 93 w 209"/>
                  <a:gd name="T17" fmla="*/ 143 h 168"/>
                  <a:gd name="T18" fmla="*/ 129 w 209"/>
                  <a:gd name="T19" fmla="*/ 121 h 168"/>
                  <a:gd name="T20" fmla="*/ 136 w 209"/>
                  <a:gd name="T21" fmla="*/ 125 h 168"/>
                  <a:gd name="T22" fmla="*/ 143 w 209"/>
                  <a:gd name="T23" fmla="*/ 139 h 168"/>
                  <a:gd name="T24" fmla="*/ 183 w 209"/>
                  <a:gd name="T25" fmla="*/ 165 h 168"/>
                  <a:gd name="T26" fmla="*/ 195 w 209"/>
                  <a:gd name="T27" fmla="*/ 167 h 168"/>
                  <a:gd name="T28" fmla="*/ 204 w 209"/>
                  <a:gd name="T29" fmla="*/ 161 h 168"/>
                  <a:gd name="T30" fmla="*/ 200 w 209"/>
                  <a:gd name="T31" fmla="*/ 140 h 168"/>
                  <a:gd name="T32" fmla="*/ 90 w 209"/>
                  <a:gd name="T33" fmla="*/ 131 h 168"/>
                  <a:gd name="T34" fmla="*/ 22 w 209"/>
                  <a:gd name="T35" fmla="*/ 89 h 168"/>
                  <a:gd name="T36" fmla="*/ 63 w 209"/>
                  <a:gd name="T37" fmla="*/ 21 h 168"/>
                  <a:gd name="T38" fmla="*/ 131 w 209"/>
                  <a:gd name="T39" fmla="*/ 63 h 168"/>
                  <a:gd name="T40" fmla="*/ 90 w 209"/>
                  <a:gd name="T41" fmla="*/ 13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9" h="168">
                    <a:moveTo>
                      <a:pt x="200" y="140"/>
                    </a:moveTo>
                    <a:cubicBezTo>
                      <a:pt x="159" y="114"/>
                      <a:pt x="159" y="114"/>
                      <a:pt x="159" y="114"/>
                    </a:cubicBezTo>
                    <a:cubicBezTo>
                      <a:pt x="156" y="111"/>
                      <a:pt x="152" y="111"/>
                      <a:pt x="148" y="112"/>
                    </a:cubicBezTo>
                    <a:cubicBezTo>
                      <a:pt x="146" y="112"/>
                      <a:pt x="145" y="113"/>
                      <a:pt x="144" y="113"/>
                    </a:cubicBezTo>
                    <a:cubicBezTo>
                      <a:pt x="137" y="109"/>
                      <a:pt x="137" y="109"/>
                      <a:pt x="137" y="109"/>
                    </a:cubicBezTo>
                    <a:cubicBezTo>
                      <a:pt x="145" y="94"/>
                      <a:pt x="148" y="77"/>
                      <a:pt x="144" y="60"/>
                    </a:cubicBezTo>
                    <a:cubicBezTo>
                      <a:pt x="135" y="22"/>
                      <a:pt x="97" y="0"/>
                      <a:pt x="60" y="9"/>
                    </a:cubicBezTo>
                    <a:cubicBezTo>
                      <a:pt x="23" y="18"/>
                      <a:pt x="0" y="55"/>
                      <a:pt x="9" y="92"/>
                    </a:cubicBezTo>
                    <a:cubicBezTo>
                      <a:pt x="18" y="129"/>
                      <a:pt x="56" y="152"/>
                      <a:pt x="93" y="143"/>
                    </a:cubicBezTo>
                    <a:cubicBezTo>
                      <a:pt x="108" y="140"/>
                      <a:pt x="120" y="132"/>
                      <a:pt x="129" y="121"/>
                    </a:cubicBezTo>
                    <a:cubicBezTo>
                      <a:pt x="136" y="125"/>
                      <a:pt x="136" y="125"/>
                      <a:pt x="136" y="125"/>
                    </a:cubicBezTo>
                    <a:cubicBezTo>
                      <a:pt x="136" y="131"/>
                      <a:pt x="138" y="136"/>
                      <a:pt x="143" y="139"/>
                    </a:cubicBezTo>
                    <a:cubicBezTo>
                      <a:pt x="183" y="165"/>
                      <a:pt x="183" y="165"/>
                      <a:pt x="183" y="165"/>
                    </a:cubicBezTo>
                    <a:cubicBezTo>
                      <a:pt x="187" y="168"/>
                      <a:pt x="191" y="168"/>
                      <a:pt x="195" y="167"/>
                    </a:cubicBezTo>
                    <a:cubicBezTo>
                      <a:pt x="199" y="166"/>
                      <a:pt x="202" y="164"/>
                      <a:pt x="204" y="161"/>
                    </a:cubicBezTo>
                    <a:cubicBezTo>
                      <a:pt x="209" y="154"/>
                      <a:pt x="207" y="144"/>
                      <a:pt x="200" y="140"/>
                    </a:cubicBezTo>
                    <a:close/>
                    <a:moveTo>
                      <a:pt x="90" y="131"/>
                    </a:moveTo>
                    <a:cubicBezTo>
                      <a:pt x="60" y="138"/>
                      <a:pt x="29" y="120"/>
                      <a:pt x="22" y="89"/>
                    </a:cubicBezTo>
                    <a:cubicBezTo>
                      <a:pt x="14" y="59"/>
                      <a:pt x="33" y="28"/>
                      <a:pt x="63" y="21"/>
                    </a:cubicBezTo>
                    <a:cubicBezTo>
                      <a:pt x="94" y="14"/>
                      <a:pt x="124" y="32"/>
                      <a:pt x="131" y="63"/>
                    </a:cubicBezTo>
                    <a:cubicBezTo>
                      <a:pt x="139" y="93"/>
                      <a:pt x="120" y="123"/>
                      <a:pt x="90" y="1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30" name="组合 58"/>
            <p:cNvGrpSpPr/>
            <p:nvPr/>
          </p:nvGrpSpPr>
          <p:grpSpPr>
            <a:xfrm>
              <a:off x="7966239" y="1619314"/>
              <a:ext cx="277649" cy="199750"/>
              <a:chOff x="3820635" y="3071676"/>
              <a:chExt cx="541058" cy="389258"/>
            </a:xfrm>
            <a:solidFill>
              <a:schemeClr val="bg1">
                <a:lumMod val="50000"/>
              </a:schemeClr>
            </a:solidFill>
          </p:grpSpPr>
          <p:sp>
            <p:nvSpPr>
              <p:cNvPr id="94" name="Freeform 226"/>
              <p:cNvSpPr>
                <a:spLocks noEditPoints="1"/>
              </p:cNvSpPr>
              <p:nvPr/>
            </p:nvSpPr>
            <p:spPr bwMode="auto">
              <a:xfrm>
                <a:off x="3820635" y="3071676"/>
                <a:ext cx="438051" cy="389258"/>
              </a:xfrm>
              <a:custGeom>
                <a:avLst/>
                <a:gdLst>
                  <a:gd name="T0" fmla="*/ 166 w 171"/>
                  <a:gd name="T1" fmla="*/ 0 h 152"/>
                  <a:gd name="T2" fmla="*/ 6 w 171"/>
                  <a:gd name="T3" fmla="*/ 0 h 152"/>
                  <a:gd name="T4" fmla="*/ 0 w 171"/>
                  <a:gd name="T5" fmla="*/ 6 h 152"/>
                  <a:gd name="T6" fmla="*/ 0 w 171"/>
                  <a:gd name="T7" fmla="*/ 147 h 152"/>
                  <a:gd name="T8" fmla="*/ 6 w 171"/>
                  <a:gd name="T9" fmla="*/ 152 h 152"/>
                  <a:gd name="T10" fmla="*/ 166 w 171"/>
                  <a:gd name="T11" fmla="*/ 152 h 152"/>
                  <a:gd name="T12" fmla="*/ 171 w 171"/>
                  <a:gd name="T13" fmla="*/ 147 h 152"/>
                  <a:gd name="T14" fmla="*/ 171 w 171"/>
                  <a:gd name="T15" fmla="*/ 6 h 152"/>
                  <a:gd name="T16" fmla="*/ 166 w 171"/>
                  <a:gd name="T17" fmla="*/ 0 h 152"/>
                  <a:gd name="T18" fmla="*/ 132 w 171"/>
                  <a:gd name="T19" fmla="*/ 12 h 152"/>
                  <a:gd name="T20" fmla="*/ 139 w 171"/>
                  <a:gd name="T21" fmla="*/ 19 h 152"/>
                  <a:gd name="T22" fmla="*/ 132 w 171"/>
                  <a:gd name="T23" fmla="*/ 26 h 152"/>
                  <a:gd name="T24" fmla="*/ 124 w 171"/>
                  <a:gd name="T25" fmla="*/ 19 h 152"/>
                  <a:gd name="T26" fmla="*/ 132 w 171"/>
                  <a:gd name="T27" fmla="*/ 12 h 152"/>
                  <a:gd name="T28" fmla="*/ 110 w 171"/>
                  <a:gd name="T29" fmla="*/ 12 h 152"/>
                  <a:gd name="T30" fmla="*/ 118 w 171"/>
                  <a:gd name="T31" fmla="*/ 19 h 152"/>
                  <a:gd name="T32" fmla="*/ 110 w 171"/>
                  <a:gd name="T33" fmla="*/ 26 h 152"/>
                  <a:gd name="T34" fmla="*/ 103 w 171"/>
                  <a:gd name="T35" fmla="*/ 19 h 152"/>
                  <a:gd name="T36" fmla="*/ 110 w 171"/>
                  <a:gd name="T37" fmla="*/ 12 h 152"/>
                  <a:gd name="T38" fmla="*/ 160 w 171"/>
                  <a:gd name="T39" fmla="*/ 141 h 152"/>
                  <a:gd name="T40" fmla="*/ 11 w 171"/>
                  <a:gd name="T41" fmla="*/ 141 h 152"/>
                  <a:gd name="T42" fmla="*/ 11 w 171"/>
                  <a:gd name="T43" fmla="*/ 38 h 152"/>
                  <a:gd name="T44" fmla="*/ 160 w 171"/>
                  <a:gd name="T45" fmla="*/ 38 h 152"/>
                  <a:gd name="T46" fmla="*/ 160 w 171"/>
                  <a:gd name="T47" fmla="*/ 141 h 152"/>
                  <a:gd name="T48" fmla="*/ 153 w 171"/>
                  <a:gd name="T49" fmla="*/ 26 h 152"/>
                  <a:gd name="T50" fmla="*/ 146 w 171"/>
                  <a:gd name="T51" fmla="*/ 19 h 152"/>
                  <a:gd name="T52" fmla="*/ 153 w 171"/>
                  <a:gd name="T53" fmla="*/ 12 h 152"/>
                  <a:gd name="T54" fmla="*/ 160 w 171"/>
                  <a:gd name="T55" fmla="*/ 19 h 152"/>
                  <a:gd name="T56" fmla="*/ 153 w 171"/>
                  <a:gd name="T57" fmla="*/ 2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1" h="152">
                    <a:moveTo>
                      <a:pt x="16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50"/>
                      <a:pt x="3" y="152"/>
                      <a:pt x="6" y="152"/>
                    </a:cubicBezTo>
                    <a:cubicBezTo>
                      <a:pt x="166" y="152"/>
                      <a:pt x="166" y="152"/>
                      <a:pt x="166" y="152"/>
                    </a:cubicBezTo>
                    <a:cubicBezTo>
                      <a:pt x="169" y="152"/>
                      <a:pt x="171" y="150"/>
                      <a:pt x="171" y="147"/>
                    </a:cubicBezTo>
                    <a:cubicBezTo>
                      <a:pt x="171" y="6"/>
                      <a:pt x="171" y="6"/>
                      <a:pt x="171" y="6"/>
                    </a:cubicBezTo>
                    <a:cubicBezTo>
                      <a:pt x="171" y="3"/>
                      <a:pt x="169" y="0"/>
                      <a:pt x="166" y="0"/>
                    </a:cubicBezTo>
                    <a:close/>
                    <a:moveTo>
                      <a:pt x="132" y="12"/>
                    </a:moveTo>
                    <a:cubicBezTo>
                      <a:pt x="136" y="12"/>
                      <a:pt x="139" y="15"/>
                      <a:pt x="139" y="19"/>
                    </a:cubicBezTo>
                    <a:cubicBezTo>
                      <a:pt x="139" y="23"/>
                      <a:pt x="136" y="26"/>
                      <a:pt x="132" y="26"/>
                    </a:cubicBezTo>
                    <a:cubicBezTo>
                      <a:pt x="128" y="26"/>
                      <a:pt x="124" y="23"/>
                      <a:pt x="124" y="19"/>
                    </a:cubicBezTo>
                    <a:cubicBezTo>
                      <a:pt x="124" y="15"/>
                      <a:pt x="128" y="12"/>
                      <a:pt x="132" y="12"/>
                    </a:cubicBezTo>
                    <a:close/>
                    <a:moveTo>
                      <a:pt x="110" y="12"/>
                    </a:moveTo>
                    <a:cubicBezTo>
                      <a:pt x="114" y="12"/>
                      <a:pt x="118" y="15"/>
                      <a:pt x="118" y="19"/>
                    </a:cubicBezTo>
                    <a:cubicBezTo>
                      <a:pt x="118" y="23"/>
                      <a:pt x="114" y="26"/>
                      <a:pt x="110" y="26"/>
                    </a:cubicBezTo>
                    <a:cubicBezTo>
                      <a:pt x="106" y="26"/>
                      <a:pt x="103" y="23"/>
                      <a:pt x="103" y="19"/>
                    </a:cubicBezTo>
                    <a:cubicBezTo>
                      <a:pt x="103" y="15"/>
                      <a:pt x="106" y="12"/>
                      <a:pt x="110" y="12"/>
                    </a:cubicBezTo>
                    <a:close/>
                    <a:moveTo>
                      <a:pt x="160" y="141"/>
                    </a:moveTo>
                    <a:cubicBezTo>
                      <a:pt x="11" y="141"/>
                      <a:pt x="11" y="141"/>
                      <a:pt x="11" y="141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60" y="38"/>
                      <a:pt x="160" y="38"/>
                      <a:pt x="160" y="38"/>
                    </a:cubicBezTo>
                    <a:lnTo>
                      <a:pt x="160" y="141"/>
                    </a:lnTo>
                    <a:close/>
                    <a:moveTo>
                      <a:pt x="153" y="26"/>
                    </a:moveTo>
                    <a:cubicBezTo>
                      <a:pt x="149" y="26"/>
                      <a:pt x="146" y="23"/>
                      <a:pt x="146" y="19"/>
                    </a:cubicBezTo>
                    <a:cubicBezTo>
                      <a:pt x="146" y="15"/>
                      <a:pt x="149" y="12"/>
                      <a:pt x="153" y="12"/>
                    </a:cubicBezTo>
                    <a:cubicBezTo>
                      <a:pt x="157" y="12"/>
                      <a:pt x="160" y="15"/>
                      <a:pt x="160" y="19"/>
                    </a:cubicBezTo>
                    <a:cubicBezTo>
                      <a:pt x="160" y="23"/>
                      <a:pt x="157" y="26"/>
                      <a:pt x="153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5" name="Freeform 227"/>
              <p:cNvSpPr/>
              <p:nvPr/>
            </p:nvSpPr>
            <p:spPr bwMode="auto">
              <a:xfrm>
                <a:off x="4117729" y="3336242"/>
                <a:ext cx="41203" cy="40119"/>
              </a:xfrm>
              <a:custGeom>
                <a:avLst/>
                <a:gdLst>
                  <a:gd name="T0" fmla="*/ 12 w 38"/>
                  <a:gd name="T1" fmla="*/ 0 h 37"/>
                  <a:gd name="T2" fmla="*/ 12 w 38"/>
                  <a:gd name="T3" fmla="*/ 2 h 37"/>
                  <a:gd name="T4" fmla="*/ 0 w 38"/>
                  <a:gd name="T5" fmla="*/ 37 h 37"/>
                  <a:gd name="T6" fmla="*/ 36 w 38"/>
                  <a:gd name="T7" fmla="*/ 28 h 37"/>
                  <a:gd name="T8" fmla="*/ 38 w 38"/>
                  <a:gd name="T9" fmla="*/ 26 h 37"/>
                  <a:gd name="T10" fmla="*/ 12 w 38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7">
                    <a:moveTo>
                      <a:pt x="12" y="0"/>
                    </a:moveTo>
                    <a:lnTo>
                      <a:pt x="12" y="2"/>
                    </a:lnTo>
                    <a:lnTo>
                      <a:pt x="0" y="37"/>
                    </a:lnTo>
                    <a:lnTo>
                      <a:pt x="36" y="28"/>
                    </a:lnTo>
                    <a:lnTo>
                      <a:pt x="38" y="2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6" name="Freeform 228"/>
              <p:cNvSpPr/>
              <p:nvPr/>
            </p:nvSpPr>
            <p:spPr bwMode="auto">
              <a:xfrm>
                <a:off x="4281456" y="3135649"/>
                <a:ext cx="80237" cy="76984"/>
              </a:xfrm>
              <a:custGeom>
                <a:avLst/>
                <a:gdLst>
                  <a:gd name="T0" fmla="*/ 23 w 31"/>
                  <a:gd name="T1" fmla="*/ 30 h 30"/>
                  <a:gd name="T2" fmla="*/ 29 w 31"/>
                  <a:gd name="T3" fmla="*/ 24 h 30"/>
                  <a:gd name="T4" fmla="*/ 29 w 31"/>
                  <a:gd name="T5" fmla="*/ 17 h 30"/>
                  <a:gd name="T6" fmla="*/ 13 w 31"/>
                  <a:gd name="T7" fmla="*/ 2 h 30"/>
                  <a:gd name="T8" fmla="*/ 6 w 31"/>
                  <a:gd name="T9" fmla="*/ 2 h 30"/>
                  <a:gd name="T10" fmla="*/ 0 w 31"/>
                  <a:gd name="T11" fmla="*/ 8 h 30"/>
                  <a:gd name="T12" fmla="*/ 23 w 31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0">
                    <a:moveTo>
                      <a:pt x="23" y="30"/>
                    </a:moveTo>
                    <a:cubicBezTo>
                      <a:pt x="29" y="24"/>
                      <a:pt x="29" y="24"/>
                      <a:pt x="29" y="24"/>
                    </a:cubicBezTo>
                    <a:cubicBezTo>
                      <a:pt x="31" y="22"/>
                      <a:pt x="31" y="19"/>
                      <a:pt x="29" y="17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0"/>
                      <a:pt x="8" y="0"/>
                      <a:pt x="6" y="2"/>
                    </a:cubicBezTo>
                    <a:cubicBezTo>
                      <a:pt x="0" y="8"/>
                      <a:pt x="0" y="8"/>
                      <a:pt x="0" y="8"/>
                    </a:cubicBezTo>
                    <a:lnTo>
                      <a:pt x="23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7" name="Freeform 229"/>
              <p:cNvSpPr/>
              <p:nvPr/>
            </p:nvSpPr>
            <p:spPr bwMode="auto">
              <a:xfrm>
                <a:off x="4151342" y="3161672"/>
                <a:ext cx="182160" cy="184328"/>
              </a:xfrm>
              <a:custGeom>
                <a:avLst/>
                <a:gdLst>
                  <a:gd name="T0" fmla="*/ 49 w 71"/>
                  <a:gd name="T1" fmla="*/ 0 h 72"/>
                  <a:gd name="T2" fmla="*/ 48 w 71"/>
                  <a:gd name="T3" fmla="*/ 1 h 72"/>
                  <a:gd name="T4" fmla="*/ 2 w 71"/>
                  <a:gd name="T5" fmla="*/ 47 h 72"/>
                  <a:gd name="T6" fmla="*/ 2 w 71"/>
                  <a:gd name="T7" fmla="*/ 55 h 72"/>
                  <a:gd name="T8" fmla="*/ 2 w 71"/>
                  <a:gd name="T9" fmla="*/ 55 h 72"/>
                  <a:gd name="T10" fmla="*/ 8 w 71"/>
                  <a:gd name="T11" fmla="*/ 57 h 72"/>
                  <a:gd name="T12" fmla="*/ 9 w 71"/>
                  <a:gd name="T13" fmla="*/ 62 h 72"/>
                  <a:gd name="T14" fmla="*/ 9 w 71"/>
                  <a:gd name="T15" fmla="*/ 62 h 72"/>
                  <a:gd name="T16" fmla="*/ 15 w 71"/>
                  <a:gd name="T17" fmla="*/ 64 h 72"/>
                  <a:gd name="T18" fmla="*/ 16 w 71"/>
                  <a:gd name="T19" fmla="*/ 69 h 72"/>
                  <a:gd name="T20" fmla="*/ 17 w 71"/>
                  <a:gd name="T21" fmla="*/ 70 h 72"/>
                  <a:gd name="T22" fmla="*/ 24 w 71"/>
                  <a:gd name="T23" fmla="*/ 70 h 72"/>
                  <a:gd name="T24" fmla="*/ 71 w 71"/>
                  <a:gd name="T25" fmla="*/ 23 h 72"/>
                  <a:gd name="T26" fmla="*/ 71 w 71"/>
                  <a:gd name="T27" fmla="*/ 23 h 72"/>
                  <a:gd name="T28" fmla="*/ 49 w 71"/>
                  <a:gd name="T2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" h="72">
                    <a:moveTo>
                      <a:pt x="49" y="0"/>
                    </a:moveTo>
                    <a:cubicBezTo>
                      <a:pt x="49" y="0"/>
                      <a:pt x="48" y="0"/>
                      <a:pt x="48" y="1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0" y="49"/>
                      <a:pt x="0" y="53"/>
                      <a:pt x="2" y="5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4" y="57"/>
                      <a:pt x="6" y="57"/>
                      <a:pt x="8" y="57"/>
                    </a:cubicBezTo>
                    <a:cubicBezTo>
                      <a:pt x="7" y="58"/>
                      <a:pt x="7" y="60"/>
                      <a:pt x="9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11" y="64"/>
                      <a:pt x="13" y="64"/>
                      <a:pt x="15" y="64"/>
                    </a:cubicBezTo>
                    <a:cubicBezTo>
                      <a:pt x="14" y="66"/>
                      <a:pt x="15" y="68"/>
                      <a:pt x="16" y="69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9" y="72"/>
                      <a:pt x="22" y="72"/>
                      <a:pt x="24" y="70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3"/>
                      <a:pt x="71" y="23"/>
                      <a:pt x="71" y="23"/>
                    </a:cubicBezTo>
                    <a:lnTo>
                      <a:pt x="4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8" name="Rectangle 230"/>
              <p:cNvSpPr>
                <a:spLocks noChangeArrowheads="1"/>
              </p:cNvSpPr>
              <p:nvPr/>
            </p:nvSpPr>
            <p:spPr bwMode="auto">
              <a:xfrm>
                <a:off x="3879187" y="3222392"/>
                <a:ext cx="140957" cy="1626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9" name="Rectangle 231"/>
              <p:cNvSpPr>
                <a:spLocks noChangeArrowheads="1"/>
              </p:cNvSpPr>
              <p:nvPr/>
            </p:nvSpPr>
            <p:spPr bwMode="auto">
              <a:xfrm>
                <a:off x="3879187" y="3269016"/>
                <a:ext cx="225531" cy="1518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0" name="Rectangle 232"/>
              <p:cNvSpPr>
                <a:spLocks noChangeArrowheads="1"/>
              </p:cNvSpPr>
              <p:nvPr/>
            </p:nvSpPr>
            <p:spPr bwMode="auto">
              <a:xfrm>
                <a:off x="3879187" y="3315640"/>
                <a:ext cx="225531" cy="1518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1" name="Rectangle 233"/>
              <p:cNvSpPr>
                <a:spLocks noChangeArrowheads="1"/>
              </p:cNvSpPr>
              <p:nvPr/>
            </p:nvSpPr>
            <p:spPr bwMode="auto">
              <a:xfrm>
                <a:off x="3879187" y="3361180"/>
                <a:ext cx="225531" cy="1518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31" name="组合 67"/>
            <p:cNvGrpSpPr/>
            <p:nvPr/>
          </p:nvGrpSpPr>
          <p:grpSpPr>
            <a:xfrm>
              <a:off x="3763193" y="2934167"/>
              <a:ext cx="250941" cy="237029"/>
              <a:chOff x="4882149" y="3025052"/>
              <a:chExt cx="489013" cy="461905"/>
            </a:xfrm>
            <a:solidFill>
              <a:schemeClr val="bg1">
                <a:lumMod val="50000"/>
              </a:schemeClr>
            </a:solidFill>
          </p:grpSpPr>
          <p:sp>
            <p:nvSpPr>
              <p:cNvPr id="87" name="Freeform 250"/>
              <p:cNvSpPr/>
              <p:nvPr/>
            </p:nvSpPr>
            <p:spPr bwMode="auto">
              <a:xfrm>
                <a:off x="4882149" y="3161672"/>
                <a:ext cx="468411" cy="325285"/>
              </a:xfrm>
              <a:custGeom>
                <a:avLst/>
                <a:gdLst>
                  <a:gd name="T0" fmla="*/ 102 w 183"/>
                  <a:gd name="T1" fmla="*/ 127 h 127"/>
                  <a:gd name="T2" fmla="*/ 65 w 183"/>
                  <a:gd name="T3" fmla="*/ 119 h 127"/>
                  <a:gd name="T4" fmla="*/ 20 w 183"/>
                  <a:gd name="T5" fmla="*/ 0 h 127"/>
                  <a:gd name="T6" fmla="*/ 50 w 183"/>
                  <a:gd name="T7" fmla="*/ 14 h 127"/>
                  <a:gd name="T8" fmla="*/ 78 w 183"/>
                  <a:gd name="T9" fmla="*/ 89 h 127"/>
                  <a:gd name="T10" fmla="*/ 154 w 183"/>
                  <a:gd name="T11" fmla="*/ 60 h 127"/>
                  <a:gd name="T12" fmla="*/ 183 w 183"/>
                  <a:gd name="T13" fmla="*/ 74 h 127"/>
                  <a:gd name="T14" fmla="*/ 134 w 183"/>
                  <a:gd name="T15" fmla="*/ 121 h 127"/>
                  <a:gd name="T16" fmla="*/ 102 w 183"/>
                  <a:gd name="T1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27">
                    <a:moveTo>
                      <a:pt x="102" y="127"/>
                    </a:moveTo>
                    <a:cubicBezTo>
                      <a:pt x="89" y="127"/>
                      <a:pt x="77" y="124"/>
                      <a:pt x="65" y="119"/>
                    </a:cubicBezTo>
                    <a:cubicBezTo>
                      <a:pt x="20" y="98"/>
                      <a:pt x="0" y="45"/>
                      <a:pt x="20" y="0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37" y="42"/>
                      <a:pt x="50" y="76"/>
                      <a:pt x="78" y="89"/>
                    </a:cubicBezTo>
                    <a:cubicBezTo>
                      <a:pt x="107" y="102"/>
                      <a:pt x="141" y="89"/>
                      <a:pt x="154" y="60"/>
                    </a:cubicBezTo>
                    <a:cubicBezTo>
                      <a:pt x="183" y="74"/>
                      <a:pt x="183" y="74"/>
                      <a:pt x="183" y="74"/>
                    </a:cubicBezTo>
                    <a:cubicBezTo>
                      <a:pt x="174" y="96"/>
                      <a:pt x="156" y="112"/>
                      <a:pt x="134" y="121"/>
                    </a:cubicBezTo>
                    <a:cubicBezTo>
                      <a:pt x="123" y="125"/>
                      <a:pt x="112" y="127"/>
                      <a:pt x="102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8" name="Freeform 251"/>
              <p:cNvSpPr/>
              <p:nvPr/>
            </p:nvSpPr>
            <p:spPr bwMode="auto">
              <a:xfrm>
                <a:off x="4942869" y="3028305"/>
                <a:ext cx="179991" cy="148547"/>
              </a:xfrm>
              <a:custGeom>
                <a:avLst/>
                <a:gdLst>
                  <a:gd name="T0" fmla="*/ 70 w 70"/>
                  <a:gd name="T1" fmla="*/ 0 h 58"/>
                  <a:gd name="T2" fmla="*/ 8 w 70"/>
                  <a:gd name="T3" fmla="*/ 33 h 58"/>
                  <a:gd name="T4" fmla="*/ 0 w 70"/>
                  <a:gd name="T5" fmla="*/ 45 h 58"/>
                  <a:gd name="T6" fmla="*/ 30 w 70"/>
                  <a:gd name="T7" fmla="*/ 58 h 58"/>
                  <a:gd name="T8" fmla="*/ 33 w 70"/>
                  <a:gd name="T9" fmla="*/ 53 h 58"/>
                  <a:gd name="T10" fmla="*/ 70 w 70"/>
                  <a:gd name="T11" fmla="*/ 33 h 58"/>
                  <a:gd name="T12" fmla="*/ 70 w 70"/>
                  <a:gd name="T1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58">
                    <a:moveTo>
                      <a:pt x="70" y="0"/>
                    </a:moveTo>
                    <a:cubicBezTo>
                      <a:pt x="45" y="2"/>
                      <a:pt x="23" y="14"/>
                      <a:pt x="8" y="33"/>
                    </a:cubicBezTo>
                    <a:cubicBezTo>
                      <a:pt x="5" y="37"/>
                      <a:pt x="2" y="41"/>
                      <a:pt x="0" y="45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1" y="57"/>
                      <a:pt x="32" y="55"/>
                      <a:pt x="33" y="53"/>
                    </a:cubicBezTo>
                    <a:cubicBezTo>
                      <a:pt x="42" y="42"/>
                      <a:pt x="55" y="35"/>
                      <a:pt x="70" y="33"/>
                    </a:cubicBezTo>
                    <a:lnTo>
                      <a:pt x="7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9" name="Freeform 252"/>
              <p:cNvSpPr/>
              <p:nvPr/>
            </p:nvSpPr>
            <p:spPr bwMode="auto">
              <a:xfrm>
                <a:off x="5284419" y="3276606"/>
                <a:ext cx="86743" cy="54214"/>
              </a:xfrm>
              <a:custGeom>
                <a:avLst/>
                <a:gdLst>
                  <a:gd name="T0" fmla="*/ 1 w 34"/>
                  <a:gd name="T1" fmla="*/ 0 h 21"/>
                  <a:gd name="T2" fmla="*/ 0 w 34"/>
                  <a:gd name="T3" fmla="*/ 8 h 21"/>
                  <a:gd name="T4" fmla="*/ 29 w 34"/>
                  <a:gd name="T5" fmla="*/ 21 h 21"/>
                  <a:gd name="T6" fmla="*/ 34 w 34"/>
                  <a:gd name="T7" fmla="*/ 0 h 21"/>
                  <a:gd name="T8" fmla="*/ 1 w 3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1">
                    <a:moveTo>
                      <a:pt x="1" y="0"/>
                    </a:moveTo>
                    <a:cubicBezTo>
                      <a:pt x="1" y="3"/>
                      <a:pt x="0" y="5"/>
                      <a:pt x="0" y="8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2" y="14"/>
                      <a:pt x="33" y="7"/>
                      <a:pt x="34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0" name="Freeform 253"/>
              <p:cNvSpPr/>
              <p:nvPr/>
            </p:nvSpPr>
            <p:spPr bwMode="auto">
              <a:xfrm>
                <a:off x="5143462" y="3025052"/>
                <a:ext cx="227700" cy="230953"/>
              </a:xfrm>
              <a:custGeom>
                <a:avLst/>
                <a:gdLst>
                  <a:gd name="T0" fmla="*/ 89 w 89"/>
                  <a:gd name="T1" fmla="*/ 90 h 90"/>
                  <a:gd name="T2" fmla="*/ 57 w 89"/>
                  <a:gd name="T3" fmla="*/ 90 h 90"/>
                  <a:gd name="T4" fmla="*/ 0 w 89"/>
                  <a:gd name="T5" fmla="*/ 33 h 90"/>
                  <a:gd name="T6" fmla="*/ 0 w 89"/>
                  <a:gd name="T7" fmla="*/ 0 h 90"/>
                  <a:gd name="T8" fmla="*/ 89 w 89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90">
                    <a:moveTo>
                      <a:pt x="89" y="90"/>
                    </a:moveTo>
                    <a:cubicBezTo>
                      <a:pt x="57" y="90"/>
                      <a:pt x="57" y="90"/>
                      <a:pt x="57" y="90"/>
                    </a:cubicBezTo>
                    <a:cubicBezTo>
                      <a:pt x="57" y="59"/>
                      <a:pt x="31" y="33"/>
                      <a:pt x="0" y="3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0"/>
                      <a:pt x="89" y="41"/>
                      <a:pt x="89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1" name="Rectangle 254"/>
              <p:cNvSpPr>
                <a:spLocks noChangeArrowheads="1"/>
              </p:cNvSpPr>
              <p:nvPr/>
            </p:nvSpPr>
            <p:spPr bwMode="auto">
              <a:xfrm>
                <a:off x="5058888" y="3284196"/>
                <a:ext cx="43371" cy="5421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2" name="Rectangle 255"/>
              <p:cNvSpPr>
                <a:spLocks noChangeArrowheads="1"/>
              </p:cNvSpPr>
              <p:nvPr/>
            </p:nvSpPr>
            <p:spPr bwMode="auto">
              <a:xfrm>
                <a:off x="5122860" y="3218054"/>
                <a:ext cx="41203" cy="12035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3" name="Rectangle 256"/>
              <p:cNvSpPr>
                <a:spLocks noChangeArrowheads="1"/>
              </p:cNvSpPr>
              <p:nvPr/>
            </p:nvSpPr>
            <p:spPr bwMode="auto">
              <a:xfrm>
                <a:off x="5184664" y="3182273"/>
                <a:ext cx="41203" cy="1561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32" name="组合 75"/>
            <p:cNvGrpSpPr/>
            <p:nvPr/>
          </p:nvGrpSpPr>
          <p:grpSpPr>
            <a:xfrm>
              <a:off x="7967620" y="2915256"/>
              <a:ext cx="274865" cy="274866"/>
              <a:chOff x="5958843" y="2994692"/>
              <a:chExt cx="535637" cy="535637"/>
            </a:xfrm>
            <a:solidFill>
              <a:schemeClr val="bg1">
                <a:lumMod val="50000"/>
              </a:schemeClr>
            </a:solidFill>
          </p:grpSpPr>
          <p:sp>
            <p:nvSpPr>
              <p:cNvPr id="49" name="Freeform 257"/>
              <p:cNvSpPr>
                <a:spLocks noEditPoints="1"/>
              </p:cNvSpPr>
              <p:nvPr/>
            </p:nvSpPr>
            <p:spPr bwMode="auto">
              <a:xfrm>
                <a:off x="6077030" y="3109626"/>
                <a:ext cx="302516" cy="305768"/>
              </a:xfrm>
              <a:custGeom>
                <a:avLst/>
                <a:gdLst>
                  <a:gd name="T0" fmla="*/ 101 w 118"/>
                  <a:gd name="T1" fmla="*/ 91 h 119"/>
                  <a:gd name="T2" fmla="*/ 107 w 118"/>
                  <a:gd name="T3" fmla="*/ 77 h 119"/>
                  <a:gd name="T4" fmla="*/ 23 w 118"/>
                  <a:gd name="T5" fmla="*/ 25 h 119"/>
                  <a:gd name="T6" fmla="*/ 30 w 118"/>
                  <a:gd name="T7" fmla="*/ 25 h 119"/>
                  <a:gd name="T8" fmla="*/ 27 w 118"/>
                  <a:gd name="T9" fmla="*/ 24 h 119"/>
                  <a:gd name="T10" fmla="*/ 21 w 118"/>
                  <a:gd name="T11" fmla="*/ 35 h 119"/>
                  <a:gd name="T12" fmla="*/ 28 w 118"/>
                  <a:gd name="T13" fmla="*/ 33 h 119"/>
                  <a:gd name="T14" fmla="*/ 33 w 118"/>
                  <a:gd name="T15" fmla="*/ 41 h 119"/>
                  <a:gd name="T16" fmla="*/ 25 w 118"/>
                  <a:gd name="T17" fmla="*/ 46 h 119"/>
                  <a:gd name="T18" fmla="*/ 15 w 118"/>
                  <a:gd name="T19" fmla="*/ 54 h 119"/>
                  <a:gd name="T20" fmla="*/ 25 w 118"/>
                  <a:gd name="T21" fmla="*/ 63 h 119"/>
                  <a:gd name="T22" fmla="*/ 40 w 118"/>
                  <a:gd name="T23" fmla="*/ 72 h 119"/>
                  <a:gd name="T24" fmla="*/ 34 w 118"/>
                  <a:gd name="T25" fmla="*/ 89 h 119"/>
                  <a:gd name="T26" fmla="*/ 28 w 118"/>
                  <a:gd name="T27" fmla="*/ 102 h 119"/>
                  <a:gd name="T28" fmla="*/ 25 w 118"/>
                  <a:gd name="T29" fmla="*/ 92 h 119"/>
                  <a:gd name="T30" fmla="*/ 21 w 118"/>
                  <a:gd name="T31" fmla="*/ 70 h 119"/>
                  <a:gd name="T32" fmla="*/ 11 w 118"/>
                  <a:gd name="T33" fmla="*/ 57 h 119"/>
                  <a:gd name="T34" fmla="*/ 34 w 118"/>
                  <a:gd name="T35" fmla="*/ 12 h 119"/>
                  <a:gd name="T36" fmla="*/ 23 w 118"/>
                  <a:gd name="T37" fmla="*/ 20 h 119"/>
                  <a:gd name="T38" fmla="*/ 105 w 118"/>
                  <a:gd name="T39" fmla="*/ 50 h 119"/>
                  <a:gd name="T40" fmla="*/ 98 w 118"/>
                  <a:gd name="T41" fmla="*/ 59 h 119"/>
                  <a:gd name="T42" fmla="*/ 94 w 118"/>
                  <a:gd name="T43" fmla="*/ 64 h 119"/>
                  <a:gd name="T44" fmla="*/ 86 w 118"/>
                  <a:gd name="T45" fmla="*/ 65 h 119"/>
                  <a:gd name="T46" fmla="*/ 76 w 118"/>
                  <a:gd name="T47" fmla="*/ 55 h 119"/>
                  <a:gd name="T48" fmla="*/ 70 w 118"/>
                  <a:gd name="T49" fmla="*/ 60 h 119"/>
                  <a:gd name="T50" fmla="*/ 70 w 118"/>
                  <a:gd name="T51" fmla="*/ 70 h 119"/>
                  <a:gd name="T52" fmla="*/ 57 w 118"/>
                  <a:gd name="T53" fmla="*/ 77 h 119"/>
                  <a:gd name="T54" fmla="*/ 45 w 118"/>
                  <a:gd name="T55" fmla="*/ 58 h 119"/>
                  <a:gd name="T56" fmla="*/ 61 w 118"/>
                  <a:gd name="T57" fmla="*/ 51 h 119"/>
                  <a:gd name="T58" fmla="*/ 63 w 118"/>
                  <a:gd name="T59" fmla="*/ 49 h 119"/>
                  <a:gd name="T60" fmla="*/ 59 w 118"/>
                  <a:gd name="T61" fmla="*/ 48 h 119"/>
                  <a:gd name="T62" fmla="*/ 48 w 118"/>
                  <a:gd name="T63" fmla="*/ 48 h 119"/>
                  <a:gd name="T64" fmla="*/ 50 w 118"/>
                  <a:gd name="T65" fmla="*/ 39 h 119"/>
                  <a:gd name="T66" fmla="*/ 54 w 118"/>
                  <a:gd name="T67" fmla="*/ 38 h 119"/>
                  <a:gd name="T68" fmla="*/ 59 w 118"/>
                  <a:gd name="T69" fmla="*/ 24 h 119"/>
                  <a:gd name="T70" fmla="*/ 75 w 118"/>
                  <a:gd name="T71" fmla="*/ 25 h 119"/>
                  <a:gd name="T72" fmla="*/ 83 w 118"/>
                  <a:gd name="T73" fmla="*/ 20 h 119"/>
                  <a:gd name="T74" fmla="*/ 95 w 118"/>
                  <a:gd name="T75" fmla="*/ 21 h 119"/>
                  <a:gd name="T76" fmla="*/ 105 w 118"/>
                  <a:gd name="T77" fmla="*/ 63 h 119"/>
                  <a:gd name="T78" fmla="*/ 105 w 118"/>
                  <a:gd name="T79" fmla="*/ 70 h 119"/>
                  <a:gd name="T80" fmla="*/ 102 w 118"/>
                  <a:gd name="T81" fmla="*/ 68 h 119"/>
                  <a:gd name="T82" fmla="*/ 105 w 118"/>
                  <a:gd name="T83" fmla="*/ 59 h 119"/>
                  <a:gd name="T84" fmla="*/ 107 w 118"/>
                  <a:gd name="T85" fmla="*/ 50 h 119"/>
                  <a:gd name="T86" fmla="*/ 109 w 118"/>
                  <a:gd name="T87" fmla="*/ 39 h 119"/>
                  <a:gd name="T88" fmla="*/ 86 w 118"/>
                  <a:gd name="T89" fmla="*/ 66 h 119"/>
                  <a:gd name="T90" fmla="*/ 73 w 118"/>
                  <a:gd name="T91" fmla="*/ 76 h 119"/>
                  <a:gd name="T92" fmla="*/ 35 w 118"/>
                  <a:gd name="T93" fmla="*/ 26 h 119"/>
                  <a:gd name="T94" fmla="*/ 31 w 118"/>
                  <a:gd name="T95" fmla="*/ 17 h 119"/>
                  <a:gd name="T96" fmla="*/ 46 w 118"/>
                  <a:gd name="T97" fmla="*/ 11 h 119"/>
                  <a:gd name="T98" fmla="*/ 50 w 118"/>
                  <a:gd name="T99" fmla="*/ 18 h 119"/>
                  <a:gd name="T100" fmla="*/ 42 w 118"/>
                  <a:gd name="T101" fmla="*/ 27 h 119"/>
                  <a:gd name="T102" fmla="*/ 57 w 118"/>
                  <a:gd name="T103" fmla="*/ 16 h 119"/>
                  <a:gd name="T104" fmla="*/ 59 w 118"/>
                  <a:gd name="T105" fmla="*/ 14 h 119"/>
                  <a:gd name="T106" fmla="*/ 47 w 118"/>
                  <a:gd name="T107" fmla="*/ 27 h 119"/>
                  <a:gd name="T108" fmla="*/ 75 w 118"/>
                  <a:gd name="T109" fmla="*/ 19 h 119"/>
                  <a:gd name="T110" fmla="*/ 87 w 118"/>
                  <a:gd name="T111" fmla="*/ 15 h 119"/>
                  <a:gd name="T112" fmla="*/ 27 w 118"/>
                  <a:gd name="T113" fmla="*/ 59 h 119"/>
                  <a:gd name="T114" fmla="*/ 24 w 118"/>
                  <a:gd name="T115" fmla="*/ 59 h 119"/>
                  <a:gd name="T116" fmla="*/ 23 w 118"/>
                  <a:gd name="T117" fmla="*/ 55 h 119"/>
                  <a:gd name="T118" fmla="*/ 111 w 118"/>
                  <a:gd name="T119" fmla="*/ 73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8" h="119">
                    <a:moveTo>
                      <a:pt x="59" y="0"/>
                    </a:moveTo>
                    <a:cubicBezTo>
                      <a:pt x="26" y="0"/>
                      <a:pt x="0" y="27"/>
                      <a:pt x="0" y="60"/>
                    </a:cubicBezTo>
                    <a:cubicBezTo>
                      <a:pt x="0" y="92"/>
                      <a:pt x="26" y="119"/>
                      <a:pt x="59" y="119"/>
                    </a:cubicBezTo>
                    <a:cubicBezTo>
                      <a:pt x="91" y="119"/>
                      <a:pt x="118" y="92"/>
                      <a:pt x="118" y="60"/>
                    </a:cubicBezTo>
                    <a:cubicBezTo>
                      <a:pt x="118" y="27"/>
                      <a:pt x="91" y="0"/>
                      <a:pt x="59" y="0"/>
                    </a:cubicBezTo>
                    <a:close/>
                    <a:moveTo>
                      <a:pt x="110" y="77"/>
                    </a:moveTo>
                    <a:cubicBezTo>
                      <a:pt x="110" y="77"/>
                      <a:pt x="110" y="77"/>
                      <a:pt x="110" y="78"/>
                    </a:cubicBezTo>
                    <a:cubicBezTo>
                      <a:pt x="110" y="78"/>
                      <a:pt x="110" y="78"/>
                      <a:pt x="110" y="78"/>
                    </a:cubicBezTo>
                    <a:cubicBezTo>
                      <a:pt x="108" y="82"/>
                      <a:pt x="107" y="86"/>
                      <a:pt x="104" y="89"/>
                    </a:cubicBezTo>
                    <a:cubicBezTo>
                      <a:pt x="104" y="89"/>
                      <a:pt x="104" y="89"/>
                      <a:pt x="103" y="90"/>
                    </a:cubicBezTo>
                    <a:cubicBezTo>
                      <a:pt x="102" y="89"/>
                      <a:pt x="102" y="90"/>
                      <a:pt x="101" y="91"/>
                    </a:cubicBezTo>
                    <a:cubicBezTo>
                      <a:pt x="100" y="91"/>
                      <a:pt x="100" y="90"/>
                      <a:pt x="100" y="90"/>
                    </a:cubicBezTo>
                    <a:cubicBezTo>
                      <a:pt x="100" y="89"/>
                      <a:pt x="100" y="89"/>
                      <a:pt x="100" y="88"/>
                    </a:cubicBezTo>
                    <a:cubicBezTo>
                      <a:pt x="100" y="87"/>
                      <a:pt x="100" y="87"/>
                      <a:pt x="99" y="87"/>
                    </a:cubicBezTo>
                    <a:cubicBezTo>
                      <a:pt x="100" y="86"/>
                      <a:pt x="99" y="85"/>
                      <a:pt x="99" y="84"/>
                    </a:cubicBezTo>
                    <a:cubicBezTo>
                      <a:pt x="99" y="83"/>
                      <a:pt x="100" y="83"/>
                      <a:pt x="101" y="83"/>
                    </a:cubicBezTo>
                    <a:cubicBezTo>
                      <a:pt x="101" y="83"/>
                      <a:pt x="101" y="81"/>
                      <a:pt x="102" y="81"/>
                    </a:cubicBezTo>
                    <a:cubicBezTo>
                      <a:pt x="102" y="80"/>
                      <a:pt x="102" y="81"/>
                      <a:pt x="102" y="81"/>
                    </a:cubicBezTo>
                    <a:cubicBezTo>
                      <a:pt x="103" y="81"/>
                      <a:pt x="102" y="80"/>
                      <a:pt x="103" y="80"/>
                    </a:cubicBezTo>
                    <a:cubicBezTo>
                      <a:pt x="103" y="80"/>
                      <a:pt x="104" y="79"/>
                      <a:pt x="104" y="80"/>
                    </a:cubicBezTo>
                    <a:cubicBezTo>
                      <a:pt x="105" y="80"/>
                      <a:pt x="105" y="79"/>
                      <a:pt x="105" y="78"/>
                    </a:cubicBezTo>
                    <a:cubicBezTo>
                      <a:pt x="105" y="78"/>
                      <a:pt x="106" y="77"/>
                      <a:pt x="107" y="77"/>
                    </a:cubicBezTo>
                    <a:cubicBezTo>
                      <a:pt x="107" y="77"/>
                      <a:pt x="107" y="76"/>
                      <a:pt x="107" y="76"/>
                    </a:cubicBezTo>
                    <a:cubicBezTo>
                      <a:pt x="108" y="77"/>
                      <a:pt x="109" y="76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lose/>
                    <a:moveTo>
                      <a:pt x="17" y="25"/>
                    </a:moveTo>
                    <a:cubicBezTo>
                      <a:pt x="17" y="25"/>
                      <a:pt x="18" y="25"/>
                      <a:pt x="18" y="25"/>
                    </a:cubicBezTo>
                    <a:cubicBezTo>
                      <a:pt x="19" y="25"/>
                      <a:pt x="19" y="24"/>
                      <a:pt x="19" y="25"/>
                    </a:cubicBezTo>
                    <a:cubicBezTo>
                      <a:pt x="19" y="25"/>
                      <a:pt x="20" y="26"/>
                      <a:pt x="20" y="26"/>
                    </a:cubicBezTo>
                    <a:cubicBezTo>
                      <a:pt x="20" y="25"/>
                      <a:pt x="20" y="24"/>
                      <a:pt x="20" y="23"/>
                    </a:cubicBezTo>
                    <a:cubicBezTo>
                      <a:pt x="20" y="23"/>
                      <a:pt x="20" y="23"/>
                      <a:pt x="20" y="22"/>
                    </a:cubicBezTo>
                    <a:cubicBezTo>
                      <a:pt x="21" y="22"/>
                      <a:pt x="21" y="23"/>
                      <a:pt x="21" y="23"/>
                    </a:cubicBezTo>
                    <a:cubicBezTo>
                      <a:pt x="22" y="24"/>
                      <a:pt x="22" y="24"/>
                      <a:pt x="23" y="25"/>
                    </a:cubicBezTo>
                    <a:cubicBezTo>
                      <a:pt x="23" y="25"/>
                      <a:pt x="22" y="25"/>
                      <a:pt x="23" y="26"/>
                    </a:cubicBezTo>
                    <a:cubicBezTo>
                      <a:pt x="23" y="25"/>
                      <a:pt x="23" y="25"/>
                      <a:pt x="24" y="24"/>
                    </a:cubicBezTo>
                    <a:cubicBezTo>
                      <a:pt x="24" y="24"/>
                      <a:pt x="23" y="24"/>
                      <a:pt x="23" y="24"/>
                    </a:cubicBezTo>
                    <a:cubicBezTo>
                      <a:pt x="22" y="23"/>
                      <a:pt x="23" y="21"/>
                      <a:pt x="24" y="20"/>
                    </a:cubicBezTo>
                    <a:cubicBezTo>
                      <a:pt x="24" y="20"/>
                      <a:pt x="24" y="21"/>
                      <a:pt x="24" y="21"/>
                    </a:cubicBezTo>
                    <a:cubicBezTo>
                      <a:pt x="25" y="21"/>
                      <a:pt x="26" y="20"/>
                      <a:pt x="26" y="22"/>
                    </a:cubicBezTo>
                    <a:cubicBezTo>
                      <a:pt x="27" y="22"/>
                      <a:pt x="27" y="21"/>
                      <a:pt x="28" y="21"/>
                    </a:cubicBezTo>
                    <a:cubicBezTo>
                      <a:pt x="28" y="22"/>
                      <a:pt x="28" y="22"/>
                      <a:pt x="28" y="23"/>
                    </a:cubicBezTo>
                    <a:cubicBezTo>
                      <a:pt x="29" y="23"/>
                      <a:pt x="29" y="23"/>
                      <a:pt x="30" y="23"/>
                    </a:cubicBezTo>
                    <a:cubicBezTo>
                      <a:pt x="30" y="23"/>
                      <a:pt x="30" y="24"/>
                      <a:pt x="31" y="24"/>
                    </a:cubicBezTo>
                    <a:cubicBezTo>
                      <a:pt x="31" y="24"/>
                      <a:pt x="30" y="24"/>
                      <a:pt x="30" y="25"/>
                    </a:cubicBezTo>
                    <a:cubicBezTo>
                      <a:pt x="31" y="25"/>
                      <a:pt x="31" y="25"/>
                      <a:pt x="32" y="25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1" y="27"/>
                      <a:pt x="31" y="28"/>
                      <a:pt x="32" y="28"/>
                    </a:cubicBezTo>
                    <a:cubicBezTo>
                      <a:pt x="31" y="28"/>
                      <a:pt x="31" y="27"/>
                      <a:pt x="30" y="27"/>
                    </a:cubicBezTo>
                    <a:cubicBezTo>
                      <a:pt x="30" y="28"/>
                      <a:pt x="31" y="28"/>
                      <a:pt x="31" y="29"/>
                    </a:cubicBezTo>
                    <a:cubicBezTo>
                      <a:pt x="31" y="30"/>
                      <a:pt x="30" y="30"/>
                      <a:pt x="30" y="31"/>
                    </a:cubicBezTo>
                    <a:cubicBezTo>
                      <a:pt x="29" y="31"/>
                      <a:pt x="29" y="29"/>
                      <a:pt x="27" y="29"/>
                    </a:cubicBezTo>
                    <a:cubicBezTo>
                      <a:pt x="27" y="29"/>
                      <a:pt x="26" y="29"/>
                      <a:pt x="26" y="28"/>
                    </a:cubicBezTo>
                    <a:cubicBezTo>
                      <a:pt x="26" y="27"/>
                      <a:pt x="28" y="27"/>
                      <a:pt x="28" y="26"/>
                    </a:cubicBezTo>
                    <a:cubicBezTo>
                      <a:pt x="28" y="25"/>
                      <a:pt x="27" y="26"/>
                      <a:pt x="27" y="24"/>
                    </a:cubicBezTo>
                    <a:cubicBezTo>
                      <a:pt x="27" y="25"/>
                      <a:pt x="26" y="24"/>
                      <a:pt x="26" y="24"/>
                    </a:cubicBezTo>
                    <a:cubicBezTo>
                      <a:pt x="25" y="24"/>
                      <a:pt x="25" y="24"/>
                      <a:pt x="24" y="24"/>
                    </a:cubicBezTo>
                    <a:cubicBezTo>
                      <a:pt x="24" y="24"/>
                      <a:pt x="25" y="24"/>
                      <a:pt x="25" y="25"/>
                    </a:cubicBezTo>
                    <a:cubicBezTo>
                      <a:pt x="25" y="25"/>
                      <a:pt x="25" y="26"/>
                      <a:pt x="25" y="27"/>
                    </a:cubicBezTo>
                    <a:cubicBezTo>
                      <a:pt x="24" y="27"/>
                      <a:pt x="23" y="27"/>
                      <a:pt x="22" y="28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1" y="29"/>
                      <a:pt x="21" y="29"/>
                      <a:pt x="21" y="30"/>
                    </a:cubicBezTo>
                    <a:cubicBezTo>
                      <a:pt x="20" y="30"/>
                      <a:pt x="20" y="31"/>
                      <a:pt x="19" y="32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9" y="33"/>
                      <a:pt x="20" y="33"/>
                      <a:pt x="19" y="34"/>
                    </a:cubicBezTo>
                    <a:cubicBezTo>
                      <a:pt x="20" y="34"/>
                      <a:pt x="21" y="35"/>
                      <a:pt x="21" y="35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6"/>
                      <a:pt x="23" y="37"/>
                      <a:pt x="24" y="38"/>
                    </a:cubicBezTo>
                    <a:cubicBezTo>
                      <a:pt x="24" y="37"/>
                      <a:pt x="24" y="36"/>
                      <a:pt x="24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34"/>
                      <a:pt x="25" y="35"/>
                      <a:pt x="25" y="35"/>
                    </a:cubicBezTo>
                    <a:cubicBezTo>
                      <a:pt x="25" y="33"/>
                      <a:pt x="25" y="32"/>
                      <a:pt x="25" y="30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6" y="30"/>
                      <a:pt x="26" y="30"/>
                      <a:pt x="27" y="30"/>
                    </a:cubicBezTo>
                    <a:cubicBezTo>
                      <a:pt x="28" y="30"/>
                      <a:pt x="28" y="31"/>
                      <a:pt x="28" y="31"/>
                    </a:cubicBezTo>
                    <a:cubicBezTo>
                      <a:pt x="28" y="31"/>
                      <a:pt x="28" y="32"/>
                      <a:pt x="28" y="33"/>
                    </a:cubicBezTo>
                    <a:cubicBezTo>
                      <a:pt x="29" y="33"/>
                      <a:pt x="29" y="33"/>
                      <a:pt x="30" y="33"/>
                    </a:cubicBezTo>
                    <a:cubicBezTo>
                      <a:pt x="30" y="33"/>
                      <a:pt x="30" y="32"/>
                      <a:pt x="30" y="32"/>
                    </a:cubicBezTo>
                    <a:cubicBezTo>
                      <a:pt x="31" y="32"/>
                      <a:pt x="31" y="33"/>
                      <a:pt x="31" y="34"/>
                    </a:cubicBezTo>
                    <a:cubicBezTo>
                      <a:pt x="31" y="34"/>
                      <a:pt x="31" y="35"/>
                      <a:pt x="31" y="35"/>
                    </a:cubicBezTo>
                    <a:cubicBezTo>
                      <a:pt x="31" y="36"/>
                      <a:pt x="32" y="36"/>
                      <a:pt x="32" y="37"/>
                    </a:cubicBezTo>
                    <a:cubicBezTo>
                      <a:pt x="33" y="37"/>
                      <a:pt x="33" y="36"/>
                      <a:pt x="33" y="37"/>
                    </a:cubicBezTo>
                    <a:cubicBezTo>
                      <a:pt x="33" y="38"/>
                      <a:pt x="33" y="38"/>
                      <a:pt x="33" y="39"/>
                    </a:cubicBezTo>
                    <a:cubicBezTo>
                      <a:pt x="33" y="40"/>
                      <a:pt x="33" y="41"/>
                      <a:pt x="34" y="41"/>
                    </a:cubicBezTo>
                    <a:cubicBezTo>
                      <a:pt x="34" y="41"/>
                      <a:pt x="34" y="42"/>
                      <a:pt x="34" y="42"/>
                    </a:cubicBezTo>
                    <a:cubicBezTo>
                      <a:pt x="34" y="42"/>
                      <a:pt x="33" y="42"/>
                      <a:pt x="33" y="42"/>
                    </a:cubicBezTo>
                    <a:cubicBezTo>
                      <a:pt x="33" y="42"/>
                      <a:pt x="33" y="42"/>
                      <a:pt x="33" y="41"/>
                    </a:cubicBezTo>
                    <a:cubicBezTo>
                      <a:pt x="32" y="41"/>
                      <a:pt x="32" y="42"/>
                      <a:pt x="31" y="42"/>
                    </a:cubicBezTo>
                    <a:cubicBezTo>
                      <a:pt x="32" y="40"/>
                      <a:pt x="32" y="40"/>
                      <a:pt x="33" y="39"/>
                    </a:cubicBezTo>
                    <a:cubicBezTo>
                      <a:pt x="32" y="38"/>
                      <a:pt x="31" y="40"/>
                      <a:pt x="30" y="39"/>
                    </a:cubicBezTo>
                    <a:cubicBezTo>
                      <a:pt x="30" y="40"/>
                      <a:pt x="31" y="40"/>
                      <a:pt x="30" y="40"/>
                    </a:cubicBezTo>
                    <a:cubicBezTo>
                      <a:pt x="30" y="41"/>
                      <a:pt x="29" y="41"/>
                      <a:pt x="29" y="41"/>
                    </a:cubicBezTo>
                    <a:cubicBezTo>
                      <a:pt x="29" y="42"/>
                      <a:pt x="30" y="42"/>
                      <a:pt x="31" y="42"/>
                    </a:cubicBezTo>
                    <a:cubicBezTo>
                      <a:pt x="30" y="43"/>
                      <a:pt x="29" y="43"/>
                      <a:pt x="29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8" y="43"/>
                      <a:pt x="27" y="43"/>
                      <a:pt x="26" y="44"/>
                    </a:cubicBezTo>
                    <a:cubicBezTo>
                      <a:pt x="26" y="45"/>
                      <a:pt x="27" y="44"/>
                      <a:pt x="27" y="45"/>
                    </a:cubicBezTo>
                    <a:cubicBezTo>
                      <a:pt x="26" y="45"/>
                      <a:pt x="26" y="46"/>
                      <a:pt x="25" y="46"/>
                    </a:cubicBezTo>
                    <a:cubicBezTo>
                      <a:pt x="25" y="47"/>
                      <a:pt x="24" y="47"/>
                      <a:pt x="25" y="48"/>
                    </a:cubicBezTo>
                    <a:cubicBezTo>
                      <a:pt x="24" y="48"/>
                      <a:pt x="24" y="49"/>
                      <a:pt x="24" y="49"/>
                    </a:cubicBezTo>
                    <a:cubicBezTo>
                      <a:pt x="24" y="49"/>
                      <a:pt x="24" y="49"/>
                      <a:pt x="24" y="50"/>
                    </a:cubicBezTo>
                    <a:cubicBezTo>
                      <a:pt x="23" y="50"/>
                      <a:pt x="22" y="51"/>
                      <a:pt x="21" y="52"/>
                    </a:cubicBezTo>
                    <a:cubicBezTo>
                      <a:pt x="21" y="53"/>
                      <a:pt x="22" y="53"/>
                      <a:pt x="22" y="53"/>
                    </a:cubicBezTo>
                    <a:cubicBezTo>
                      <a:pt x="22" y="54"/>
                      <a:pt x="22" y="54"/>
                      <a:pt x="22" y="55"/>
                    </a:cubicBezTo>
                    <a:cubicBezTo>
                      <a:pt x="21" y="55"/>
                      <a:pt x="21" y="55"/>
                      <a:pt x="21" y="54"/>
                    </a:cubicBezTo>
                    <a:cubicBezTo>
                      <a:pt x="21" y="53"/>
                      <a:pt x="19" y="53"/>
                      <a:pt x="19" y="53"/>
                    </a:cubicBezTo>
                    <a:cubicBezTo>
                      <a:pt x="18" y="53"/>
                      <a:pt x="18" y="53"/>
                      <a:pt x="18" y="54"/>
                    </a:cubicBezTo>
                    <a:cubicBezTo>
                      <a:pt x="17" y="54"/>
                      <a:pt x="17" y="53"/>
                      <a:pt x="16" y="53"/>
                    </a:cubicBezTo>
                    <a:cubicBezTo>
                      <a:pt x="16" y="53"/>
                      <a:pt x="15" y="54"/>
                      <a:pt x="15" y="54"/>
                    </a:cubicBezTo>
                    <a:cubicBezTo>
                      <a:pt x="15" y="55"/>
                      <a:pt x="14" y="59"/>
                      <a:pt x="16" y="59"/>
                    </a:cubicBezTo>
                    <a:cubicBezTo>
                      <a:pt x="17" y="59"/>
                      <a:pt x="16" y="58"/>
                      <a:pt x="17" y="57"/>
                    </a:cubicBezTo>
                    <a:cubicBezTo>
                      <a:pt x="18" y="58"/>
                      <a:pt x="18" y="58"/>
                      <a:pt x="19" y="57"/>
                    </a:cubicBezTo>
                    <a:cubicBezTo>
                      <a:pt x="19" y="59"/>
                      <a:pt x="18" y="59"/>
                      <a:pt x="18" y="60"/>
                    </a:cubicBezTo>
                    <a:cubicBezTo>
                      <a:pt x="19" y="61"/>
                      <a:pt x="20" y="60"/>
                      <a:pt x="20" y="61"/>
                    </a:cubicBezTo>
                    <a:cubicBezTo>
                      <a:pt x="20" y="62"/>
                      <a:pt x="20" y="63"/>
                      <a:pt x="20" y="64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2" y="64"/>
                      <a:pt x="22" y="64"/>
                      <a:pt x="22" y="65"/>
                    </a:cubicBezTo>
                    <a:cubicBezTo>
                      <a:pt x="23" y="64"/>
                      <a:pt x="23" y="64"/>
                      <a:pt x="24" y="63"/>
                    </a:cubicBezTo>
                    <a:cubicBezTo>
                      <a:pt x="24" y="63"/>
                      <a:pt x="24" y="62"/>
                      <a:pt x="24" y="62"/>
                    </a:cubicBezTo>
                    <a:cubicBezTo>
                      <a:pt x="25" y="62"/>
                      <a:pt x="25" y="63"/>
                      <a:pt x="25" y="63"/>
                    </a:cubicBezTo>
                    <a:cubicBezTo>
                      <a:pt x="26" y="63"/>
                      <a:pt x="26" y="62"/>
                      <a:pt x="26" y="62"/>
                    </a:cubicBezTo>
                    <a:cubicBezTo>
                      <a:pt x="26" y="63"/>
                      <a:pt x="27" y="63"/>
                      <a:pt x="27" y="64"/>
                    </a:cubicBezTo>
                    <a:cubicBezTo>
                      <a:pt x="28" y="64"/>
                      <a:pt x="28" y="64"/>
                      <a:pt x="28" y="64"/>
                    </a:cubicBezTo>
                    <a:cubicBezTo>
                      <a:pt x="29" y="64"/>
                      <a:pt x="30" y="64"/>
                      <a:pt x="30" y="65"/>
                    </a:cubicBezTo>
                    <a:cubicBezTo>
                      <a:pt x="31" y="66"/>
                      <a:pt x="31" y="66"/>
                      <a:pt x="32" y="67"/>
                    </a:cubicBezTo>
                    <a:cubicBezTo>
                      <a:pt x="33" y="66"/>
                      <a:pt x="34" y="68"/>
                      <a:pt x="34" y="69"/>
                    </a:cubicBezTo>
                    <a:cubicBezTo>
                      <a:pt x="34" y="70"/>
                      <a:pt x="34" y="70"/>
                      <a:pt x="35" y="70"/>
                    </a:cubicBezTo>
                    <a:cubicBezTo>
                      <a:pt x="35" y="71"/>
                      <a:pt x="36" y="70"/>
                      <a:pt x="36" y="71"/>
                    </a:cubicBezTo>
                    <a:cubicBezTo>
                      <a:pt x="37" y="71"/>
                      <a:pt x="37" y="71"/>
                      <a:pt x="38" y="71"/>
                    </a:cubicBezTo>
                    <a:cubicBezTo>
                      <a:pt x="38" y="71"/>
                      <a:pt x="39" y="71"/>
                      <a:pt x="39" y="72"/>
                    </a:cubicBezTo>
                    <a:cubicBezTo>
                      <a:pt x="40" y="72"/>
                      <a:pt x="40" y="72"/>
                      <a:pt x="40" y="72"/>
                    </a:cubicBezTo>
                    <a:cubicBezTo>
                      <a:pt x="40" y="73"/>
                      <a:pt x="41" y="73"/>
                      <a:pt x="41" y="74"/>
                    </a:cubicBezTo>
                    <a:cubicBezTo>
                      <a:pt x="41" y="74"/>
                      <a:pt x="40" y="74"/>
                      <a:pt x="40" y="75"/>
                    </a:cubicBezTo>
                    <a:cubicBezTo>
                      <a:pt x="40" y="75"/>
                      <a:pt x="40" y="76"/>
                      <a:pt x="40" y="76"/>
                    </a:cubicBezTo>
                    <a:cubicBezTo>
                      <a:pt x="40" y="77"/>
                      <a:pt x="39" y="77"/>
                      <a:pt x="39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79"/>
                      <a:pt x="38" y="79"/>
                      <a:pt x="38" y="79"/>
                    </a:cubicBezTo>
                    <a:cubicBezTo>
                      <a:pt x="39" y="81"/>
                      <a:pt x="38" y="82"/>
                      <a:pt x="38" y="83"/>
                    </a:cubicBezTo>
                    <a:cubicBezTo>
                      <a:pt x="37" y="83"/>
                      <a:pt x="37" y="83"/>
                      <a:pt x="36" y="84"/>
                    </a:cubicBezTo>
                    <a:cubicBezTo>
                      <a:pt x="36" y="84"/>
                      <a:pt x="36" y="85"/>
                      <a:pt x="35" y="85"/>
                    </a:cubicBezTo>
                    <a:cubicBezTo>
                      <a:pt x="35" y="86"/>
                      <a:pt x="35" y="86"/>
                      <a:pt x="35" y="87"/>
                    </a:cubicBezTo>
                    <a:cubicBezTo>
                      <a:pt x="35" y="87"/>
                      <a:pt x="34" y="87"/>
                      <a:pt x="34" y="89"/>
                    </a:cubicBezTo>
                    <a:cubicBezTo>
                      <a:pt x="34" y="89"/>
                      <a:pt x="34" y="89"/>
                      <a:pt x="34" y="90"/>
                    </a:cubicBezTo>
                    <a:cubicBezTo>
                      <a:pt x="33" y="90"/>
                      <a:pt x="33" y="90"/>
                      <a:pt x="33" y="90"/>
                    </a:cubicBezTo>
                    <a:cubicBezTo>
                      <a:pt x="33" y="90"/>
                      <a:pt x="32" y="90"/>
                      <a:pt x="32" y="90"/>
                    </a:cubicBezTo>
                    <a:cubicBezTo>
                      <a:pt x="32" y="91"/>
                      <a:pt x="32" y="91"/>
                      <a:pt x="32" y="92"/>
                    </a:cubicBezTo>
                    <a:cubicBezTo>
                      <a:pt x="31" y="92"/>
                      <a:pt x="31" y="93"/>
                      <a:pt x="30" y="93"/>
                    </a:cubicBezTo>
                    <a:cubicBezTo>
                      <a:pt x="30" y="94"/>
                      <a:pt x="30" y="95"/>
                      <a:pt x="29" y="94"/>
                    </a:cubicBezTo>
                    <a:cubicBezTo>
                      <a:pt x="30" y="95"/>
                      <a:pt x="29" y="97"/>
                      <a:pt x="29" y="97"/>
                    </a:cubicBezTo>
                    <a:cubicBezTo>
                      <a:pt x="29" y="98"/>
                      <a:pt x="29" y="98"/>
                      <a:pt x="29" y="99"/>
                    </a:cubicBezTo>
                    <a:cubicBezTo>
                      <a:pt x="29" y="99"/>
                      <a:pt x="29" y="99"/>
                      <a:pt x="28" y="99"/>
                    </a:cubicBezTo>
                    <a:cubicBezTo>
                      <a:pt x="28" y="100"/>
                      <a:pt x="28" y="100"/>
                      <a:pt x="28" y="101"/>
                    </a:cubicBezTo>
                    <a:cubicBezTo>
                      <a:pt x="28" y="102"/>
                      <a:pt x="29" y="102"/>
                      <a:pt x="28" y="102"/>
                    </a:cubicBezTo>
                    <a:cubicBezTo>
                      <a:pt x="29" y="103"/>
                      <a:pt x="29" y="103"/>
                      <a:pt x="30" y="103"/>
                    </a:cubicBezTo>
                    <a:cubicBezTo>
                      <a:pt x="29" y="104"/>
                      <a:pt x="28" y="104"/>
                      <a:pt x="28" y="104"/>
                    </a:cubicBezTo>
                    <a:cubicBezTo>
                      <a:pt x="27" y="103"/>
                      <a:pt x="27" y="103"/>
                      <a:pt x="27" y="103"/>
                    </a:cubicBezTo>
                    <a:cubicBezTo>
                      <a:pt x="27" y="103"/>
                      <a:pt x="27" y="103"/>
                      <a:pt x="26" y="103"/>
                    </a:cubicBezTo>
                    <a:cubicBezTo>
                      <a:pt x="27" y="103"/>
                      <a:pt x="26" y="103"/>
                      <a:pt x="26" y="102"/>
                    </a:cubicBezTo>
                    <a:cubicBezTo>
                      <a:pt x="26" y="102"/>
                      <a:pt x="26" y="101"/>
                      <a:pt x="25" y="100"/>
                    </a:cubicBezTo>
                    <a:cubicBezTo>
                      <a:pt x="26" y="99"/>
                      <a:pt x="25" y="98"/>
                      <a:pt x="25" y="97"/>
                    </a:cubicBezTo>
                    <a:cubicBezTo>
                      <a:pt x="25" y="96"/>
                      <a:pt x="25" y="96"/>
                      <a:pt x="25" y="95"/>
                    </a:cubicBezTo>
                    <a:cubicBezTo>
                      <a:pt x="25" y="94"/>
                      <a:pt x="24" y="95"/>
                      <a:pt x="25" y="94"/>
                    </a:cubicBezTo>
                    <a:cubicBezTo>
                      <a:pt x="25" y="94"/>
                      <a:pt x="26" y="94"/>
                      <a:pt x="26" y="93"/>
                    </a:cubicBezTo>
                    <a:cubicBezTo>
                      <a:pt x="25" y="92"/>
                      <a:pt x="25" y="93"/>
                      <a:pt x="25" y="92"/>
                    </a:cubicBezTo>
                    <a:cubicBezTo>
                      <a:pt x="25" y="91"/>
                      <a:pt x="25" y="89"/>
                      <a:pt x="26" y="88"/>
                    </a:cubicBezTo>
                    <a:cubicBezTo>
                      <a:pt x="26" y="87"/>
                      <a:pt x="25" y="86"/>
                      <a:pt x="26" y="85"/>
                    </a:cubicBezTo>
                    <a:cubicBezTo>
                      <a:pt x="26" y="84"/>
                      <a:pt x="25" y="84"/>
                      <a:pt x="25" y="84"/>
                    </a:cubicBezTo>
                    <a:cubicBezTo>
                      <a:pt x="25" y="84"/>
                      <a:pt x="25" y="83"/>
                      <a:pt x="26" y="83"/>
                    </a:cubicBezTo>
                    <a:cubicBezTo>
                      <a:pt x="26" y="81"/>
                      <a:pt x="25" y="81"/>
                      <a:pt x="25" y="80"/>
                    </a:cubicBezTo>
                    <a:cubicBezTo>
                      <a:pt x="24" y="80"/>
                      <a:pt x="23" y="78"/>
                      <a:pt x="23" y="78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2" y="76"/>
                      <a:pt x="21" y="76"/>
                      <a:pt x="21" y="74"/>
                    </a:cubicBezTo>
                    <a:cubicBezTo>
                      <a:pt x="22" y="74"/>
                      <a:pt x="22" y="74"/>
                      <a:pt x="22" y="74"/>
                    </a:cubicBezTo>
                    <a:cubicBezTo>
                      <a:pt x="22" y="73"/>
                      <a:pt x="21" y="73"/>
                      <a:pt x="21" y="73"/>
                    </a:cubicBezTo>
                    <a:cubicBezTo>
                      <a:pt x="22" y="72"/>
                      <a:pt x="21" y="71"/>
                      <a:pt x="21" y="70"/>
                    </a:cubicBezTo>
                    <a:cubicBezTo>
                      <a:pt x="21" y="69"/>
                      <a:pt x="22" y="69"/>
                      <a:pt x="22" y="68"/>
                    </a:cubicBezTo>
                    <a:cubicBezTo>
                      <a:pt x="21" y="67"/>
                      <a:pt x="22" y="67"/>
                      <a:pt x="22" y="67"/>
                    </a:cubicBezTo>
                    <a:cubicBezTo>
                      <a:pt x="22" y="66"/>
                      <a:pt x="21" y="66"/>
                      <a:pt x="21" y="65"/>
                    </a:cubicBezTo>
                    <a:cubicBezTo>
                      <a:pt x="21" y="65"/>
                      <a:pt x="21" y="66"/>
                      <a:pt x="21" y="66"/>
                    </a:cubicBezTo>
                    <a:cubicBezTo>
                      <a:pt x="20" y="66"/>
                      <a:pt x="20" y="64"/>
                      <a:pt x="19" y="64"/>
                    </a:cubicBezTo>
                    <a:cubicBezTo>
                      <a:pt x="19" y="64"/>
                      <a:pt x="19" y="64"/>
                      <a:pt x="19" y="64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17" y="63"/>
                      <a:pt x="17" y="62"/>
                      <a:pt x="16" y="62"/>
                    </a:cubicBezTo>
                    <a:cubicBezTo>
                      <a:pt x="16" y="62"/>
                      <a:pt x="16" y="62"/>
                      <a:pt x="16" y="61"/>
                    </a:cubicBezTo>
                    <a:cubicBezTo>
                      <a:pt x="14" y="61"/>
                      <a:pt x="13" y="60"/>
                      <a:pt x="11" y="60"/>
                    </a:cubicBezTo>
                    <a:cubicBezTo>
                      <a:pt x="11" y="59"/>
                      <a:pt x="11" y="58"/>
                      <a:pt x="11" y="57"/>
                    </a:cubicBezTo>
                    <a:cubicBezTo>
                      <a:pt x="10" y="56"/>
                      <a:pt x="10" y="56"/>
                      <a:pt x="9" y="55"/>
                    </a:cubicBezTo>
                    <a:cubicBezTo>
                      <a:pt x="9" y="55"/>
                      <a:pt x="9" y="54"/>
                      <a:pt x="9" y="54"/>
                    </a:cubicBezTo>
                    <a:cubicBezTo>
                      <a:pt x="9" y="56"/>
                      <a:pt x="9" y="55"/>
                      <a:pt x="9" y="56"/>
                    </a:cubicBezTo>
                    <a:cubicBezTo>
                      <a:pt x="9" y="56"/>
                      <a:pt x="9" y="56"/>
                      <a:pt x="8" y="56"/>
                    </a:cubicBezTo>
                    <a:cubicBezTo>
                      <a:pt x="8" y="55"/>
                      <a:pt x="8" y="54"/>
                      <a:pt x="7" y="54"/>
                    </a:cubicBezTo>
                    <a:cubicBezTo>
                      <a:pt x="7" y="54"/>
                      <a:pt x="7" y="53"/>
                      <a:pt x="7" y="53"/>
                    </a:cubicBezTo>
                    <a:cubicBezTo>
                      <a:pt x="7" y="53"/>
                      <a:pt x="7" y="51"/>
                      <a:pt x="6" y="50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7" y="41"/>
                      <a:pt x="11" y="32"/>
                      <a:pt x="17" y="25"/>
                    </a:cubicBezTo>
                    <a:close/>
                    <a:moveTo>
                      <a:pt x="24" y="18"/>
                    </a:moveTo>
                    <a:cubicBezTo>
                      <a:pt x="27" y="16"/>
                      <a:pt x="30" y="14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3"/>
                      <a:pt x="33" y="13"/>
                      <a:pt x="32" y="13"/>
                    </a:cubicBezTo>
                    <a:cubicBezTo>
                      <a:pt x="32" y="13"/>
                      <a:pt x="32" y="14"/>
                      <a:pt x="32" y="14"/>
                    </a:cubicBezTo>
                    <a:cubicBezTo>
                      <a:pt x="31" y="14"/>
                      <a:pt x="31" y="15"/>
                      <a:pt x="31" y="15"/>
                    </a:cubicBezTo>
                    <a:cubicBezTo>
                      <a:pt x="30" y="15"/>
                      <a:pt x="30" y="16"/>
                      <a:pt x="29" y="16"/>
                    </a:cubicBezTo>
                    <a:cubicBezTo>
                      <a:pt x="29" y="17"/>
                      <a:pt x="28" y="17"/>
                      <a:pt x="28" y="18"/>
                    </a:cubicBezTo>
                    <a:cubicBezTo>
                      <a:pt x="27" y="18"/>
                      <a:pt x="27" y="18"/>
                      <a:pt x="26" y="18"/>
                    </a:cubicBezTo>
                    <a:cubicBezTo>
                      <a:pt x="26" y="19"/>
                      <a:pt x="27" y="18"/>
                      <a:pt x="27" y="19"/>
                    </a:cubicBezTo>
                    <a:cubicBezTo>
                      <a:pt x="27" y="19"/>
                      <a:pt x="27" y="19"/>
                      <a:pt x="26" y="19"/>
                    </a:cubicBezTo>
                    <a:cubicBezTo>
                      <a:pt x="26" y="21"/>
                      <a:pt x="24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4" y="19"/>
                      <a:pt x="24" y="19"/>
                      <a:pt x="25" y="19"/>
                    </a:cubicBezTo>
                    <a:cubicBezTo>
                      <a:pt x="25" y="19"/>
                      <a:pt x="24" y="18"/>
                      <a:pt x="24" y="18"/>
                    </a:cubicBezTo>
                    <a:close/>
                    <a:moveTo>
                      <a:pt x="107" y="35"/>
                    </a:moveTo>
                    <a:cubicBezTo>
                      <a:pt x="107" y="35"/>
                      <a:pt x="106" y="35"/>
                      <a:pt x="106" y="36"/>
                    </a:cubicBezTo>
                    <a:cubicBezTo>
                      <a:pt x="106" y="37"/>
                      <a:pt x="107" y="36"/>
                      <a:pt x="107" y="36"/>
                    </a:cubicBezTo>
                    <a:cubicBezTo>
                      <a:pt x="108" y="36"/>
                      <a:pt x="108" y="37"/>
                      <a:pt x="108" y="38"/>
                    </a:cubicBezTo>
                    <a:cubicBezTo>
                      <a:pt x="108" y="39"/>
                      <a:pt x="109" y="40"/>
                      <a:pt x="108" y="41"/>
                    </a:cubicBezTo>
                    <a:cubicBezTo>
                      <a:pt x="108" y="42"/>
                      <a:pt x="107" y="43"/>
                      <a:pt x="107" y="44"/>
                    </a:cubicBezTo>
                    <a:cubicBezTo>
                      <a:pt x="106" y="44"/>
                      <a:pt x="106" y="44"/>
                      <a:pt x="106" y="45"/>
                    </a:cubicBezTo>
                    <a:cubicBezTo>
                      <a:pt x="105" y="46"/>
                      <a:pt x="106" y="49"/>
                      <a:pt x="105" y="50"/>
                    </a:cubicBezTo>
                    <a:cubicBezTo>
                      <a:pt x="104" y="49"/>
                      <a:pt x="104" y="49"/>
                      <a:pt x="104" y="48"/>
                    </a:cubicBezTo>
                    <a:cubicBezTo>
                      <a:pt x="104" y="47"/>
                      <a:pt x="103" y="47"/>
                      <a:pt x="103" y="46"/>
                    </a:cubicBezTo>
                    <a:cubicBezTo>
                      <a:pt x="102" y="46"/>
                      <a:pt x="103" y="47"/>
                      <a:pt x="103" y="48"/>
                    </a:cubicBezTo>
                    <a:cubicBezTo>
                      <a:pt x="103" y="48"/>
                      <a:pt x="102" y="48"/>
                      <a:pt x="102" y="48"/>
                    </a:cubicBezTo>
                    <a:cubicBezTo>
                      <a:pt x="102" y="49"/>
                      <a:pt x="102" y="49"/>
                      <a:pt x="102" y="49"/>
                    </a:cubicBezTo>
                    <a:cubicBezTo>
                      <a:pt x="102" y="50"/>
                      <a:pt x="102" y="50"/>
                      <a:pt x="103" y="50"/>
                    </a:cubicBezTo>
                    <a:cubicBezTo>
                      <a:pt x="103" y="51"/>
                      <a:pt x="103" y="51"/>
                      <a:pt x="103" y="51"/>
                    </a:cubicBezTo>
                    <a:cubicBezTo>
                      <a:pt x="103" y="52"/>
                      <a:pt x="103" y="54"/>
                      <a:pt x="103" y="54"/>
                    </a:cubicBezTo>
                    <a:cubicBezTo>
                      <a:pt x="102" y="54"/>
                      <a:pt x="102" y="55"/>
                      <a:pt x="102" y="55"/>
                    </a:cubicBezTo>
                    <a:cubicBezTo>
                      <a:pt x="102" y="56"/>
                      <a:pt x="101" y="57"/>
                      <a:pt x="100" y="58"/>
                    </a:cubicBezTo>
                    <a:cubicBezTo>
                      <a:pt x="100" y="58"/>
                      <a:pt x="99" y="58"/>
                      <a:pt x="98" y="59"/>
                    </a:cubicBezTo>
                    <a:cubicBezTo>
                      <a:pt x="99" y="59"/>
                      <a:pt x="99" y="59"/>
                      <a:pt x="99" y="59"/>
                    </a:cubicBezTo>
                    <a:cubicBezTo>
                      <a:pt x="99" y="59"/>
                      <a:pt x="99" y="60"/>
                      <a:pt x="98" y="60"/>
                    </a:cubicBezTo>
                    <a:cubicBezTo>
                      <a:pt x="99" y="63"/>
                      <a:pt x="98" y="65"/>
                      <a:pt x="97" y="65"/>
                    </a:cubicBezTo>
                    <a:cubicBezTo>
                      <a:pt x="97" y="64"/>
                      <a:pt x="96" y="64"/>
                      <a:pt x="96" y="64"/>
                    </a:cubicBezTo>
                    <a:cubicBezTo>
                      <a:pt x="96" y="64"/>
                      <a:pt x="95" y="63"/>
                      <a:pt x="95" y="62"/>
                    </a:cubicBezTo>
                    <a:cubicBezTo>
                      <a:pt x="94" y="63"/>
                      <a:pt x="95" y="64"/>
                      <a:pt x="95" y="64"/>
                    </a:cubicBezTo>
                    <a:cubicBezTo>
                      <a:pt x="95" y="65"/>
                      <a:pt x="95" y="65"/>
                      <a:pt x="96" y="66"/>
                    </a:cubicBezTo>
                    <a:cubicBezTo>
                      <a:pt x="96" y="67"/>
                      <a:pt x="97" y="67"/>
                      <a:pt x="97" y="69"/>
                    </a:cubicBezTo>
                    <a:cubicBezTo>
                      <a:pt x="96" y="68"/>
                      <a:pt x="95" y="67"/>
                      <a:pt x="94" y="66"/>
                    </a:cubicBezTo>
                    <a:cubicBezTo>
                      <a:pt x="94" y="65"/>
                      <a:pt x="94" y="65"/>
                      <a:pt x="94" y="65"/>
                    </a:cubicBezTo>
                    <a:cubicBezTo>
                      <a:pt x="93" y="64"/>
                      <a:pt x="94" y="64"/>
                      <a:pt x="94" y="64"/>
                    </a:cubicBezTo>
                    <a:cubicBezTo>
                      <a:pt x="94" y="63"/>
                      <a:pt x="94" y="62"/>
                      <a:pt x="93" y="62"/>
                    </a:cubicBezTo>
                    <a:cubicBezTo>
                      <a:pt x="93" y="62"/>
                      <a:pt x="93" y="61"/>
                      <a:pt x="93" y="61"/>
                    </a:cubicBezTo>
                    <a:cubicBezTo>
                      <a:pt x="93" y="60"/>
                      <a:pt x="92" y="61"/>
                      <a:pt x="91" y="60"/>
                    </a:cubicBezTo>
                    <a:cubicBezTo>
                      <a:pt x="91" y="60"/>
                      <a:pt x="92" y="60"/>
                      <a:pt x="92" y="59"/>
                    </a:cubicBezTo>
                    <a:cubicBezTo>
                      <a:pt x="91" y="59"/>
                      <a:pt x="91" y="58"/>
                      <a:pt x="91" y="57"/>
                    </a:cubicBezTo>
                    <a:cubicBezTo>
                      <a:pt x="90" y="58"/>
                      <a:pt x="89" y="58"/>
                      <a:pt x="89" y="58"/>
                    </a:cubicBezTo>
                    <a:cubicBezTo>
                      <a:pt x="89" y="59"/>
                      <a:pt x="88" y="59"/>
                      <a:pt x="88" y="60"/>
                    </a:cubicBezTo>
                    <a:cubicBezTo>
                      <a:pt x="87" y="60"/>
                      <a:pt x="88" y="61"/>
                      <a:pt x="87" y="60"/>
                    </a:cubicBezTo>
                    <a:cubicBezTo>
                      <a:pt x="87" y="61"/>
                      <a:pt x="87" y="61"/>
                      <a:pt x="87" y="61"/>
                    </a:cubicBezTo>
                    <a:cubicBezTo>
                      <a:pt x="87" y="61"/>
                      <a:pt x="87" y="61"/>
                      <a:pt x="86" y="61"/>
                    </a:cubicBezTo>
                    <a:cubicBezTo>
                      <a:pt x="87" y="63"/>
                      <a:pt x="86" y="64"/>
                      <a:pt x="86" y="65"/>
                    </a:cubicBezTo>
                    <a:cubicBezTo>
                      <a:pt x="85" y="65"/>
                      <a:pt x="85" y="65"/>
                      <a:pt x="84" y="65"/>
                    </a:cubicBezTo>
                    <a:cubicBezTo>
                      <a:pt x="84" y="65"/>
                      <a:pt x="84" y="64"/>
                      <a:pt x="84" y="64"/>
                    </a:cubicBezTo>
                    <a:cubicBezTo>
                      <a:pt x="84" y="63"/>
                      <a:pt x="84" y="63"/>
                      <a:pt x="84" y="62"/>
                    </a:cubicBezTo>
                    <a:cubicBezTo>
                      <a:pt x="83" y="61"/>
                      <a:pt x="83" y="60"/>
                      <a:pt x="82" y="59"/>
                    </a:cubicBezTo>
                    <a:cubicBezTo>
                      <a:pt x="83" y="59"/>
                      <a:pt x="82" y="59"/>
                      <a:pt x="82" y="58"/>
                    </a:cubicBezTo>
                    <a:cubicBezTo>
                      <a:pt x="82" y="58"/>
                      <a:pt x="81" y="58"/>
                      <a:pt x="81" y="57"/>
                    </a:cubicBezTo>
                    <a:cubicBezTo>
                      <a:pt x="81" y="57"/>
                      <a:pt x="81" y="57"/>
                      <a:pt x="82" y="57"/>
                    </a:cubicBezTo>
                    <a:cubicBezTo>
                      <a:pt x="81" y="57"/>
                      <a:pt x="80" y="56"/>
                      <a:pt x="79" y="56"/>
                    </a:cubicBezTo>
                    <a:cubicBezTo>
                      <a:pt x="79" y="56"/>
                      <a:pt x="79" y="56"/>
                      <a:pt x="79" y="55"/>
                    </a:cubicBezTo>
                    <a:cubicBezTo>
                      <a:pt x="78" y="55"/>
                      <a:pt x="78" y="56"/>
                      <a:pt x="77" y="56"/>
                    </a:cubicBezTo>
                    <a:cubicBezTo>
                      <a:pt x="77" y="55"/>
                      <a:pt x="77" y="55"/>
                      <a:pt x="76" y="55"/>
                    </a:cubicBezTo>
                    <a:cubicBezTo>
                      <a:pt x="75" y="55"/>
                      <a:pt x="75" y="53"/>
                      <a:pt x="74" y="52"/>
                    </a:cubicBezTo>
                    <a:cubicBezTo>
                      <a:pt x="74" y="52"/>
                      <a:pt x="73" y="53"/>
                      <a:pt x="73" y="53"/>
                    </a:cubicBezTo>
                    <a:cubicBezTo>
                      <a:pt x="74" y="53"/>
                      <a:pt x="74" y="54"/>
                      <a:pt x="74" y="54"/>
                    </a:cubicBezTo>
                    <a:cubicBezTo>
                      <a:pt x="74" y="55"/>
                      <a:pt x="75" y="55"/>
                      <a:pt x="75" y="56"/>
                    </a:cubicBezTo>
                    <a:cubicBezTo>
                      <a:pt x="75" y="55"/>
                      <a:pt x="76" y="55"/>
                      <a:pt x="76" y="55"/>
                    </a:cubicBezTo>
                    <a:cubicBezTo>
                      <a:pt x="76" y="57"/>
                      <a:pt x="77" y="57"/>
                      <a:pt x="77" y="57"/>
                    </a:cubicBezTo>
                    <a:cubicBezTo>
                      <a:pt x="77" y="58"/>
                      <a:pt x="77" y="58"/>
                      <a:pt x="77" y="59"/>
                    </a:cubicBezTo>
                    <a:cubicBezTo>
                      <a:pt x="76" y="59"/>
                      <a:pt x="76" y="60"/>
                      <a:pt x="75" y="60"/>
                    </a:cubicBezTo>
                    <a:cubicBezTo>
                      <a:pt x="75" y="60"/>
                      <a:pt x="75" y="61"/>
                      <a:pt x="75" y="61"/>
                    </a:cubicBezTo>
                    <a:cubicBezTo>
                      <a:pt x="73" y="61"/>
                      <a:pt x="72" y="62"/>
                      <a:pt x="71" y="63"/>
                    </a:cubicBezTo>
                    <a:cubicBezTo>
                      <a:pt x="70" y="62"/>
                      <a:pt x="70" y="61"/>
                      <a:pt x="70" y="60"/>
                    </a:cubicBezTo>
                    <a:cubicBezTo>
                      <a:pt x="69" y="59"/>
                      <a:pt x="69" y="58"/>
                      <a:pt x="68" y="57"/>
                    </a:cubicBezTo>
                    <a:cubicBezTo>
                      <a:pt x="68" y="56"/>
                      <a:pt x="67" y="55"/>
                      <a:pt x="67" y="55"/>
                    </a:cubicBezTo>
                    <a:cubicBezTo>
                      <a:pt x="67" y="55"/>
                      <a:pt x="67" y="56"/>
                      <a:pt x="67" y="57"/>
                    </a:cubicBezTo>
                    <a:cubicBezTo>
                      <a:pt x="67" y="57"/>
                      <a:pt x="68" y="57"/>
                      <a:pt x="68" y="58"/>
                    </a:cubicBezTo>
                    <a:cubicBezTo>
                      <a:pt x="68" y="59"/>
                      <a:pt x="69" y="59"/>
                      <a:pt x="69" y="61"/>
                    </a:cubicBezTo>
                    <a:cubicBezTo>
                      <a:pt x="70" y="61"/>
                      <a:pt x="70" y="62"/>
                      <a:pt x="71" y="63"/>
                    </a:cubicBezTo>
                    <a:cubicBezTo>
                      <a:pt x="71" y="63"/>
                      <a:pt x="72" y="63"/>
                      <a:pt x="72" y="63"/>
                    </a:cubicBezTo>
                    <a:cubicBezTo>
                      <a:pt x="73" y="63"/>
                      <a:pt x="73" y="63"/>
                      <a:pt x="74" y="63"/>
                    </a:cubicBezTo>
                    <a:cubicBezTo>
                      <a:pt x="74" y="63"/>
                      <a:pt x="74" y="64"/>
                      <a:pt x="74" y="65"/>
                    </a:cubicBezTo>
                    <a:cubicBezTo>
                      <a:pt x="73" y="66"/>
                      <a:pt x="72" y="68"/>
                      <a:pt x="71" y="69"/>
                    </a:cubicBezTo>
                    <a:cubicBezTo>
                      <a:pt x="71" y="70"/>
                      <a:pt x="70" y="70"/>
                      <a:pt x="70" y="70"/>
                    </a:cubicBezTo>
                    <a:cubicBezTo>
                      <a:pt x="70" y="72"/>
                      <a:pt x="69" y="72"/>
                      <a:pt x="69" y="73"/>
                    </a:cubicBezTo>
                    <a:cubicBezTo>
                      <a:pt x="69" y="75"/>
                      <a:pt x="69" y="77"/>
                      <a:pt x="69" y="79"/>
                    </a:cubicBezTo>
                    <a:cubicBezTo>
                      <a:pt x="68" y="80"/>
                      <a:pt x="67" y="82"/>
                      <a:pt x="67" y="84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66" y="85"/>
                      <a:pt x="66" y="86"/>
                      <a:pt x="66" y="86"/>
                    </a:cubicBezTo>
                    <a:cubicBezTo>
                      <a:pt x="65" y="87"/>
                      <a:pt x="64" y="88"/>
                      <a:pt x="64" y="89"/>
                    </a:cubicBezTo>
                    <a:cubicBezTo>
                      <a:pt x="62" y="89"/>
                      <a:pt x="62" y="90"/>
                      <a:pt x="60" y="91"/>
                    </a:cubicBezTo>
                    <a:cubicBezTo>
                      <a:pt x="59" y="89"/>
                      <a:pt x="59" y="87"/>
                      <a:pt x="58" y="86"/>
                    </a:cubicBezTo>
                    <a:cubicBezTo>
                      <a:pt x="58" y="86"/>
                      <a:pt x="58" y="85"/>
                      <a:pt x="58" y="84"/>
                    </a:cubicBezTo>
                    <a:cubicBezTo>
                      <a:pt x="58" y="83"/>
                      <a:pt x="57" y="82"/>
                      <a:pt x="57" y="81"/>
                    </a:cubicBezTo>
                    <a:cubicBezTo>
                      <a:pt x="57" y="80"/>
                      <a:pt x="57" y="78"/>
                      <a:pt x="57" y="77"/>
                    </a:cubicBezTo>
                    <a:cubicBezTo>
                      <a:pt x="57" y="76"/>
                      <a:pt x="57" y="75"/>
                      <a:pt x="57" y="74"/>
                    </a:cubicBezTo>
                    <a:cubicBezTo>
                      <a:pt x="57" y="73"/>
                      <a:pt x="56" y="72"/>
                      <a:pt x="55" y="71"/>
                    </a:cubicBezTo>
                    <a:cubicBezTo>
                      <a:pt x="55" y="70"/>
                      <a:pt x="56" y="69"/>
                      <a:pt x="56" y="67"/>
                    </a:cubicBezTo>
                    <a:cubicBezTo>
                      <a:pt x="55" y="67"/>
                      <a:pt x="55" y="68"/>
                      <a:pt x="55" y="68"/>
                    </a:cubicBezTo>
                    <a:cubicBezTo>
                      <a:pt x="54" y="68"/>
                      <a:pt x="54" y="67"/>
                      <a:pt x="53" y="67"/>
                    </a:cubicBezTo>
                    <a:cubicBezTo>
                      <a:pt x="53" y="67"/>
                      <a:pt x="53" y="66"/>
                      <a:pt x="53" y="66"/>
                    </a:cubicBezTo>
                    <a:cubicBezTo>
                      <a:pt x="52" y="66"/>
                      <a:pt x="52" y="67"/>
                      <a:pt x="52" y="68"/>
                    </a:cubicBezTo>
                    <a:cubicBezTo>
                      <a:pt x="51" y="67"/>
                      <a:pt x="50" y="68"/>
                      <a:pt x="49" y="68"/>
                    </a:cubicBezTo>
                    <a:cubicBezTo>
                      <a:pt x="48" y="68"/>
                      <a:pt x="47" y="67"/>
                      <a:pt x="46" y="66"/>
                    </a:cubicBezTo>
                    <a:cubicBezTo>
                      <a:pt x="46" y="65"/>
                      <a:pt x="46" y="64"/>
                      <a:pt x="45" y="63"/>
                    </a:cubicBezTo>
                    <a:cubicBezTo>
                      <a:pt x="45" y="61"/>
                      <a:pt x="45" y="59"/>
                      <a:pt x="45" y="58"/>
                    </a:cubicBezTo>
                    <a:cubicBezTo>
                      <a:pt x="45" y="57"/>
                      <a:pt x="46" y="56"/>
                      <a:pt x="46" y="55"/>
                    </a:cubicBezTo>
                    <a:cubicBezTo>
                      <a:pt x="46" y="54"/>
                      <a:pt x="47" y="54"/>
                      <a:pt x="48" y="53"/>
                    </a:cubicBezTo>
                    <a:cubicBezTo>
                      <a:pt x="48" y="52"/>
                      <a:pt x="48" y="51"/>
                      <a:pt x="48" y="50"/>
                    </a:cubicBezTo>
                    <a:cubicBezTo>
                      <a:pt x="49" y="50"/>
                      <a:pt x="49" y="49"/>
                      <a:pt x="50" y="49"/>
                    </a:cubicBezTo>
                    <a:cubicBezTo>
                      <a:pt x="50" y="49"/>
                      <a:pt x="50" y="49"/>
                      <a:pt x="51" y="49"/>
                    </a:cubicBezTo>
                    <a:cubicBezTo>
                      <a:pt x="51" y="49"/>
                      <a:pt x="53" y="48"/>
                      <a:pt x="54" y="49"/>
                    </a:cubicBezTo>
                    <a:cubicBezTo>
                      <a:pt x="55" y="48"/>
                      <a:pt x="56" y="48"/>
                      <a:pt x="57" y="48"/>
                    </a:cubicBezTo>
                    <a:cubicBezTo>
                      <a:pt x="57" y="48"/>
                      <a:pt x="57" y="49"/>
                      <a:pt x="57" y="49"/>
                    </a:cubicBezTo>
                    <a:cubicBezTo>
                      <a:pt x="57" y="49"/>
                      <a:pt x="57" y="49"/>
                      <a:pt x="57" y="50"/>
                    </a:cubicBezTo>
                    <a:cubicBezTo>
                      <a:pt x="58" y="51"/>
                      <a:pt x="59" y="51"/>
                      <a:pt x="60" y="52"/>
                    </a:cubicBezTo>
                    <a:cubicBezTo>
                      <a:pt x="61" y="52"/>
                      <a:pt x="61" y="51"/>
                      <a:pt x="61" y="51"/>
                    </a:cubicBezTo>
                    <a:cubicBezTo>
                      <a:pt x="63" y="51"/>
                      <a:pt x="64" y="51"/>
                      <a:pt x="66" y="52"/>
                    </a:cubicBezTo>
                    <a:cubicBezTo>
                      <a:pt x="67" y="52"/>
                      <a:pt x="66" y="50"/>
                      <a:pt x="67" y="50"/>
                    </a:cubicBezTo>
                    <a:cubicBezTo>
                      <a:pt x="67" y="49"/>
                      <a:pt x="67" y="49"/>
                      <a:pt x="67" y="49"/>
                    </a:cubicBezTo>
                    <a:cubicBezTo>
                      <a:pt x="66" y="48"/>
                      <a:pt x="67" y="50"/>
                      <a:pt x="66" y="50"/>
                    </a:cubicBezTo>
                    <a:cubicBezTo>
                      <a:pt x="65" y="50"/>
                      <a:pt x="66" y="49"/>
                      <a:pt x="65" y="49"/>
                    </a:cubicBezTo>
                    <a:cubicBezTo>
                      <a:pt x="65" y="49"/>
                      <a:pt x="64" y="49"/>
                      <a:pt x="63" y="49"/>
                    </a:cubicBezTo>
                    <a:cubicBezTo>
                      <a:pt x="63" y="48"/>
                      <a:pt x="63" y="48"/>
                      <a:pt x="63" y="48"/>
                    </a:cubicBezTo>
                    <a:cubicBezTo>
                      <a:pt x="63" y="47"/>
                      <a:pt x="63" y="47"/>
                      <a:pt x="63" y="46"/>
                    </a:cubicBezTo>
                    <a:cubicBezTo>
                      <a:pt x="63" y="46"/>
                      <a:pt x="62" y="46"/>
                      <a:pt x="62" y="46"/>
                    </a:cubicBezTo>
                    <a:cubicBezTo>
                      <a:pt x="62" y="47"/>
                      <a:pt x="62" y="48"/>
                      <a:pt x="62" y="49"/>
                    </a:cubicBezTo>
                    <a:cubicBezTo>
                      <a:pt x="63" y="48"/>
                      <a:pt x="63" y="49"/>
                      <a:pt x="63" y="49"/>
                    </a:cubicBezTo>
                    <a:cubicBezTo>
                      <a:pt x="62" y="49"/>
                      <a:pt x="62" y="49"/>
                      <a:pt x="62" y="49"/>
                    </a:cubicBezTo>
                    <a:cubicBezTo>
                      <a:pt x="62" y="49"/>
                      <a:pt x="62" y="49"/>
                      <a:pt x="62" y="49"/>
                    </a:cubicBezTo>
                    <a:cubicBezTo>
                      <a:pt x="62" y="49"/>
                      <a:pt x="61" y="49"/>
                      <a:pt x="61" y="48"/>
                    </a:cubicBezTo>
                    <a:cubicBezTo>
                      <a:pt x="61" y="48"/>
                      <a:pt x="61" y="47"/>
                      <a:pt x="61" y="47"/>
                    </a:cubicBezTo>
                    <a:cubicBezTo>
                      <a:pt x="61" y="47"/>
                      <a:pt x="61" y="46"/>
                      <a:pt x="60" y="46"/>
                    </a:cubicBezTo>
                    <a:cubicBezTo>
                      <a:pt x="60" y="46"/>
                      <a:pt x="60" y="45"/>
                      <a:pt x="60" y="45"/>
                    </a:cubicBezTo>
                    <a:cubicBezTo>
                      <a:pt x="59" y="44"/>
                      <a:pt x="58" y="44"/>
                      <a:pt x="58" y="43"/>
                    </a:cubicBezTo>
                    <a:cubicBezTo>
                      <a:pt x="57" y="45"/>
                      <a:pt x="60" y="45"/>
                      <a:pt x="60" y="46"/>
                    </a:cubicBezTo>
                    <a:cubicBezTo>
                      <a:pt x="60" y="47"/>
                      <a:pt x="59" y="45"/>
                      <a:pt x="59" y="46"/>
                    </a:cubicBezTo>
                    <a:cubicBezTo>
                      <a:pt x="59" y="46"/>
                      <a:pt x="60" y="46"/>
                      <a:pt x="59" y="47"/>
                    </a:cubicBezTo>
                    <a:cubicBezTo>
                      <a:pt x="59" y="47"/>
                      <a:pt x="58" y="47"/>
                      <a:pt x="59" y="48"/>
                    </a:cubicBezTo>
                    <a:cubicBezTo>
                      <a:pt x="58" y="48"/>
                      <a:pt x="58" y="48"/>
                      <a:pt x="58" y="47"/>
                    </a:cubicBezTo>
                    <a:cubicBezTo>
                      <a:pt x="58" y="47"/>
                      <a:pt x="59" y="47"/>
                      <a:pt x="59" y="47"/>
                    </a:cubicBezTo>
                    <a:cubicBezTo>
                      <a:pt x="58" y="46"/>
                      <a:pt x="58" y="45"/>
                      <a:pt x="57" y="45"/>
                    </a:cubicBezTo>
                    <a:cubicBezTo>
                      <a:pt x="57" y="45"/>
                      <a:pt x="57" y="45"/>
                      <a:pt x="56" y="44"/>
                    </a:cubicBezTo>
                    <a:cubicBezTo>
                      <a:pt x="56" y="46"/>
                      <a:pt x="57" y="47"/>
                      <a:pt x="56" y="47"/>
                    </a:cubicBezTo>
                    <a:cubicBezTo>
                      <a:pt x="56" y="46"/>
                      <a:pt x="55" y="44"/>
                      <a:pt x="56" y="44"/>
                    </a:cubicBezTo>
                    <a:cubicBezTo>
                      <a:pt x="55" y="44"/>
                      <a:pt x="55" y="44"/>
                      <a:pt x="54" y="44"/>
                    </a:cubicBezTo>
                    <a:cubicBezTo>
                      <a:pt x="53" y="44"/>
                      <a:pt x="53" y="45"/>
                      <a:pt x="52" y="46"/>
                    </a:cubicBezTo>
                    <a:cubicBezTo>
                      <a:pt x="53" y="47"/>
                      <a:pt x="52" y="48"/>
                      <a:pt x="52" y="49"/>
                    </a:cubicBezTo>
                    <a:cubicBezTo>
                      <a:pt x="51" y="48"/>
                      <a:pt x="51" y="48"/>
                      <a:pt x="50" y="49"/>
                    </a:cubicBezTo>
                    <a:cubicBezTo>
                      <a:pt x="50" y="48"/>
                      <a:pt x="49" y="48"/>
                      <a:pt x="48" y="48"/>
                    </a:cubicBezTo>
                    <a:cubicBezTo>
                      <a:pt x="49" y="47"/>
                      <a:pt x="48" y="47"/>
                      <a:pt x="48" y="46"/>
                    </a:cubicBezTo>
                    <a:cubicBezTo>
                      <a:pt x="49" y="46"/>
                      <a:pt x="48" y="45"/>
                      <a:pt x="48" y="44"/>
                    </a:cubicBezTo>
                    <a:cubicBezTo>
                      <a:pt x="50" y="44"/>
                      <a:pt x="50" y="43"/>
                      <a:pt x="51" y="44"/>
                    </a:cubicBezTo>
                    <a:cubicBezTo>
                      <a:pt x="52" y="44"/>
                      <a:pt x="52" y="43"/>
                      <a:pt x="52" y="43"/>
                    </a:cubicBezTo>
                    <a:cubicBezTo>
                      <a:pt x="52" y="42"/>
                      <a:pt x="51" y="42"/>
                      <a:pt x="51" y="41"/>
                    </a:cubicBezTo>
                    <a:cubicBezTo>
                      <a:pt x="51" y="41"/>
                      <a:pt x="50" y="41"/>
                      <a:pt x="50" y="41"/>
                    </a:cubicBezTo>
                    <a:cubicBezTo>
                      <a:pt x="50" y="40"/>
                      <a:pt x="50" y="40"/>
                      <a:pt x="51" y="40"/>
                    </a:cubicBezTo>
                    <a:cubicBezTo>
                      <a:pt x="51" y="40"/>
                      <a:pt x="51" y="39"/>
                      <a:pt x="52" y="39"/>
                    </a:cubicBezTo>
                    <a:cubicBezTo>
                      <a:pt x="52" y="39"/>
                      <a:pt x="52" y="39"/>
                      <a:pt x="52" y="39"/>
                    </a:cubicBezTo>
                    <a:cubicBezTo>
                      <a:pt x="51" y="39"/>
                      <a:pt x="50" y="39"/>
                      <a:pt x="49" y="39"/>
                    </a:cubicBezTo>
                    <a:cubicBezTo>
                      <a:pt x="49" y="39"/>
                      <a:pt x="50" y="39"/>
                      <a:pt x="50" y="39"/>
                    </a:cubicBezTo>
                    <a:cubicBezTo>
                      <a:pt x="50" y="38"/>
                      <a:pt x="50" y="38"/>
                      <a:pt x="50" y="37"/>
                    </a:cubicBezTo>
                    <a:cubicBezTo>
                      <a:pt x="50" y="37"/>
                      <a:pt x="51" y="37"/>
                      <a:pt x="51" y="36"/>
                    </a:cubicBezTo>
                    <a:cubicBezTo>
                      <a:pt x="51" y="36"/>
                      <a:pt x="50" y="36"/>
                      <a:pt x="50" y="35"/>
                    </a:cubicBezTo>
                    <a:cubicBezTo>
                      <a:pt x="50" y="34"/>
                      <a:pt x="50" y="34"/>
                      <a:pt x="50" y="33"/>
                    </a:cubicBezTo>
                    <a:cubicBezTo>
                      <a:pt x="51" y="32"/>
                      <a:pt x="51" y="32"/>
                      <a:pt x="52" y="32"/>
                    </a:cubicBezTo>
                    <a:cubicBezTo>
                      <a:pt x="52" y="33"/>
                      <a:pt x="51" y="33"/>
                      <a:pt x="51" y="33"/>
                    </a:cubicBezTo>
                    <a:cubicBezTo>
                      <a:pt x="51" y="33"/>
                      <a:pt x="51" y="33"/>
                      <a:pt x="52" y="34"/>
                    </a:cubicBezTo>
                    <a:cubicBezTo>
                      <a:pt x="51" y="35"/>
                      <a:pt x="52" y="35"/>
                      <a:pt x="52" y="36"/>
                    </a:cubicBezTo>
                    <a:cubicBezTo>
                      <a:pt x="52" y="37"/>
                      <a:pt x="53" y="37"/>
                      <a:pt x="53" y="37"/>
                    </a:cubicBezTo>
                    <a:cubicBezTo>
                      <a:pt x="52" y="38"/>
                      <a:pt x="52" y="38"/>
                      <a:pt x="52" y="39"/>
                    </a:cubicBezTo>
                    <a:cubicBezTo>
                      <a:pt x="53" y="39"/>
                      <a:pt x="52" y="38"/>
                      <a:pt x="54" y="38"/>
                    </a:cubicBezTo>
                    <a:cubicBezTo>
                      <a:pt x="53" y="37"/>
                      <a:pt x="54" y="37"/>
                      <a:pt x="54" y="37"/>
                    </a:cubicBezTo>
                    <a:cubicBezTo>
                      <a:pt x="54" y="37"/>
                      <a:pt x="55" y="36"/>
                      <a:pt x="55" y="36"/>
                    </a:cubicBezTo>
                    <a:cubicBezTo>
                      <a:pt x="55" y="36"/>
                      <a:pt x="56" y="36"/>
                      <a:pt x="55" y="36"/>
                    </a:cubicBezTo>
                    <a:cubicBezTo>
                      <a:pt x="55" y="35"/>
                      <a:pt x="55" y="35"/>
                      <a:pt x="56" y="34"/>
                    </a:cubicBezTo>
                    <a:cubicBezTo>
                      <a:pt x="56" y="34"/>
                      <a:pt x="55" y="34"/>
                      <a:pt x="54" y="33"/>
                    </a:cubicBezTo>
                    <a:cubicBezTo>
                      <a:pt x="54" y="33"/>
                      <a:pt x="54" y="32"/>
                      <a:pt x="54" y="31"/>
                    </a:cubicBezTo>
                    <a:cubicBezTo>
                      <a:pt x="54" y="30"/>
                      <a:pt x="55" y="29"/>
                      <a:pt x="56" y="29"/>
                    </a:cubicBezTo>
                    <a:cubicBezTo>
                      <a:pt x="56" y="29"/>
                      <a:pt x="56" y="28"/>
                      <a:pt x="56" y="28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7" y="28"/>
                      <a:pt x="57" y="27"/>
                      <a:pt x="57" y="26"/>
                    </a:cubicBezTo>
                    <a:cubicBezTo>
                      <a:pt x="58" y="25"/>
                      <a:pt x="59" y="25"/>
                      <a:pt x="59" y="24"/>
                    </a:cubicBezTo>
                    <a:cubicBezTo>
                      <a:pt x="60" y="24"/>
                      <a:pt x="60" y="23"/>
                      <a:pt x="60" y="24"/>
                    </a:cubicBezTo>
                    <a:cubicBezTo>
                      <a:pt x="61" y="23"/>
                      <a:pt x="61" y="23"/>
                      <a:pt x="61" y="23"/>
                    </a:cubicBezTo>
                    <a:cubicBezTo>
                      <a:pt x="62" y="23"/>
                      <a:pt x="63" y="23"/>
                      <a:pt x="63" y="23"/>
                    </a:cubicBezTo>
                    <a:cubicBezTo>
                      <a:pt x="63" y="23"/>
                      <a:pt x="64" y="23"/>
                      <a:pt x="64" y="24"/>
                    </a:cubicBezTo>
                    <a:cubicBezTo>
                      <a:pt x="65" y="24"/>
                      <a:pt x="65" y="24"/>
                      <a:pt x="65" y="25"/>
                    </a:cubicBezTo>
                    <a:cubicBezTo>
                      <a:pt x="67" y="25"/>
                      <a:pt x="68" y="25"/>
                      <a:pt x="68" y="27"/>
                    </a:cubicBezTo>
                    <a:cubicBezTo>
                      <a:pt x="69" y="27"/>
                      <a:pt x="69" y="26"/>
                      <a:pt x="69" y="25"/>
                    </a:cubicBezTo>
                    <a:cubicBezTo>
                      <a:pt x="69" y="25"/>
                      <a:pt x="69" y="25"/>
                      <a:pt x="70" y="25"/>
                    </a:cubicBezTo>
                    <a:cubicBezTo>
                      <a:pt x="70" y="25"/>
                      <a:pt x="70" y="26"/>
                      <a:pt x="70" y="26"/>
                    </a:cubicBezTo>
                    <a:cubicBezTo>
                      <a:pt x="71" y="26"/>
                      <a:pt x="71" y="25"/>
                      <a:pt x="72" y="25"/>
                    </a:cubicBezTo>
                    <a:cubicBezTo>
                      <a:pt x="73" y="25"/>
                      <a:pt x="74" y="24"/>
                      <a:pt x="75" y="25"/>
                    </a:cubicBezTo>
                    <a:cubicBezTo>
                      <a:pt x="75" y="24"/>
                      <a:pt x="74" y="24"/>
                      <a:pt x="74" y="23"/>
                    </a:cubicBezTo>
                    <a:cubicBezTo>
                      <a:pt x="75" y="23"/>
                      <a:pt x="75" y="24"/>
                      <a:pt x="76" y="24"/>
                    </a:cubicBezTo>
                    <a:cubicBezTo>
                      <a:pt x="77" y="23"/>
                      <a:pt x="78" y="22"/>
                      <a:pt x="78" y="21"/>
                    </a:cubicBezTo>
                    <a:cubicBezTo>
                      <a:pt x="79" y="21"/>
                      <a:pt x="79" y="22"/>
                      <a:pt x="79" y="22"/>
                    </a:cubicBezTo>
                    <a:cubicBezTo>
                      <a:pt x="80" y="23"/>
                      <a:pt x="80" y="21"/>
                      <a:pt x="80" y="22"/>
                    </a:cubicBezTo>
                    <a:cubicBezTo>
                      <a:pt x="80" y="22"/>
                      <a:pt x="80" y="23"/>
                      <a:pt x="80" y="23"/>
                    </a:cubicBezTo>
                    <a:cubicBezTo>
                      <a:pt x="81" y="23"/>
                      <a:pt x="81" y="22"/>
                      <a:pt x="81" y="22"/>
                    </a:cubicBezTo>
                    <a:cubicBezTo>
                      <a:pt x="82" y="22"/>
                      <a:pt x="82" y="22"/>
                      <a:pt x="83" y="23"/>
                    </a:cubicBezTo>
                    <a:cubicBezTo>
                      <a:pt x="83" y="22"/>
                      <a:pt x="82" y="22"/>
                      <a:pt x="82" y="21"/>
                    </a:cubicBezTo>
                    <a:cubicBezTo>
                      <a:pt x="82" y="20"/>
                      <a:pt x="82" y="21"/>
                      <a:pt x="83" y="21"/>
                    </a:cubicBezTo>
                    <a:cubicBezTo>
                      <a:pt x="83" y="21"/>
                      <a:pt x="83" y="20"/>
                      <a:pt x="83" y="20"/>
                    </a:cubicBezTo>
                    <a:cubicBezTo>
                      <a:pt x="84" y="20"/>
                      <a:pt x="84" y="19"/>
                      <a:pt x="84" y="19"/>
                    </a:cubicBezTo>
                    <a:cubicBezTo>
                      <a:pt x="85" y="19"/>
                      <a:pt x="86" y="19"/>
                      <a:pt x="87" y="18"/>
                    </a:cubicBezTo>
                    <a:cubicBezTo>
                      <a:pt x="87" y="18"/>
                      <a:pt x="87" y="19"/>
                      <a:pt x="87" y="19"/>
                    </a:cubicBezTo>
                    <a:cubicBezTo>
                      <a:pt x="88" y="19"/>
                      <a:pt x="88" y="18"/>
                      <a:pt x="89" y="18"/>
                    </a:cubicBezTo>
                    <a:cubicBezTo>
                      <a:pt x="89" y="18"/>
                      <a:pt x="89" y="17"/>
                      <a:pt x="89" y="17"/>
                    </a:cubicBezTo>
                    <a:cubicBezTo>
                      <a:pt x="90" y="17"/>
                      <a:pt x="90" y="17"/>
                      <a:pt x="90" y="18"/>
                    </a:cubicBezTo>
                    <a:cubicBezTo>
                      <a:pt x="91" y="18"/>
                      <a:pt x="92" y="18"/>
                      <a:pt x="92" y="17"/>
                    </a:cubicBezTo>
                    <a:cubicBezTo>
                      <a:pt x="93" y="18"/>
                      <a:pt x="93" y="18"/>
                      <a:pt x="93" y="19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4" y="20"/>
                      <a:pt x="94" y="21"/>
                      <a:pt x="95" y="21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6" y="21"/>
                      <a:pt x="96" y="21"/>
                      <a:pt x="97" y="21"/>
                    </a:cubicBezTo>
                    <a:cubicBezTo>
                      <a:pt x="101" y="25"/>
                      <a:pt x="104" y="30"/>
                      <a:pt x="107" y="35"/>
                    </a:cubicBezTo>
                    <a:close/>
                    <a:moveTo>
                      <a:pt x="111" y="44"/>
                    </a:moveTo>
                    <a:cubicBezTo>
                      <a:pt x="111" y="44"/>
                      <a:pt x="111" y="44"/>
                      <a:pt x="111" y="44"/>
                    </a:cubicBezTo>
                    <a:cubicBezTo>
                      <a:pt x="110" y="45"/>
                      <a:pt x="110" y="44"/>
                      <a:pt x="110" y="44"/>
                    </a:cubicBezTo>
                    <a:cubicBezTo>
                      <a:pt x="109" y="44"/>
                      <a:pt x="109" y="45"/>
                      <a:pt x="109" y="44"/>
                    </a:cubicBezTo>
                    <a:cubicBezTo>
                      <a:pt x="109" y="43"/>
                      <a:pt x="109" y="43"/>
                      <a:pt x="109" y="42"/>
                    </a:cubicBezTo>
                    <a:cubicBezTo>
                      <a:pt x="109" y="42"/>
                      <a:pt x="110" y="42"/>
                      <a:pt x="110" y="42"/>
                    </a:cubicBezTo>
                    <a:cubicBezTo>
                      <a:pt x="110" y="43"/>
                      <a:pt x="111" y="44"/>
                      <a:pt x="111" y="44"/>
                    </a:cubicBezTo>
                    <a:close/>
                    <a:moveTo>
                      <a:pt x="104" y="63"/>
                    </a:moveTo>
                    <a:cubicBezTo>
                      <a:pt x="105" y="63"/>
                      <a:pt x="105" y="62"/>
                      <a:pt x="105" y="63"/>
                    </a:cubicBezTo>
                    <a:cubicBezTo>
                      <a:pt x="105" y="62"/>
                      <a:pt x="105" y="61"/>
                      <a:pt x="106" y="61"/>
                    </a:cubicBezTo>
                    <a:cubicBezTo>
                      <a:pt x="106" y="61"/>
                      <a:pt x="106" y="62"/>
                      <a:pt x="106" y="62"/>
                    </a:cubicBezTo>
                    <a:cubicBezTo>
                      <a:pt x="107" y="63"/>
                      <a:pt x="107" y="63"/>
                      <a:pt x="107" y="64"/>
                    </a:cubicBezTo>
                    <a:cubicBezTo>
                      <a:pt x="106" y="63"/>
                      <a:pt x="106" y="64"/>
                      <a:pt x="106" y="64"/>
                    </a:cubicBezTo>
                    <a:cubicBezTo>
                      <a:pt x="105" y="64"/>
                      <a:pt x="105" y="64"/>
                      <a:pt x="105" y="63"/>
                    </a:cubicBezTo>
                    <a:cubicBezTo>
                      <a:pt x="105" y="63"/>
                      <a:pt x="105" y="64"/>
                      <a:pt x="104" y="63"/>
                    </a:cubicBezTo>
                    <a:close/>
                    <a:moveTo>
                      <a:pt x="105" y="72"/>
                    </a:moveTo>
                    <a:cubicBezTo>
                      <a:pt x="104" y="72"/>
                      <a:pt x="104" y="72"/>
                      <a:pt x="104" y="71"/>
                    </a:cubicBezTo>
                    <a:cubicBezTo>
                      <a:pt x="103" y="72"/>
                      <a:pt x="103" y="72"/>
                      <a:pt x="103" y="73"/>
                    </a:cubicBezTo>
                    <a:cubicBezTo>
                      <a:pt x="102" y="72"/>
                      <a:pt x="103" y="69"/>
                      <a:pt x="104" y="69"/>
                    </a:cubicBezTo>
                    <a:cubicBezTo>
                      <a:pt x="104" y="69"/>
                      <a:pt x="105" y="69"/>
                      <a:pt x="105" y="70"/>
                    </a:cubicBezTo>
                    <a:cubicBezTo>
                      <a:pt x="105" y="70"/>
                      <a:pt x="104" y="70"/>
                      <a:pt x="104" y="70"/>
                    </a:cubicBezTo>
                    <a:cubicBezTo>
                      <a:pt x="104" y="71"/>
                      <a:pt x="105" y="71"/>
                      <a:pt x="105" y="72"/>
                    </a:cubicBezTo>
                    <a:close/>
                    <a:moveTo>
                      <a:pt x="102" y="70"/>
                    </a:moveTo>
                    <a:cubicBezTo>
                      <a:pt x="102" y="70"/>
                      <a:pt x="102" y="71"/>
                      <a:pt x="102" y="72"/>
                    </a:cubicBezTo>
                    <a:cubicBezTo>
                      <a:pt x="102" y="72"/>
                      <a:pt x="102" y="72"/>
                      <a:pt x="102" y="72"/>
                    </a:cubicBezTo>
                    <a:cubicBezTo>
                      <a:pt x="102" y="72"/>
                      <a:pt x="101" y="72"/>
                      <a:pt x="101" y="72"/>
                    </a:cubicBezTo>
                    <a:cubicBezTo>
                      <a:pt x="100" y="73"/>
                      <a:pt x="100" y="71"/>
                      <a:pt x="99" y="72"/>
                    </a:cubicBezTo>
                    <a:cubicBezTo>
                      <a:pt x="99" y="71"/>
                      <a:pt x="98" y="70"/>
                      <a:pt x="98" y="70"/>
                    </a:cubicBezTo>
                    <a:cubicBezTo>
                      <a:pt x="99" y="68"/>
                      <a:pt x="101" y="68"/>
                      <a:pt x="101" y="66"/>
                    </a:cubicBezTo>
                    <a:cubicBezTo>
                      <a:pt x="102" y="66"/>
                      <a:pt x="102" y="66"/>
                      <a:pt x="103" y="67"/>
                    </a:cubicBezTo>
                    <a:cubicBezTo>
                      <a:pt x="103" y="67"/>
                      <a:pt x="103" y="68"/>
                      <a:pt x="102" y="68"/>
                    </a:cubicBezTo>
                    <a:cubicBezTo>
                      <a:pt x="103" y="68"/>
                      <a:pt x="102" y="69"/>
                      <a:pt x="102" y="70"/>
                    </a:cubicBezTo>
                    <a:close/>
                    <a:moveTo>
                      <a:pt x="101" y="75"/>
                    </a:moveTo>
                    <a:cubicBezTo>
                      <a:pt x="99" y="75"/>
                      <a:pt x="99" y="74"/>
                      <a:pt x="97" y="74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8" y="73"/>
                      <a:pt x="99" y="73"/>
                      <a:pt x="101" y="73"/>
                    </a:cubicBezTo>
                    <a:cubicBezTo>
                      <a:pt x="101" y="74"/>
                      <a:pt x="101" y="74"/>
                      <a:pt x="101" y="75"/>
                    </a:cubicBezTo>
                    <a:close/>
                    <a:moveTo>
                      <a:pt x="103" y="57"/>
                    </a:moveTo>
                    <a:cubicBezTo>
                      <a:pt x="103" y="57"/>
                      <a:pt x="102" y="56"/>
                      <a:pt x="102" y="56"/>
                    </a:cubicBezTo>
                    <a:cubicBezTo>
                      <a:pt x="102" y="55"/>
                      <a:pt x="103" y="55"/>
                      <a:pt x="103" y="55"/>
                    </a:cubicBezTo>
                    <a:cubicBezTo>
                      <a:pt x="103" y="56"/>
                      <a:pt x="103" y="57"/>
                      <a:pt x="103" y="57"/>
                    </a:cubicBezTo>
                    <a:close/>
                    <a:moveTo>
                      <a:pt x="105" y="59"/>
                    </a:moveTo>
                    <a:cubicBezTo>
                      <a:pt x="105" y="60"/>
                      <a:pt x="104" y="60"/>
                      <a:pt x="104" y="61"/>
                    </a:cubicBezTo>
                    <a:cubicBezTo>
                      <a:pt x="103" y="60"/>
                      <a:pt x="103" y="60"/>
                      <a:pt x="103" y="59"/>
                    </a:cubicBezTo>
                    <a:cubicBezTo>
                      <a:pt x="103" y="58"/>
                      <a:pt x="104" y="58"/>
                      <a:pt x="105" y="59"/>
                    </a:cubicBezTo>
                    <a:close/>
                    <a:moveTo>
                      <a:pt x="109" y="69"/>
                    </a:moveTo>
                    <a:cubicBezTo>
                      <a:pt x="109" y="70"/>
                      <a:pt x="108" y="70"/>
                      <a:pt x="107" y="70"/>
                    </a:cubicBezTo>
                    <a:cubicBezTo>
                      <a:pt x="107" y="69"/>
                      <a:pt x="108" y="69"/>
                      <a:pt x="109" y="69"/>
                    </a:cubicBezTo>
                    <a:close/>
                    <a:moveTo>
                      <a:pt x="108" y="50"/>
                    </a:moveTo>
                    <a:cubicBezTo>
                      <a:pt x="108" y="50"/>
                      <a:pt x="108" y="50"/>
                      <a:pt x="108" y="50"/>
                    </a:cubicBezTo>
                    <a:cubicBezTo>
                      <a:pt x="107" y="51"/>
                      <a:pt x="107" y="51"/>
                      <a:pt x="107" y="52"/>
                    </a:cubicBezTo>
                    <a:cubicBezTo>
                      <a:pt x="106" y="51"/>
                      <a:pt x="106" y="51"/>
                      <a:pt x="106" y="50"/>
                    </a:cubicBezTo>
                    <a:cubicBezTo>
                      <a:pt x="106" y="50"/>
                      <a:pt x="107" y="50"/>
                      <a:pt x="107" y="50"/>
                    </a:cubicBezTo>
                    <a:cubicBezTo>
                      <a:pt x="107" y="50"/>
                      <a:pt x="106" y="51"/>
                      <a:pt x="106" y="50"/>
                    </a:cubicBezTo>
                    <a:cubicBezTo>
                      <a:pt x="106" y="49"/>
                      <a:pt x="107" y="49"/>
                      <a:pt x="108" y="49"/>
                    </a:cubicBezTo>
                    <a:cubicBezTo>
                      <a:pt x="109" y="48"/>
                      <a:pt x="109" y="48"/>
                      <a:pt x="110" y="47"/>
                    </a:cubicBezTo>
                    <a:cubicBezTo>
                      <a:pt x="109" y="47"/>
                      <a:pt x="110" y="47"/>
                      <a:pt x="110" y="47"/>
                    </a:cubicBezTo>
                    <a:cubicBezTo>
                      <a:pt x="109" y="46"/>
                      <a:pt x="110" y="45"/>
                      <a:pt x="110" y="44"/>
                    </a:cubicBezTo>
                    <a:cubicBezTo>
                      <a:pt x="110" y="44"/>
                      <a:pt x="110" y="44"/>
                      <a:pt x="110" y="44"/>
                    </a:cubicBezTo>
                    <a:cubicBezTo>
                      <a:pt x="110" y="46"/>
                      <a:pt x="111" y="47"/>
                      <a:pt x="111" y="49"/>
                    </a:cubicBezTo>
                    <a:cubicBezTo>
                      <a:pt x="110" y="50"/>
                      <a:pt x="109" y="50"/>
                      <a:pt x="108" y="50"/>
                    </a:cubicBezTo>
                    <a:close/>
                    <a:moveTo>
                      <a:pt x="109" y="39"/>
                    </a:moveTo>
                    <a:cubicBezTo>
                      <a:pt x="109" y="40"/>
                      <a:pt x="110" y="41"/>
                      <a:pt x="110" y="41"/>
                    </a:cubicBezTo>
                    <a:cubicBezTo>
                      <a:pt x="109" y="41"/>
                      <a:pt x="109" y="40"/>
                      <a:pt x="109" y="39"/>
                    </a:cubicBezTo>
                    <a:close/>
                    <a:moveTo>
                      <a:pt x="93" y="66"/>
                    </a:moveTo>
                    <a:cubicBezTo>
                      <a:pt x="93" y="66"/>
                      <a:pt x="93" y="67"/>
                      <a:pt x="93" y="66"/>
                    </a:cubicBezTo>
                    <a:cubicBezTo>
                      <a:pt x="94" y="66"/>
                      <a:pt x="94" y="67"/>
                      <a:pt x="94" y="67"/>
                    </a:cubicBezTo>
                    <a:cubicBezTo>
                      <a:pt x="94" y="67"/>
                      <a:pt x="95" y="68"/>
                      <a:pt x="95" y="68"/>
                    </a:cubicBezTo>
                    <a:cubicBezTo>
                      <a:pt x="95" y="69"/>
                      <a:pt x="96" y="69"/>
                      <a:pt x="96" y="70"/>
                    </a:cubicBezTo>
                    <a:cubicBezTo>
                      <a:pt x="96" y="71"/>
                      <a:pt x="97" y="72"/>
                      <a:pt x="97" y="72"/>
                    </a:cubicBezTo>
                    <a:cubicBezTo>
                      <a:pt x="96" y="73"/>
                      <a:pt x="96" y="71"/>
                      <a:pt x="95" y="71"/>
                    </a:cubicBezTo>
                    <a:cubicBezTo>
                      <a:pt x="95" y="68"/>
                      <a:pt x="93" y="69"/>
                      <a:pt x="93" y="66"/>
                    </a:cubicBezTo>
                    <a:close/>
                    <a:moveTo>
                      <a:pt x="86" y="64"/>
                    </a:moveTo>
                    <a:cubicBezTo>
                      <a:pt x="87" y="64"/>
                      <a:pt x="87" y="65"/>
                      <a:pt x="87" y="65"/>
                    </a:cubicBezTo>
                    <a:cubicBezTo>
                      <a:pt x="87" y="65"/>
                      <a:pt x="87" y="66"/>
                      <a:pt x="86" y="66"/>
                    </a:cubicBezTo>
                    <a:cubicBezTo>
                      <a:pt x="86" y="65"/>
                      <a:pt x="87" y="65"/>
                      <a:pt x="86" y="64"/>
                    </a:cubicBezTo>
                    <a:close/>
                    <a:moveTo>
                      <a:pt x="73" y="81"/>
                    </a:moveTo>
                    <a:cubicBezTo>
                      <a:pt x="73" y="81"/>
                      <a:pt x="73" y="81"/>
                      <a:pt x="73" y="81"/>
                    </a:cubicBezTo>
                    <a:cubicBezTo>
                      <a:pt x="73" y="82"/>
                      <a:pt x="73" y="82"/>
                      <a:pt x="73" y="83"/>
                    </a:cubicBezTo>
                    <a:cubicBezTo>
                      <a:pt x="72" y="83"/>
                      <a:pt x="72" y="84"/>
                      <a:pt x="72" y="85"/>
                    </a:cubicBezTo>
                    <a:cubicBezTo>
                      <a:pt x="71" y="85"/>
                      <a:pt x="71" y="85"/>
                      <a:pt x="71" y="85"/>
                    </a:cubicBezTo>
                    <a:cubicBezTo>
                      <a:pt x="70" y="84"/>
                      <a:pt x="70" y="83"/>
                      <a:pt x="70" y="83"/>
                    </a:cubicBezTo>
                    <a:cubicBezTo>
                      <a:pt x="70" y="82"/>
                      <a:pt x="70" y="82"/>
                      <a:pt x="71" y="81"/>
                    </a:cubicBezTo>
                    <a:cubicBezTo>
                      <a:pt x="71" y="81"/>
                      <a:pt x="70" y="81"/>
                      <a:pt x="70" y="80"/>
                    </a:cubicBezTo>
                    <a:cubicBezTo>
                      <a:pt x="71" y="79"/>
                      <a:pt x="71" y="79"/>
                      <a:pt x="72" y="78"/>
                    </a:cubicBezTo>
                    <a:cubicBezTo>
                      <a:pt x="72" y="77"/>
                      <a:pt x="72" y="77"/>
                      <a:pt x="73" y="76"/>
                    </a:cubicBezTo>
                    <a:cubicBezTo>
                      <a:pt x="73" y="76"/>
                      <a:pt x="73" y="78"/>
                      <a:pt x="73" y="78"/>
                    </a:cubicBezTo>
                    <a:cubicBezTo>
                      <a:pt x="73" y="79"/>
                      <a:pt x="73" y="80"/>
                      <a:pt x="73" y="81"/>
                    </a:cubicBezTo>
                    <a:close/>
                    <a:moveTo>
                      <a:pt x="32" y="100"/>
                    </a:moveTo>
                    <a:cubicBezTo>
                      <a:pt x="32" y="100"/>
                      <a:pt x="33" y="99"/>
                      <a:pt x="33" y="100"/>
                    </a:cubicBezTo>
                    <a:cubicBezTo>
                      <a:pt x="33" y="100"/>
                      <a:pt x="33" y="100"/>
                      <a:pt x="32" y="100"/>
                    </a:cubicBezTo>
                    <a:close/>
                    <a:moveTo>
                      <a:pt x="39" y="31"/>
                    </a:moveTo>
                    <a:cubicBezTo>
                      <a:pt x="39" y="32"/>
                      <a:pt x="39" y="32"/>
                      <a:pt x="38" y="32"/>
                    </a:cubicBezTo>
                    <a:cubicBezTo>
                      <a:pt x="38" y="33"/>
                      <a:pt x="38" y="32"/>
                      <a:pt x="38" y="32"/>
                    </a:cubicBezTo>
                    <a:cubicBezTo>
                      <a:pt x="37" y="32"/>
                      <a:pt x="37" y="32"/>
                      <a:pt x="36" y="32"/>
                    </a:cubicBezTo>
                    <a:cubicBezTo>
                      <a:pt x="35" y="30"/>
                      <a:pt x="36" y="28"/>
                      <a:pt x="35" y="27"/>
                    </a:cubicBezTo>
                    <a:cubicBezTo>
                      <a:pt x="35" y="26"/>
                      <a:pt x="36" y="26"/>
                      <a:pt x="35" y="26"/>
                    </a:cubicBezTo>
                    <a:cubicBezTo>
                      <a:pt x="36" y="25"/>
                      <a:pt x="36" y="25"/>
                      <a:pt x="37" y="25"/>
                    </a:cubicBezTo>
                    <a:cubicBezTo>
                      <a:pt x="36" y="24"/>
                      <a:pt x="35" y="24"/>
                      <a:pt x="35" y="23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6" y="22"/>
                      <a:pt x="36" y="23"/>
                      <a:pt x="35" y="23"/>
                    </a:cubicBezTo>
                    <a:cubicBezTo>
                      <a:pt x="35" y="22"/>
                      <a:pt x="35" y="22"/>
                      <a:pt x="35" y="21"/>
                    </a:cubicBezTo>
                    <a:cubicBezTo>
                      <a:pt x="35" y="21"/>
                      <a:pt x="34" y="20"/>
                      <a:pt x="35" y="19"/>
                    </a:cubicBezTo>
                    <a:cubicBezTo>
                      <a:pt x="34" y="20"/>
                      <a:pt x="33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1" y="19"/>
                      <a:pt x="30" y="19"/>
                      <a:pt x="30" y="18"/>
                    </a:cubicBezTo>
                    <a:cubicBezTo>
                      <a:pt x="31" y="17"/>
                      <a:pt x="32" y="18"/>
                      <a:pt x="32" y="18"/>
                    </a:cubicBezTo>
                    <a:cubicBezTo>
                      <a:pt x="32" y="17"/>
                      <a:pt x="32" y="17"/>
                      <a:pt x="31" y="17"/>
                    </a:cubicBezTo>
                    <a:cubicBezTo>
                      <a:pt x="31" y="17"/>
                      <a:pt x="30" y="17"/>
                      <a:pt x="30" y="17"/>
                    </a:cubicBezTo>
                    <a:cubicBezTo>
                      <a:pt x="30" y="17"/>
                      <a:pt x="30" y="17"/>
                      <a:pt x="29" y="17"/>
                    </a:cubicBezTo>
                    <a:cubicBezTo>
                      <a:pt x="30" y="16"/>
                      <a:pt x="30" y="16"/>
                      <a:pt x="31" y="16"/>
                    </a:cubicBezTo>
                    <a:cubicBezTo>
                      <a:pt x="31" y="16"/>
                      <a:pt x="32" y="16"/>
                      <a:pt x="33" y="15"/>
                    </a:cubicBezTo>
                    <a:cubicBezTo>
                      <a:pt x="33" y="15"/>
                      <a:pt x="32" y="15"/>
                      <a:pt x="32" y="14"/>
                    </a:cubicBezTo>
                    <a:cubicBezTo>
                      <a:pt x="34" y="14"/>
                      <a:pt x="35" y="13"/>
                      <a:pt x="36" y="13"/>
                    </a:cubicBezTo>
                    <a:cubicBezTo>
                      <a:pt x="38" y="13"/>
                      <a:pt x="38" y="13"/>
                      <a:pt x="40" y="13"/>
                    </a:cubicBezTo>
                    <a:cubicBezTo>
                      <a:pt x="40" y="13"/>
                      <a:pt x="39" y="12"/>
                      <a:pt x="39" y="11"/>
                    </a:cubicBezTo>
                    <a:cubicBezTo>
                      <a:pt x="40" y="11"/>
                      <a:pt x="41" y="11"/>
                      <a:pt x="42" y="11"/>
                    </a:cubicBezTo>
                    <a:cubicBezTo>
                      <a:pt x="42" y="10"/>
                      <a:pt x="44" y="11"/>
                      <a:pt x="45" y="10"/>
                    </a:cubicBezTo>
                    <a:cubicBezTo>
                      <a:pt x="45" y="11"/>
                      <a:pt x="46" y="11"/>
                      <a:pt x="46" y="11"/>
                    </a:cubicBezTo>
                    <a:cubicBezTo>
                      <a:pt x="46" y="10"/>
                      <a:pt x="47" y="11"/>
                      <a:pt x="47" y="11"/>
                    </a:cubicBezTo>
                    <a:cubicBezTo>
                      <a:pt x="48" y="11"/>
                      <a:pt x="49" y="11"/>
                      <a:pt x="50" y="12"/>
                    </a:cubicBezTo>
                    <a:cubicBezTo>
                      <a:pt x="49" y="12"/>
                      <a:pt x="48" y="12"/>
                      <a:pt x="48" y="13"/>
                    </a:cubicBezTo>
                    <a:cubicBezTo>
                      <a:pt x="48" y="13"/>
                      <a:pt x="49" y="12"/>
                      <a:pt x="50" y="13"/>
                    </a:cubicBezTo>
                    <a:cubicBezTo>
                      <a:pt x="50" y="12"/>
                      <a:pt x="50" y="13"/>
                      <a:pt x="51" y="13"/>
                    </a:cubicBezTo>
                    <a:cubicBezTo>
                      <a:pt x="51" y="14"/>
                      <a:pt x="52" y="13"/>
                      <a:pt x="52" y="14"/>
                    </a:cubicBezTo>
                    <a:cubicBezTo>
                      <a:pt x="52" y="15"/>
                      <a:pt x="51" y="14"/>
                      <a:pt x="50" y="14"/>
                    </a:cubicBezTo>
                    <a:cubicBezTo>
                      <a:pt x="50" y="14"/>
                      <a:pt x="50" y="15"/>
                      <a:pt x="49" y="15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9" y="16"/>
                      <a:pt x="49" y="17"/>
                      <a:pt x="48" y="17"/>
                    </a:cubicBezTo>
                    <a:cubicBezTo>
                      <a:pt x="49" y="17"/>
                      <a:pt x="50" y="17"/>
                      <a:pt x="50" y="18"/>
                    </a:cubicBezTo>
                    <a:cubicBezTo>
                      <a:pt x="49" y="18"/>
                      <a:pt x="48" y="18"/>
                      <a:pt x="48" y="18"/>
                    </a:cubicBezTo>
                    <a:cubicBezTo>
                      <a:pt x="48" y="19"/>
                      <a:pt x="49" y="21"/>
                      <a:pt x="47" y="21"/>
                    </a:cubicBezTo>
                    <a:cubicBezTo>
                      <a:pt x="47" y="22"/>
                      <a:pt x="48" y="22"/>
                      <a:pt x="48" y="23"/>
                    </a:cubicBezTo>
                    <a:cubicBezTo>
                      <a:pt x="47" y="23"/>
                      <a:pt x="47" y="22"/>
                      <a:pt x="47" y="22"/>
                    </a:cubicBezTo>
                    <a:cubicBezTo>
                      <a:pt x="46" y="23"/>
                      <a:pt x="48" y="23"/>
                      <a:pt x="47" y="24"/>
                    </a:cubicBezTo>
                    <a:cubicBezTo>
                      <a:pt x="46" y="24"/>
                      <a:pt x="46" y="23"/>
                      <a:pt x="45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6" y="24"/>
                      <a:pt x="46" y="24"/>
                    </a:cubicBezTo>
                    <a:cubicBezTo>
                      <a:pt x="47" y="24"/>
                      <a:pt x="45" y="25"/>
                      <a:pt x="45" y="25"/>
                    </a:cubicBezTo>
                    <a:cubicBezTo>
                      <a:pt x="44" y="25"/>
                      <a:pt x="44" y="26"/>
                      <a:pt x="43" y="27"/>
                    </a:cubicBezTo>
                    <a:cubicBezTo>
                      <a:pt x="43" y="27"/>
                      <a:pt x="42" y="27"/>
                      <a:pt x="42" y="27"/>
                    </a:cubicBezTo>
                    <a:cubicBezTo>
                      <a:pt x="41" y="27"/>
                      <a:pt x="41" y="28"/>
                      <a:pt x="41" y="27"/>
                    </a:cubicBezTo>
                    <a:cubicBezTo>
                      <a:pt x="40" y="27"/>
                      <a:pt x="40" y="28"/>
                      <a:pt x="40" y="28"/>
                    </a:cubicBezTo>
                    <a:cubicBezTo>
                      <a:pt x="40" y="30"/>
                      <a:pt x="39" y="30"/>
                      <a:pt x="39" y="31"/>
                    </a:cubicBezTo>
                    <a:close/>
                    <a:moveTo>
                      <a:pt x="59" y="15"/>
                    </a:moveTo>
                    <a:cubicBezTo>
                      <a:pt x="59" y="15"/>
                      <a:pt x="60" y="16"/>
                      <a:pt x="60" y="15"/>
                    </a:cubicBezTo>
                    <a:cubicBezTo>
                      <a:pt x="60" y="16"/>
                      <a:pt x="61" y="16"/>
                      <a:pt x="61" y="18"/>
                    </a:cubicBezTo>
                    <a:cubicBezTo>
                      <a:pt x="60" y="18"/>
                      <a:pt x="60" y="17"/>
                      <a:pt x="59" y="17"/>
                    </a:cubicBezTo>
                    <a:cubicBezTo>
                      <a:pt x="59" y="18"/>
                      <a:pt x="59" y="18"/>
                      <a:pt x="59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7" y="19"/>
                      <a:pt x="57" y="18"/>
                      <a:pt x="57" y="18"/>
                    </a:cubicBezTo>
                    <a:cubicBezTo>
                      <a:pt x="57" y="17"/>
                      <a:pt x="57" y="17"/>
                      <a:pt x="57" y="16"/>
                    </a:cubicBezTo>
                    <a:cubicBezTo>
                      <a:pt x="57" y="16"/>
                      <a:pt x="57" y="17"/>
                      <a:pt x="56" y="17"/>
                    </a:cubicBezTo>
                    <a:cubicBezTo>
                      <a:pt x="56" y="17"/>
                      <a:pt x="56" y="16"/>
                      <a:pt x="56" y="16"/>
                    </a:cubicBezTo>
                    <a:cubicBezTo>
                      <a:pt x="56" y="15"/>
                      <a:pt x="55" y="16"/>
                      <a:pt x="55" y="15"/>
                    </a:cubicBezTo>
                    <a:cubicBezTo>
                      <a:pt x="55" y="13"/>
                      <a:pt x="57" y="14"/>
                      <a:pt x="57" y="15"/>
                    </a:cubicBezTo>
                    <a:cubicBezTo>
                      <a:pt x="58" y="15"/>
                      <a:pt x="57" y="14"/>
                      <a:pt x="57" y="14"/>
                    </a:cubicBezTo>
                    <a:cubicBezTo>
                      <a:pt x="58" y="13"/>
                      <a:pt x="59" y="14"/>
                      <a:pt x="58" y="15"/>
                    </a:cubicBezTo>
                    <a:cubicBezTo>
                      <a:pt x="58" y="15"/>
                      <a:pt x="59" y="15"/>
                      <a:pt x="59" y="15"/>
                    </a:cubicBezTo>
                    <a:close/>
                    <a:moveTo>
                      <a:pt x="59" y="13"/>
                    </a:moveTo>
                    <a:cubicBezTo>
                      <a:pt x="60" y="13"/>
                      <a:pt x="62" y="13"/>
                      <a:pt x="64" y="14"/>
                    </a:cubicBezTo>
                    <a:cubicBezTo>
                      <a:pt x="64" y="15"/>
                      <a:pt x="63" y="14"/>
                      <a:pt x="63" y="15"/>
                    </a:cubicBezTo>
                    <a:cubicBezTo>
                      <a:pt x="61" y="15"/>
                      <a:pt x="60" y="15"/>
                      <a:pt x="59" y="14"/>
                    </a:cubicBezTo>
                    <a:cubicBezTo>
                      <a:pt x="59" y="14"/>
                      <a:pt x="59" y="14"/>
                      <a:pt x="59" y="13"/>
                    </a:cubicBezTo>
                    <a:close/>
                    <a:moveTo>
                      <a:pt x="50" y="37"/>
                    </a:moveTo>
                    <a:cubicBezTo>
                      <a:pt x="49" y="38"/>
                      <a:pt x="48" y="38"/>
                      <a:pt x="48" y="38"/>
                    </a:cubicBezTo>
                    <a:cubicBezTo>
                      <a:pt x="48" y="37"/>
                      <a:pt x="48" y="37"/>
                      <a:pt x="48" y="36"/>
                    </a:cubicBezTo>
                    <a:cubicBezTo>
                      <a:pt x="48" y="36"/>
                      <a:pt x="49" y="36"/>
                      <a:pt x="49" y="35"/>
                    </a:cubicBezTo>
                    <a:cubicBezTo>
                      <a:pt x="49" y="35"/>
                      <a:pt x="49" y="35"/>
                      <a:pt x="50" y="35"/>
                    </a:cubicBezTo>
                    <a:cubicBezTo>
                      <a:pt x="49" y="36"/>
                      <a:pt x="49" y="36"/>
                      <a:pt x="50" y="37"/>
                    </a:cubicBezTo>
                    <a:close/>
                    <a:moveTo>
                      <a:pt x="48" y="29"/>
                    </a:moveTo>
                    <a:cubicBezTo>
                      <a:pt x="48" y="29"/>
                      <a:pt x="48" y="28"/>
                      <a:pt x="47" y="28"/>
                    </a:cubicBezTo>
                    <a:cubicBezTo>
                      <a:pt x="47" y="28"/>
                      <a:pt x="47" y="28"/>
                      <a:pt x="47" y="27"/>
                    </a:cubicBezTo>
                    <a:cubicBezTo>
                      <a:pt x="47" y="27"/>
                      <a:pt x="47" y="28"/>
                      <a:pt x="47" y="27"/>
                    </a:cubicBezTo>
                    <a:cubicBezTo>
                      <a:pt x="47" y="27"/>
                      <a:pt x="47" y="27"/>
                      <a:pt x="47" y="26"/>
                    </a:cubicBezTo>
                    <a:cubicBezTo>
                      <a:pt x="48" y="26"/>
                      <a:pt x="48" y="27"/>
                      <a:pt x="48" y="27"/>
                    </a:cubicBezTo>
                    <a:cubicBezTo>
                      <a:pt x="49" y="26"/>
                      <a:pt x="49" y="27"/>
                      <a:pt x="50" y="27"/>
                    </a:cubicBezTo>
                    <a:cubicBezTo>
                      <a:pt x="50" y="27"/>
                      <a:pt x="51" y="28"/>
                      <a:pt x="51" y="29"/>
                    </a:cubicBezTo>
                    <a:cubicBezTo>
                      <a:pt x="50" y="29"/>
                      <a:pt x="50" y="29"/>
                      <a:pt x="50" y="29"/>
                    </a:cubicBezTo>
                    <a:cubicBezTo>
                      <a:pt x="49" y="29"/>
                      <a:pt x="48" y="29"/>
                      <a:pt x="48" y="29"/>
                    </a:cubicBezTo>
                    <a:close/>
                    <a:moveTo>
                      <a:pt x="72" y="19"/>
                    </a:moveTo>
                    <a:cubicBezTo>
                      <a:pt x="74" y="19"/>
                      <a:pt x="75" y="18"/>
                      <a:pt x="76" y="18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6" y="18"/>
                      <a:pt x="77" y="18"/>
                      <a:pt x="77" y="18"/>
                    </a:cubicBezTo>
                    <a:cubicBezTo>
                      <a:pt x="77" y="19"/>
                      <a:pt x="76" y="19"/>
                      <a:pt x="75" y="19"/>
                    </a:cubicBezTo>
                    <a:cubicBezTo>
                      <a:pt x="74" y="20"/>
                      <a:pt x="74" y="21"/>
                      <a:pt x="72" y="21"/>
                    </a:cubicBezTo>
                    <a:cubicBezTo>
                      <a:pt x="72" y="22"/>
                      <a:pt x="73" y="23"/>
                      <a:pt x="73" y="24"/>
                    </a:cubicBezTo>
                    <a:cubicBezTo>
                      <a:pt x="73" y="24"/>
                      <a:pt x="73" y="24"/>
                      <a:pt x="73" y="24"/>
                    </a:cubicBezTo>
                    <a:cubicBezTo>
                      <a:pt x="72" y="24"/>
                      <a:pt x="72" y="23"/>
                      <a:pt x="71" y="23"/>
                    </a:cubicBezTo>
                    <a:cubicBezTo>
                      <a:pt x="71" y="22"/>
                      <a:pt x="72" y="22"/>
                      <a:pt x="72" y="21"/>
                    </a:cubicBezTo>
                    <a:cubicBezTo>
                      <a:pt x="72" y="20"/>
                      <a:pt x="73" y="20"/>
                      <a:pt x="72" y="19"/>
                    </a:cubicBezTo>
                    <a:close/>
                    <a:moveTo>
                      <a:pt x="72" y="15"/>
                    </a:moveTo>
                    <a:cubicBezTo>
                      <a:pt x="72" y="14"/>
                      <a:pt x="74" y="13"/>
                      <a:pt x="74" y="14"/>
                    </a:cubicBezTo>
                    <a:cubicBezTo>
                      <a:pt x="73" y="14"/>
                      <a:pt x="73" y="15"/>
                      <a:pt x="72" y="15"/>
                    </a:cubicBezTo>
                    <a:close/>
                    <a:moveTo>
                      <a:pt x="84" y="14"/>
                    </a:moveTo>
                    <a:cubicBezTo>
                      <a:pt x="85" y="14"/>
                      <a:pt x="87" y="14"/>
                      <a:pt x="87" y="15"/>
                    </a:cubicBezTo>
                    <a:cubicBezTo>
                      <a:pt x="87" y="16"/>
                      <a:pt x="86" y="15"/>
                      <a:pt x="84" y="16"/>
                    </a:cubicBezTo>
                    <a:cubicBezTo>
                      <a:pt x="84" y="15"/>
                      <a:pt x="84" y="15"/>
                      <a:pt x="84" y="14"/>
                    </a:cubicBezTo>
                    <a:close/>
                    <a:moveTo>
                      <a:pt x="25" y="29"/>
                    </a:moveTo>
                    <a:cubicBezTo>
                      <a:pt x="25" y="31"/>
                      <a:pt x="23" y="28"/>
                      <a:pt x="23" y="30"/>
                    </a:cubicBezTo>
                    <a:cubicBezTo>
                      <a:pt x="23" y="30"/>
                      <a:pt x="22" y="30"/>
                      <a:pt x="22" y="29"/>
                    </a:cubicBezTo>
                    <a:cubicBezTo>
                      <a:pt x="23" y="29"/>
                      <a:pt x="23" y="28"/>
                      <a:pt x="23" y="2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5" y="29"/>
                      <a:pt x="24" y="29"/>
                      <a:pt x="25" y="29"/>
                    </a:cubicBezTo>
                    <a:close/>
                    <a:moveTo>
                      <a:pt x="28" y="59"/>
                    </a:moveTo>
                    <a:cubicBezTo>
                      <a:pt x="28" y="60"/>
                      <a:pt x="27" y="60"/>
                      <a:pt x="27" y="60"/>
                    </a:cubicBezTo>
                    <a:cubicBezTo>
                      <a:pt x="27" y="60"/>
                      <a:pt x="27" y="59"/>
                      <a:pt x="27" y="59"/>
                    </a:cubicBezTo>
                    <a:cubicBezTo>
                      <a:pt x="27" y="59"/>
                      <a:pt x="28" y="59"/>
                      <a:pt x="28" y="59"/>
                    </a:cubicBezTo>
                    <a:close/>
                    <a:moveTo>
                      <a:pt x="23" y="58"/>
                    </a:moveTo>
                    <a:cubicBezTo>
                      <a:pt x="22" y="58"/>
                      <a:pt x="22" y="57"/>
                      <a:pt x="21" y="57"/>
                    </a:cubicBezTo>
                    <a:cubicBezTo>
                      <a:pt x="20" y="57"/>
                      <a:pt x="20" y="58"/>
                      <a:pt x="20" y="58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21" y="57"/>
                      <a:pt x="22" y="57"/>
                      <a:pt x="23" y="57"/>
                    </a:cubicBezTo>
                    <a:cubicBezTo>
                      <a:pt x="23" y="57"/>
                      <a:pt x="23" y="57"/>
                      <a:pt x="24" y="57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5" y="58"/>
                      <a:pt x="26" y="58"/>
                      <a:pt x="26" y="59"/>
                    </a:cubicBezTo>
                    <a:cubicBezTo>
                      <a:pt x="26" y="60"/>
                      <a:pt x="25" y="59"/>
                      <a:pt x="25" y="60"/>
                    </a:cubicBezTo>
                    <a:cubicBezTo>
                      <a:pt x="25" y="60"/>
                      <a:pt x="25" y="59"/>
                      <a:pt x="24" y="59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4" y="58"/>
                      <a:pt x="23" y="59"/>
                      <a:pt x="23" y="58"/>
                    </a:cubicBezTo>
                    <a:close/>
                    <a:moveTo>
                      <a:pt x="23" y="60"/>
                    </a:moveTo>
                    <a:cubicBezTo>
                      <a:pt x="23" y="60"/>
                      <a:pt x="23" y="60"/>
                      <a:pt x="22" y="60"/>
                    </a:cubicBezTo>
                    <a:cubicBezTo>
                      <a:pt x="22" y="60"/>
                      <a:pt x="22" y="59"/>
                      <a:pt x="22" y="59"/>
                    </a:cubicBezTo>
                    <a:cubicBezTo>
                      <a:pt x="23" y="59"/>
                      <a:pt x="23" y="59"/>
                      <a:pt x="23" y="60"/>
                    </a:cubicBezTo>
                    <a:close/>
                    <a:moveTo>
                      <a:pt x="22" y="56"/>
                    </a:moveTo>
                    <a:cubicBezTo>
                      <a:pt x="22" y="56"/>
                      <a:pt x="22" y="56"/>
                      <a:pt x="22" y="55"/>
                    </a:cubicBezTo>
                    <a:cubicBezTo>
                      <a:pt x="23" y="55"/>
                      <a:pt x="23" y="56"/>
                      <a:pt x="23" y="56"/>
                    </a:cubicBezTo>
                    <a:cubicBezTo>
                      <a:pt x="23" y="56"/>
                      <a:pt x="22" y="56"/>
                      <a:pt x="22" y="56"/>
                    </a:cubicBezTo>
                    <a:close/>
                    <a:moveTo>
                      <a:pt x="23" y="55"/>
                    </a:moveTo>
                    <a:cubicBezTo>
                      <a:pt x="24" y="55"/>
                      <a:pt x="24" y="55"/>
                      <a:pt x="24" y="55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23" y="56"/>
                      <a:pt x="23" y="56"/>
                      <a:pt x="23" y="55"/>
                    </a:cubicBezTo>
                    <a:close/>
                    <a:moveTo>
                      <a:pt x="24" y="57"/>
                    </a:moveTo>
                    <a:cubicBezTo>
                      <a:pt x="24" y="57"/>
                      <a:pt x="24" y="56"/>
                      <a:pt x="24" y="56"/>
                    </a:cubicBezTo>
                    <a:cubicBezTo>
                      <a:pt x="25" y="56"/>
                      <a:pt x="25" y="56"/>
                      <a:pt x="25" y="57"/>
                    </a:cubicBezTo>
                    <a:cubicBezTo>
                      <a:pt x="25" y="57"/>
                      <a:pt x="26" y="57"/>
                      <a:pt x="26" y="57"/>
                    </a:cubicBezTo>
                    <a:cubicBezTo>
                      <a:pt x="26" y="58"/>
                      <a:pt x="25" y="58"/>
                      <a:pt x="25" y="57"/>
                    </a:cubicBezTo>
                    <a:cubicBezTo>
                      <a:pt x="25" y="57"/>
                      <a:pt x="25" y="57"/>
                      <a:pt x="24" y="57"/>
                    </a:cubicBezTo>
                    <a:close/>
                    <a:moveTo>
                      <a:pt x="111" y="74"/>
                    </a:moveTo>
                    <a:cubicBezTo>
                      <a:pt x="111" y="74"/>
                      <a:pt x="111" y="73"/>
                      <a:pt x="111" y="73"/>
                    </a:cubicBezTo>
                    <a:cubicBezTo>
                      <a:pt x="110" y="72"/>
                      <a:pt x="109" y="72"/>
                      <a:pt x="108" y="71"/>
                    </a:cubicBezTo>
                    <a:cubicBezTo>
                      <a:pt x="108" y="71"/>
                      <a:pt x="108" y="71"/>
                      <a:pt x="108" y="71"/>
                    </a:cubicBezTo>
                    <a:cubicBezTo>
                      <a:pt x="107" y="70"/>
                      <a:pt x="108" y="71"/>
                      <a:pt x="108" y="70"/>
                    </a:cubicBezTo>
                    <a:cubicBezTo>
                      <a:pt x="109" y="70"/>
                      <a:pt x="108" y="71"/>
                      <a:pt x="109" y="70"/>
                    </a:cubicBezTo>
                    <a:cubicBezTo>
                      <a:pt x="109" y="71"/>
                      <a:pt x="110" y="70"/>
                      <a:pt x="110" y="70"/>
                    </a:cubicBezTo>
                    <a:cubicBezTo>
                      <a:pt x="110" y="70"/>
                      <a:pt x="111" y="70"/>
                      <a:pt x="111" y="70"/>
                    </a:cubicBezTo>
                    <a:cubicBezTo>
                      <a:pt x="111" y="70"/>
                      <a:pt x="112" y="70"/>
                      <a:pt x="112" y="70"/>
                    </a:cubicBezTo>
                    <a:cubicBezTo>
                      <a:pt x="112" y="72"/>
                      <a:pt x="111" y="73"/>
                      <a:pt x="111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0" name="Freeform 258"/>
              <p:cNvSpPr/>
              <p:nvPr/>
            </p:nvSpPr>
            <p:spPr bwMode="auto">
              <a:xfrm>
                <a:off x="6143171" y="315841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1" name="Freeform 259"/>
              <p:cNvSpPr/>
              <p:nvPr/>
            </p:nvSpPr>
            <p:spPr bwMode="auto">
              <a:xfrm>
                <a:off x="6335089" y="3227813"/>
                <a:ext cx="3253" cy="542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0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2" name="Freeform 260"/>
              <p:cNvSpPr/>
              <p:nvPr/>
            </p:nvSpPr>
            <p:spPr bwMode="auto">
              <a:xfrm>
                <a:off x="6310151" y="3163840"/>
                <a:ext cx="2169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3" name="Freeform 261"/>
              <p:cNvSpPr/>
              <p:nvPr/>
            </p:nvSpPr>
            <p:spPr bwMode="auto">
              <a:xfrm>
                <a:off x="6312320" y="316384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4" name="Freeform 262"/>
              <p:cNvSpPr/>
              <p:nvPr/>
            </p:nvSpPr>
            <p:spPr bwMode="auto">
              <a:xfrm>
                <a:off x="6278707" y="3171431"/>
                <a:ext cx="3253" cy="325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5" name="Freeform 263"/>
              <p:cNvSpPr/>
              <p:nvPr/>
            </p:nvSpPr>
            <p:spPr bwMode="auto">
              <a:xfrm>
                <a:off x="6099800" y="32484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6" name="Freeform 264"/>
              <p:cNvSpPr/>
              <p:nvPr/>
            </p:nvSpPr>
            <p:spPr bwMode="auto">
              <a:xfrm>
                <a:off x="6220155" y="32223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7" name="Freeform 265"/>
              <p:cNvSpPr/>
              <p:nvPr/>
            </p:nvSpPr>
            <p:spPr bwMode="auto">
              <a:xfrm>
                <a:off x="6220155" y="3179020"/>
                <a:ext cx="15180" cy="23854"/>
              </a:xfrm>
              <a:custGeom>
                <a:avLst/>
                <a:gdLst>
                  <a:gd name="T0" fmla="*/ 5 w 6"/>
                  <a:gd name="T1" fmla="*/ 0 h 9"/>
                  <a:gd name="T2" fmla="*/ 3 w 6"/>
                  <a:gd name="T3" fmla="*/ 4 h 9"/>
                  <a:gd name="T4" fmla="*/ 3 w 6"/>
                  <a:gd name="T5" fmla="*/ 6 h 9"/>
                  <a:gd name="T6" fmla="*/ 2 w 6"/>
                  <a:gd name="T7" fmla="*/ 8 h 9"/>
                  <a:gd name="T8" fmla="*/ 0 w 6"/>
                  <a:gd name="T9" fmla="*/ 6 h 9"/>
                  <a:gd name="T10" fmla="*/ 1 w 6"/>
                  <a:gd name="T11" fmla="*/ 8 h 9"/>
                  <a:gd name="T12" fmla="*/ 1 w 6"/>
                  <a:gd name="T13" fmla="*/ 9 h 9"/>
                  <a:gd name="T14" fmla="*/ 1 w 6"/>
                  <a:gd name="T15" fmla="*/ 9 h 9"/>
                  <a:gd name="T16" fmla="*/ 3 w 6"/>
                  <a:gd name="T17" fmla="*/ 9 h 9"/>
                  <a:gd name="T18" fmla="*/ 4 w 6"/>
                  <a:gd name="T19" fmla="*/ 9 h 9"/>
                  <a:gd name="T20" fmla="*/ 5 w 6"/>
                  <a:gd name="T21" fmla="*/ 6 h 9"/>
                  <a:gd name="T22" fmla="*/ 5 w 6"/>
                  <a:gd name="T23" fmla="*/ 7 h 9"/>
                  <a:gd name="T24" fmla="*/ 5 w 6"/>
                  <a:gd name="T25" fmla="*/ 5 h 9"/>
                  <a:gd name="T26" fmla="*/ 4 w 6"/>
                  <a:gd name="T27" fmla="*/ 4 h 9"/>
                  <a:gd name="T28" fmla="*/ 5 w 6"/>
                  <a:gd name="T29" fmla="*/ 1 h 9"/>
                  <a:gd name="T30" fmla="*/ 5 w 6"/>
                  <a:gd name="T3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9">
                    <a:moveTo>
                      <a:pt x="5" y="0"/>
                    </a:moveTo>
                    <a:cubicBezTo>
                      <a:pt x="5" y="2"/>
                      <a:pt x="3" y="2"/>
                      <a:pt x="3" y="4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7"/>
                      <a:pt x="3" y="8"/>
                      <a:pt x="2" y="8"/>
                    </a:cubicBezTo>
                    <a:cubicBezTo>
                      <a:pt x="1" y="9"/>
                      <a:pt x="1" y="6"/>
                      <a:pt x="0" y="6"/>
                    </a:cubicBezTo>
                    <a:cubicBezTo>
                      <a:pt x="0" y="7"/>
                      <a:pt x="1" y="8"/>
                      <a:pt x="1" y="8"/>
                    </a:cubicBezTo>
                    <a:cubicBezTo>
                      <a:pt x="1" y="8"/>
                      <a:pt x="1" y="9"/>
                      <a:pt x="1" y="9"/>
                    </a:cubicBezTo>
                    <a:cubicBezTo>
                      <a:pt x="1" y="9"/>
                      <a:pt x="2" y="9"/>
                      <a:pt x="1" y="9"/>
                    </a:cubicBezTo>
                    <a:cubicBezTo>
                      <a:pt x="2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4" y="9"/>
                    </a:cubicBezTo>
                    <a:cubicBezTo>
                      <a:pt x="5" y="8"/>
                      <a:pt x="4" y="7"/>
                      <a:pt x="5" y="6"/>
                    </a:cubicBezTo>
                    <a:cubicBezTo>
                      <a:pt x="6" y="5"/>
                      <a:pt x="5" y="7"/>
                      <a:pt x="5" y="7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8" name="Freeform 266"/>
              <p:cNvSpPr/>
              <p:nvPr/>
            </p:nvSpPr>
            <p:spPr bwMode="auto">
              <a:xfrm>
                <a:off x="6158351" y="320504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9" name="Freeform 267"/>
              <p:cNvSpPr/>
              <p:nvPr/>
            </p:nvSpPr>
            <p:spPr bwMode="auto">
              <a:xfrm>
                <a:off x="6325331" y="3259257"/>
                <a:ext cx="2169" cy="4337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2 h 2"/>
                  <a:gd name="T6" fmla="*/ 1 w 1"/>
                  <a:gd name="T7" fmla="*/ 1 h 2"/>
                  <a:gd name="T8" fmla="*/ 0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0" name="Freeform 268"/>
              <p:cNvSpPr/>
              <p:nvPr/>
            </p:nvSpPr>
            <p:spPr bwMode="auto">
              <a:xfrm>
                <a:off x="6242926" y="3176852"/>
                <a:ext cx="7590" cy="7590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2 h 3"/>
                  <a:gd name="T4" fmla="*/ 2 w 3"/>
                  <a:gd name="T5" fmla="*/ 2 h 3"/>
                  <a:gd name="T6" fmla="*/ 3 w 3"/>
                  <a:gd name="T7" fmla="*/ 1 h 3"/>
                  <a:gd name="T8" fmla="*/ 0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3"/>
                      <a:pt x="1" y="2"/>
                    </a:cubicBezTo>
                    <a:cubicBezTo>
                      <a:pt x="2" y="2"/>
                      <a:pt x="1" y="2"/>
                      <a:pt x="2" y="2"/>
                    </a:cubicBezTo>
                    <a:cubicBezTo>
                      <a:pt x="2" y="1"/>
                      <a:pt x="3" y="2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1" name="Freeform 269"/>
              <p:cNvSpPr/>
              <p:nvPr/>
            </p:nvSpPr>
            <p:spPr bwMode="auto">
              <a:xfrm>
                <a:off x="6238588" y="3171431"/>
                <a:ext cx="2169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2" name="Freeform 270"/>
              <p:cNvSpPr/>
              <p:nvPr/>
            </p:nvSpPr>
            <p:spPr bwMode="auto">
              <a:xfrm>
                <a:off x="6248347" y="32484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3" name="Freeform 271"/>
              <p:cNvSpPr/>
              <p:nvPr/>
            </p:nvSpPr>
            <p:spPr bwMode="auto">
              <a:xfrm>
                <a:off x="6248347" y="31822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4" name="Freeform 272"/>
              <p:cNvSpPr/>
              <p:nvPr/>
            </p:nvSpPr>
            <p:spPr bwMode="auto">
              <a:xfrm>
                <a:off x="6278707" y="3169262"/>
                <a:ext cx="3253" cy="2169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5" name="Freeform 273"/>
              <p:cNvSpPr/>
              <p:nvPr/>
            </p:nvSpPr>
            <p:spPr bwMode="auto">
              <a:xfrm>
                <a:off x="6235335" y="3192032"/>
                <a:ext cx="325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6" name="Freeform 274"/>
              <p:cNvSpPr/>
              <p:nvPr/>
            </p:nvSpPr>
            <p:spPr bwMode="auto">
              <a:xfrm>
                <a:off x="6312320" y="3161672"/>
                <a:ext cx="325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7" name="Freeform 275"/>
              <p:cNvSpPr/>
              <p:nvPr/>
            </p:nvSpPr>
            <p:spPr bwMode="auto">
              <a:xfrm>
                <a:off x="6191964" y="3141071"/>
                <a:ext cx="7590" cy="2169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3" y="1"/>
                      <a:pt x="3" y="0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8" name="Freeform 276"/>
              <p:cNvSpPr/>
              <p:nvPr/>
            </p:nvSpPr>
            <p:spPr bwMode="auto">
              <a:xfrm>
                <a:off x="6194132" y="3163840"/>
                <a:ext cx="3253" cy="2169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9" name="Freeform 277"/>
              <p:cNvSpPr/>
              <p:nvPr/>
            </p:nvSpPr>
            <p:spPr bwMode="auto">
              <a:xfrm>
                <a:off x="6097631" y="3246246"/>
                <a:ext cx="2169" cy="2169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0" name="Freeform 278"/>
              <p:cNvSpPr/>
              <p:nvPr/>
            </p:nvSpPr>
            <p:spPr bwMode="auto">
              <a:xfrm>
                <a:off x="6097631" y="3242993"/>
                <a:ext cx="0" cy="325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1" name="Freeform 279"/>
              <p:cNvSpPr/>
              <p:nvPr/>
            </p:nvSpPr>
            <p:spPr bwMode="auto">
              <a:xfrm>
                <a:off x="5958843" y="3210465"/>
                <a:ext cx="66142" cy="107344"/>
              </a:xfrm>
              <a:custGeom>
                <a:avLst/>
                <a:gdLst>
                  <a:gd name="T0" fmla="*/ 0 w 61"/>
                  <a:gd name="T1" fmla="*/ 49 h 99"/>
                  <a:gd name="T2" fmla="*/ 61 w 61"/>
                  <a:gd name="T3" fmla="*/ 99 h 99"/>
                  <a:gd name="T4" fmla="*/ 61 w 61"/>
                  <a:gd name="T5" fmla="*/ 0 h 99"/>
                  <a:gd name="T6" fmla="*/ 0 w 61"/>
                  <a:gd name="T7" fmla="*/ 4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99">
                    <a:moveTo>
                      <a:pt x="0" y="49"/>
                    </a:moveTo>
                    <a:lnTo>
                      <a:pt x="61" y="99"/>
                    </a:lnTo>
                    <a:lnTo>
                      <a:pt x="61" y="0"/>
                    </a:lnTo>
                    <a:lnTo>
                      <a:pt x="0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2" name="Freeform 280"/>
              <p:cNvSpPr/>
              <p:nvPr/>
            </p:nvSpPr>
            <p:spPr bwMode="auto">
              <a:xfrm>
                <a:off x="6020647" y="3240825"/>
                <a:ext cx="40119" cy="43371"/>
              </a:xfrm>
              <a:custGeom>
                <a:avLst/>
                <a:gdLst>
                  <a:gd name="T0" fmla="*/ 37 w 37"/>
                  <a:gd name="T1" fmla="*/ 40 h 40"/>
                  <a:gd name="T2" fmla="*/ 0 w 37"/>
                  <a:gd name="T3" fmla="*/ 40 h 40"/>
                  <a:gd name="T4" fmla="*/ 0 w 37"/>
                  <a:gd name="T5" fmla="*/ 0 h 40"/>
                  <a:gd name="T6" fmla="*/ 37 w 37"/>
                  <a:gd name="T7" fmla="*/ 0 h 40"/>
                  <a:gd name="T8" fmla="*/ 37 w 37"/>
                  <a:gd name="T9" fmla="*/ 40 h 40"/>
                  <a:gd name="T10" fmla="*/ 37 w 37"/>
                  <a:gd name="T1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40">
                    <a:moveTo>
                      <a:pt x="37" y="40"/>
                    </a:moveTo>
                    <a:lnTo>
                      <a:pt x="0" y="40"/>
                    </a:lnTo>
                    <a:lnTo>
                      <a:pt x="0" y="0"/>
                    </a:lnTo>
                    <a:lnTo>
                      <a:pt x="37" y="0"/>
                    </a:lnTo>
                    <a:lnTo>
                      <a:pt x="37" y="40"/>
                    </a:lnTo>
                    <a:lnTo>
                      <a:pt x="37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3" name="Freeform 281"/>
              <p:cNvSpPr/>
              <p:nvPr/>
            </p:nvSpPr>
            <p:spPr bwMode="auto">
              <a:xfrm>
                <a:off x="6428338" y="3210465"/>
                <a:ext cx="66142" cy="107344"/>
              </a:xfrm>
              <a:custGeom>
                <a:avLst/>
                <a:gdLst>
                  <a:gd name="T0" fmla="*/ 61 w 61"/>
                  <a:gd name="T1" fmla="*/ 49 h 99"/>
                  <a:gd name="T2" fmla="*/ 0 w 61"/>
                  <a:gd name="T3" fmla="*/ 99 h 99"/>
                  <a:gd name="T4" fmla="*/ 0 w 61"/>
                  <a:gd name="T5" fmla="*/ 0 h 99"/>
                  <a:gd name="T6" fmla="*/ 61 w 61"/>
                  <a:gd name="T7" fmla="*/ 4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99">
                    <a:moveTo>
                      <a:pt x="61" y="49"/>
                    </a:moveTo>
                    <a:lnTo>
                      <a:pt x="0" y="99"/>
                    </a:lnTo>
                    <a:lnTo>
                      <a:pt x="0" y="0"/>
                    </a:lnTo>
                    <a:lnTo>
                      <a:pt x="61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4" name="Freeform 282"/>
              <p:cNvSpPr/>
              <p:nvPr/>
            </p:nvSpPr>
            <p:spPr bwMode="auto">
              <a:xfrm>
                <a:off x="6394725" y="3240825"/>
                <a:ext cx="41203" cy="43371"/>
              </a:xfrm>
              <a:custGeom>
                <a:avLst/>
                <a:gdLst>
                  <a:gd name="T0" fmla="*/ 38 w 38"/>
                  <a:gd name="T1" fmla="*/ 40 h 40"/>
                  <a:gd name="T2" fmla="*/ 0 w 38"/>
                  <a:gd name="T3" fmla="*/ 40 h 40"/>
                  <a:gd name="T4" fmla="*/ 0 w 38"/>
                  <a:gd name="T5" fmla="*/ 0 h 40"/>
                  <a:gd name="T6" fmla="*/ 38 w 38"/>
                  <a:gd name="T7" fmla="*/ 0 h 40"/>
                  <a:gd name="T8" fmla="*/ 38 w 38"/>
                  <a:gd name="T9" fmla="*/ 40 h 40"/>
                  <a:gd name="T10" fmla="*/ 38 w 38"/>
                  <a:gd name="T1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40">
                    <a:moveTo>
                      <a:pt x="38" y="40"/>
                    </a:moveTo>
                    <a:lnTo>
                      <a:pt x="0" y="40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40"/>
                    </a:lnTo>
                    <a:lnTo>
                      <a:pt x="38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5" name="Freeform 283"/>
              <p:cNvSpPr/>
              <p:nvPr/>
            </p:nvSpPr>
            <p:spPr bwMode="auto">
              <a:xfrm>
                <a:off x="6173531" y="2994692"/>
                <a:ext cx="108428" cy="67226"/>
              </a:xfrm>
              <a:custGeom>
                <a:avLst/>
                <a:gdLst>
                  <a:gd name="T0" fmla="*/ 50 w 100"/>
                  <a:gd name="T1" fmla="*/ 0 h 62"/>
                  <a:gd name="T2" fmla="*/ 0 w 100"/>
                  <a:gd name="T3" fmla="*/ 62 h 62"/>
                  <a:gd name="T4" fmla="*/ 100 w 100"/>
                  <a:gd name="T5" fmla="*/ 62 h 62"/>
                  <a:gd name="T6" fmla="*/ 50 w 100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" h="62">
                    <a:moveTo>
                      <a:pt x="50" y="0"/>
                    </a:moveTo>
                    <a:lnTo>
                      <a:pt x="0" y="62"/>
                    </a:lnTo>
                    <a:lnTo>
                      <a:pt x="100" y="62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6" name="Freeform 284"/>
              <p:cNvSpPr/>
              <p:nvPr/>
            </p:nvSpPr>
            <p:spPr bwMode="auto">
              <a:xfrm>
                <a:off x="6204975" y="3056497"/>
                <a:ext cx="43371" cy="41203"/>
              </a:xfrm>
              <a:custGeom>
                <a:avLst/>
                <a:gdLst>
                  <a:gd name="T0" fmla="*/ 40 w 40"/>
                  <a:gd name="T1" fmla="*/ 38 h 38"/>
                  <a:gd name="T2" fmla="*/ 0 w 40"/>
                  <a:gd name="T3" fmla="*/ 38 h 38"/>
                  <a:gd name="T4" fmla="*/ 0 w 40"/>
                  <a:gd name="T5" fmla="*/ 0 h 38"/>
                  <a:gd name="T6" fmla="*/ 40 w 40"/>
                  <a:gd name="T7" fmla="*/ 0 h 38"/>
                  <a:gd name="T8" fmla="*/ 40 w 40"/>
                  <a:gd name="T9" fmla="*/ 38 h 38"/>
                  <a:gd name="T10" fmla="*/ 40 w 40"/>
                  <a:gd name="T1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38">
                    <a:moveTo>
                      <a:pt x="40" y="38"/>
                    </a:moveTo>
                    <a:lnTo>
                      <a:pt x="0" y="38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38"/>
                    </a:lnTo>
                    <a:lnTo>
                      <a:pt x="4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7" name="Freeform 285"/>
              <p:cNvSpPr/>
              <p:nvPr/>
            </p:nvSpPr>
            <p:spPr bwMode="auto">
              <a:xfrm>
                <a:off x="6173531" y="3464187"/>
                <a:ext cx="108428" cy="66142"/>
              </a:xfrm>
              <a:custGeom>
                <a:avLst/>
                <a:gdLst>
                  <a:gd name="T0" fmla="*/ 50 w 100"/>
                  <a:gd name="T1" fmla="*/ 61 h 61"/>
                  <a:gd name="T2" fmla="*/ 0 w 100"/>
                  <a:gd name="T3" fmla="*/ 0 h 61"/>
                  <a:gd name="T4" fmla="*/ 100 w 100"/>
                  <a:gd name="T5" fmla="*/ 0 h 61"/>
                  <a:gd name="T6" fmla="*/ 50 w 100"/>
                  <a:gd name="T7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" h="61">
                    <a:moveTo>
                      <a:pt x="50" y="61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50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8" name="Freeform 286"/>
              <p:cNvSpPr/>
              <p:nvPr/>
            </p:nvSpPr>
            <p:spPr bwMode="auto">
              <a:xfrm>
                <a:off x="6204975" y="3430575"/>
                <a:ext cx="43371" cy="41203"/>
              </a:xfrm>
              <a:custGeom>
                <a:avLst/>
                <a:gdLst>
                  <a:gd name="T0" fmla="*/ 40 w 40"/>
                  <a:gd name="T1" fmla="*/ 38 h 38"/>
                  <a:gd name="T2" fmla="*/ 0 w 40"/>
                  <a:gd name="T3" fmla="*/ 38 h 38"/>
                  <a:gd name="T4" fmla="*/ 0 w 40"/>
                  <a:gd name="T5" fmla="*/ 0 h 38"/>
                  <a:gd name="T6" fmla="*/ 40 w 40"/>
                  <a:gd name="T7" fmla="*/ 0 h 38"/>
                  <a:gd name="T8" fmla="*/ 40 w 40"/>
                  <a:gd name="T9" fmla="*/ 38 h 38"/>
                  <a:gd name="T10" fmla="*/ 40 w 40"/>
                  <a:gd name="T1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38">
                    <a:moveTo>
                      <a:pt x="40" y="38"/>
                    </a:moveTo>
                    <a:lnTo>
                      <a:pt x="0" y="38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38"/>
                    </a:lnTo>
                    <a:lnTo>
                      <a:pt x="4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9" name="Freeform 287"/>
              <p:cNvSpPr/>
              <p:nvPr/>
            </p:nvSpPr>
            <p:spPr bwMode="auto">
              <a:xfrm>
                <a:off x="6037996" y="3073845"/>
                <a:ext cx="84574" cy="84574"/>
              </a:xfrm>
              <a:custGeom>
                <a:avLst/>
                <a:gdLst>
                  <a:gd name="T0" fmla="*/ 0 w 78"/>
                  <a:gd name="T1" fmla="*/ 0 h 78"/>
                  <a:gd name="T2" fmla="*/ 7 w 78"/>
                  <a:gd name="T3" fmla="*/ 78 h 78"/>
                  <a:gd name="T4" fmla="*/ 78 w 78"/>
                  <a:gd name="T5" fmla="*/ 7 h 78"/>
                  <a:gd name="T6" fmla="*/ 0 w 78"/>
                  <a:gd name="T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78">
                    <a:moveTo>
                      <a:pt x="0" y="0"/>
                    </a:moveTo>
                    <a:lnTo>
                      <a:pt x="7" y="78"/>
                    </a:lnTo>
                    <a:lnTo>
                      <a:pt x="78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0" name="Freeform 288"/>
              <p:cNvSpPr/>
              <p:nvPr/>
            </p:nvSpPr>
            <p:spPr bwMode="auto">
              <a:xfrm>
                <a:off x="6064018" y="3099868"/>
                <a:ext cx="61805" cy="61805"/>
              </a:xfrm>
              <a:custGeom>
                <a:avLst/>
                <a:gdLst>
                  <a:gd name="T0" fmla="*/ 28 w 57"/>
                  <a:gd name="T1" fmla="*/ 57 h 57"/>
                  <a:gd name="T2" fmla="*/ 0 w 57"/>
                  <a:gd name="T3" fmla="*/ 31 h 57"/>
                  <a:gd name="T4" fmla="*/ 31 w 57"/>
                  <a:gd name="T5" fmla="*/ 0 h 57"/>
                  <a:gd name="T6" fmla="*/ 57 w 57"/>
                  <a:gd name="T7" fmla="*/ 28 h 57"/>
                  <a:gd name="T8" fmla="*/ 28 w 57"/>
                  <a:gd name="T9" fmla="*/ 57 h 57"/>
                  <a:gd name="T10" fmla="*/ 28 w 57"/>
                  <a:gd name="T11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57">
                    <a:moveTo>
                      <a:pt x="28" y="57"/>
                    </a:moveTo>
                    <a:lnTo>
                      <a:pt x="0" y="31"/>
                    </a:lnTo>
                    <a:lnTo>
                      <a:pt x="31" y="0"/>
                    </a:lnTo>
                    <a:lnTo>
                      <a:pt x="57" y="28"/>
                    </a:lnTo>
                    <a:lnTo>
                      <a:pt x="28" y="57"/>
                    </a:lnTo>
                    <a:lnTo>
                      <a:pt x="28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1" name="Freeform 289"/>
              <p:cNvSpPr/>
              <p:nvPr/>
            </p:nvSpPr>
            <p:spPr bwMode="auto">
              <a:xfrm>
                <a:off x="6330752" y="3366602"/>
                <a:ext cx="86743" cy="86743"/>
              </a:xfrm>
              <a:custGeom>
                <a:avLst/>
                <a:gdLst>
                  <a:gd name="T0" fmla="*/ 80 w 80"/>
                  <a:gd name="T1" fmla="*/ 80 h 80"/>
                  <a:gd name="T2" fmla="*/ 0 w 80"/>
                  <a:gd name="T3" fmla="*/ 71 h 80"/>
                  <a:gd name="T4" fmla="*/ 71 w 80"/>
                  <a:gd name="T5" fmla="*/ 0 h 80"/>
                  <a:gd name="T6" fmla="*/ 80 w 80"/>
                  <a:gd name="T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80">
                    <a:moveTo>
                      <a:pt x="80" y="80"/>
                    </a:moveTo>
                    <a:lnTo>
                      <a:pt x="0" y="71"/>
                    </a:lnTo>
                    <a:lnTo>
                      <a:pt x="71" y="0"/>
                    </a:lnTo>
                    <a:lnTo>
                      <a:pt x="80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2" name="Freeform 290"/>
              <p:cNvSpPr/>
              <p:nvPr/>
            </p:nvSpPr>
            <p:spPr bwMode="auto">
              <a:xfrm>
                <a:off x="6327500" y="3364433"/>
                <a:ext cx="61805" cy="60720"/>
              </a:xfrm>
              <a:custGeom>
                <a:avLst/>
                <a:gdLst>
                  <a:gd name="T0" fmla="*/ 29 w 57"/>
                  <a:gd name="T1" fmla="*/ 56 h 56"/>
                  <a:gd name="T2" fmla="*/ 0 w 57"/>
                  <a:gd name="T3" fmla="*/ 30 h 56"/>
                  <a:gd name="T4" fmla="*/ 31 w 57"/>
                  <a:gd name="T5" fmla="*/ 0 h 56"/>
                  <a:gd name="T6" fmla="*/ 57 w 57"/>
                  <a:gd name="T7" fmla="*/ 28 h 56"/>
                  <a:gd name="T8" fmla="*/ 29 w 57"/>
                  <a:gd name="T9" fmla="*/ 56 h 56"/>
                  <a:gd name="T10" fmla="*/ 29 w 57"/>
                  <a:gd name="T1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56">
                    <a:moveTo>
                      <a:pt x="29" y="56"/>
                    </a:moveTo>
                    <a:lnTo>
                      <a:pt x="0" y="30"/>
                    </a:lnTo>
                    <a:lnTo>
                      <a:pt x="31" y="0"/>
                    </a:lnTo>
                    <a:lnTo>
                      <a:pt x="57" y="28"/>
                    </a:lnTo>
                    <a:lnTo>
                      <a:pt x="29" y="56"/>
                    </a:lnTo>
                    <a:lnTo>
                      <a:pt x="29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3" name="Freeform 291"/>
              <p:cNvSpPr/>
              <p:nvPr/>
            </p:nvSpPr>
            <p:spPr bwMode="auto">
              <a:xfrm>
                <a:off x="6330752" y="3073845"/>
                <a:ext cx="86743" cy="84574"/>
              </a:xfrm>
              <a:custGeom>
                <a:avLst/>
                <a:gdLst>
                  <a:gd name="T0" fmla="*/ 80 w 80"/>
                  <a:gd name="T1" fmla="*/ 0 h 78"/>
                  <a:gd name="T2" fmla="*/ 0 w 80"/>
                  <a:gd name="T3" fmla="*/ 7 h 78"/>
                  <a:gd name="T4" fmla="*/ 71 w 80"/>
                  <a:gd name="T5" fmla="*/ 78 h 78"/>
                  <a:gd name="T6" fmla="*/ 80 w 80"/>
                  <a:gd name="T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78">
                    <a:moveTo>
                      <a:pt x="80" y="0"/>
                    </a:moveTo>
                    <a:lnTo>
                      <a:pt x="0" y="7"/>
                    </a:lnTo>
                    <a:lnTo>
                      <a:pt x="71" y="78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4" name="Freeform 292"/>
              <p:cNvSpPr/>
              <p:nvPr/>
            </p:nvSpPr>
            <p:spPr bwMode="auto">
              <a:xfrm>
                <a:off x="6327500" y="3099868"/>
                <a:ext cx="61805" cy="61805"/>
              </a:xfrm>
              <a:custGeom>
                <a:avLst/>
                <a:gdLst>
                  <a:gd name="T0" fmla="*/ 31 w 57"/>
                  <a:gd name="T1" fmla="*/ 57 h 57"/>
                  <a:gd name="T2" fmla="*/ 0 w 57"/>
                  <a:gd name="T3" fmla="*/ 28 h 57"/>
                  <a:gd name="T4" fmla="*/ 29 w 57"/>
                  <a:gd name="T5" fmla="*/ 0 h 57"/>
                  <a:gd name="T6" fmla="*/ 57 w 57"/>
                  <a:gd name="T7" fmla="*/ 31 h 57"/>
                  <a:gd name="T8" fmla="*/ 31 w 57"/>
                  <a:gd name="T9" fmla="*/ 57 h 57"/>
                  <a:gd name="T10" fmla="*/ 31 w 57"/>
                  <a:gd name="T11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57">
                    <a:moveTo>
                      <a:pt x="31" y="57"/>
                    </a:moveTo>
                    <a:lnTo>
                      <a:pt x="0" y="28"/>
                    </a:lnTo>
                    <a:lnTo>
                      <a:pt x="29" y="0"/>
                    </a:lnTo>
                    <a:lnTo>
                      <a:pt x="57" y="31"/>
                    </a:lnTo>
                    <a:lnTo>
                      <a:pt x="31" y="57"/>
                    </a:lnTo>
                    <a:lnTo>
                      <a:pt x="31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5" name="Freeform 293"/>
              <p:cNvSpPr/>
              <p:nvPr/>
            </p:nvSpPr>
            <p:spPr bwMode="auto">
              <a:xfrm>
                <a:off x="6037996" y="3366602"/>
                <a:ext cx="84574" cy="86743"/>
              </a:xfrm>
              <a:custGeom>
                <a:avLst/>
                <a:gdLst>
                  <a:gd name="T0" fmla="*/ 0 w 78"/>
                  <a:gd name="T1" fmla="*/ 80 h 80"/>
                  <a:gd name="T2" fmla="*/ 7 w 78"/>
                  <a:gd name="T3" fmla="*/ 0 h 80"/>
                  <a:gd name="T4" fmla="*/ 78 w 78"/>
                  <a:gd name="T5" fmla="*/ 71 h 80"/>
                  <a:gd name="T6" fmla="*/ 0 w 78"/>
                  <a:gd name="T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80">
                    <a:moveTo>
                      <a:pt x="0" y="80"/>
                    </a:moveTo>
                    <a:lnTo>
                      <a:pt x="7" y="0"/>
                    </a:lnTo>
                    <a:lnTo>
                      <a:pt x="78" y="71"/>
                    </a:lnTo>
                    <a:lnTo>
                      <a:pt x="0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6" name="Freeform 294"/>
              <p:cNvSpPr/>
              <p:nvPr/>
            </p:nvSpPr>
            <p:spPr bwMode="auto">
              <a:xfrm>
                <a:off x="6064018" y="3364433"/>
                <a:ext cx="61805" cy="60720"/>
              </a:xfrm>
              <a:custGeom>
                <a:avLst/>
                <a:gdLst>
                  <a:gd name="T0" fmla="*/ 31 w 57"/>
                  <a:gd name="T1" fmla="*/ 56 h 56"/>
                  <a:gd name="T2" fmla="*/ 0 w 57"/>
                  <a:gd name="T3" fmla="*/ 28 h 56"/>
                  <a:gd name="T4" fmla="*/ 28 w 57"/>
                  <a:gd name="T5" fmla="*/ 0 h 56"/>
                  <a:gd name="T6" fmla="*/ 57 w 57"/>
                  <a:gd name="T7" fmla="*/ 30 h 56"/>
                  <a:gd name="T8" fmla="*/ 31 w 57"/>
                  <a:gd name="T9" fmla="*/ 56 h 56"/>
                  <a:gd name="T10" fmla="*/ 31 w 57"/>
                  <a:gd name="T1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56">
                    <a:moveTo>
                      <a:pt x="31" y="56"/>
                    </a:moveTo>
                    <a:lnTo>
                      <a:pt x="0" y="28"/>
                    </a:lnTo>
                    <a:lnTo>
                      <a:pt x="28" y="0"/>
                    </a:lnTo>
                    <a:lnTo>
                      <a:pt x="57" y="30"/>
                    </a:lnTo>
                    <a:lnTo>
                      <a:pt x="31" y="56"/>
                    </a:lnTo>
                    <a:lnTo>
                      <a:pt x="31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33" name="组合 114"/>
            <p:cNvGrpSpPr/>
            <p:nvPr/>
          </p:nvGrpSpPr>
          <p:grpSpPr>
            <a:xfrm>
              <a:off x="3776825" y="4275741"/>
              <a:ext cx="223677" cy="220895"/>
              <a:chOff x="8168614" y="3077098"/>
              <a:chExt cx="435882" cy="430461"/>
            </a:xfrm>
            <a:solidFill>
              <a:schemeClr val="bg1">
                <a:lumMod val="50000"/>
              </a:schemeClr>
            </a:solidFill>
          </p:grpSpPr>
          <p:sp>
            <p:nvSpPr>
              <p:cNvPr id="42" name="Freeform 295"/>
              <p:cNvSpPr>
                <a:spLocks noEditPoints="1"/>
              </p:cNvSpPr>
              <p:nvPr/>
            </p:nvSpPr>
            <p:spPr bwMode="auto">
              <a:xfrm>
                <a:off x="8168614" y="3077098"/>
                <a:ext cx="435882" cy="389258"/>
              </a:xfrm>
              <a:custGeom>
                <a:avLst/>
                <a:gdLst>
                  <a:gd name="T0" fmla="*/ 165 w 170"/>
                  <a:gd name="T1" fmla="*/ 0 h 152"/>
                  <a:gd name="T2" fmla="*/ 5 w 170"/>
                  <a:gd name="T3" fmla="*/ 0 h 152"/>
                  <a:gd name="T4" fmla="*/ 0 w 170"/>
                  <a:gd name="T5" fmla="*/ 5 h 152"/>
                  <a:gd name="T6" fmla="*/ 0 w 170"/>
                  <a:gd name="T7" fmla="*/ 146 h 152"/>
                  <a:gd name="T8" fmla="*/ 5 w 170"/>
                  <a:gd name="T9" fmla="*/ 152 h 152"/>
                  <a:gd name="T10" fmla="*/ 35 w 170"/>
                  <a:gd name="T11" fmla="*/ 152 h 152"/>
                  <a:gd name="T12" fmla="*/ 35 w 170"/>
                  <a:gd name="T13" fmla="*/ 141 h 152"/>
                  <a:gd name="T14" fmla="*/ 10 w 170"/>
                  <a:gd name="T15" fmla="*/ 141 h 152"/>
                  <a:gd name="T16" fmla="*/ 10 w 170"/>
                  <a:gd name="T17" fmla="*/ 38 h 152"/>
                  <a:gd name="T18" fmla="*/ 160 w 170"/>
                  <a:gd name="T19" fmla="*/ 38 h 152"/>
                  <a:gd name="T20" fmla="*/ 160 w 170"/>
                  <a:gd name="T21" fmla="*/ 141 h 152"/>
                  <a:gd name="T22" fmla="*/ 133 w 170"/>
                  <a:gd name="T23" fmla="*/ 141 h 152"/>
                  <a:gd name="T24" fmla="*/ 133 w 170"/>
                  <a:gd name="T25" fmla="*/ 152 h 152"/>
                  <a:gd name="T26" fmla="*/ 165 w 170"/>
                  <a:gd name="T27" fmla="*/ 152 h 152"/>
                  <a:gd name="T28" fmla="*/ 170 w 170"/>
                  <a:gd name="T29" fmla="*/ 146 h 152"/>
                  <a:gd name="T30" fmla="*/ 170 w 170"/>
                  <a:gd name="T31" fmla="*/ 5 h 152"/>
                  <a:gd name="T32" fmla="*/ 165 w 170"/>
                  <a:gd name="T33" fmla="*/ 0 h 152"/>
                  <a:gd name="T34" fmla="*/ 110 w 170"/>
                  <a:gd name="T35" fmla="*/ 26 h 152"/>
                  <a:gd name="T36" fmla="*/ 103 w 170"/>
                  <a:gd name="T37" fmla="*/ 19 h 152"/>
                  <a:gd name="T38" fmla="*/ 110 w 170"/>
                  <a:gd name="T39" fmla="*/ 12 h 152"/>
                  <a:gd name="T40" fmla="*/ 117 w 170"/>
                  <a:gd name="T41" fmla="*/ 19 h 152"/>
                  <a:gd name="T42" fmla="*/ 110 w 170"/>
                  <a:gd name="T43" fmla="*/ 26 h 152"/>
                  <a:gd name="T44" fmla="*/ 131 w 170"/>
                  <a:gd name="T45" fmla="*/ 26 h 152"/>
                  <a:gd name="T46" fmla="*/ 124 w 170"/>
                  <a:gd name="T47" fmla="*/ 19 h 152"/>
                  <a:gd name="T48" fmla="*/ 131 w 170"/>
                  <a:gd name="T49" fmla="*/ 12 h 152"/>
                  <a:gd name="T50" fmla="*/ 138 w 170"/>
                  <a:gd name="T51" fmla="*/ 19 h 152"/>
                  <a:gd name="T52" fmla="*/ 131 w 170"/>
                  <a:gd name="T53" fmla="*/ 26 h 152"/>
                  <a:gd name="T54" fmla="*/ 152 w 170"/>
                  <a:gd name="T55" fmla="*/ 26 h 152"/>
                  <a:gd name="T56" fmla="*/ 145 w 170"/>
                  <a:gd name="T57" fmla="*/ 19 h 152"/>
                  <a:gd name="T58" fmla="*/ 152 w 170"/>
                  <a:gd name="T59" fmla="*/ 12 h 152"/>
                  <a:gd name="T60" fmla="*/ 160 w 170"/>
                  <a:gd name="T61" fmla="*/ 19 h 152"/>
                  <a:gd name="T62" fmla="*/ 152 w 170"/>
                  <a:gd name="T63" fmla="*/ 2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0" h="152">
                    <a:moveTo>
                      <a:pt x="16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49"/>
                      <a:pt x="2" y="152"/>
                      <a:pt x="5" y="152"/>
                    </a:cubicBezTo>
                    <a:cubicBezTo>
                      <a:pt x="35" y="152"/>
                      <a:pt x="35" y="152"/>
                      <a:pt x="35" y="152"/>
                    </a:cubicBezTo>
                    <a:cubicBezTo>
                      <a:pt x="35" y="141"/>
                      <a:pt x="35" y="141"/>
                      <a:pt x="35" y="141"/>
                    </a:cubicBezTo>
                    <a:cubicBezTo>
                      <a:pt x="10" y="141"/>
                      <a:pt x="10" y="141"/>
                      <a:pt x="10" y="141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60" y="38"/>
                      <a:pt x="160" y="38"/>
                      <a:pt x="160" y="38"/>
                    </a:cubicBezTo>
                    <a:cubicBezTo>
                      <a:pt x="160" y="141"/>
                      <a:pt x="160" y="141"/>
                      <a:pt x="160" y="141"/>
                    </a:cubicBezTo>
                    <a:cubicBezTo>
                      <a:pt x="133" y="141"/>
                      <a:pt x="133" y="141"/>
                      <a:pt x="133" y="141"/>
                    </a:cubicBezTo>
                    <a:cubicBezTo>
                      <a:pt x="133" y="152"/>
                      <a:pt x="133" y="152"/>
                      <a:pt x="133" y="152"/>
                    </a:cubicBezTo>
                    <a:cubicBezTo>
                      <a:pt x="165" y="152"/>
                      <a:pt x="165" y="152"/>
                      <a:pt x="165" y="152"/>
                    </a:cubicBezTo>
                    <a:cubicBezTo>
                      <a:pt x="168" y="152"/>
                      <a:pt x="170" y="149"/>
                      <a:pt x="170" y="146"/>
                    </a:cubicBezTo>
                    <a:cubicBezTo>
                      <a:pt x="170" y="5"/>
                      <a:pt x="170" y="5"/>
                      <a:pt x="170" y="5"/>
                    </a:cubicBezTo>
                    <a:cubicBezTo>
                      <a:pt x="170" y="2"/>
                      <a:pt x="168" y="0"/>
                      <a:pt x="165" y="0"/>
                    </a:cubicBezTo>
                    <a:close/>
                    <a:moveTo>
                      <a:pt x="110" y="26"/>
                    </a:moveTo>
                    <a:cubicBezTo>
                      <a:pt x="106" y="26"/>
                      <a:pt x="103" y="23"/>
                      <a:pt x="103" y="19"/>
                    </a:cubicBezTo>
                    <a:cubicBezTo>
                      <a:pt x="103" y="15"/>
                      <a:pt x="106" y="12"/>
                      <a:pt x="110" y="12"/>
                    </a:cubicBezTo>
                    <a:cubicBezTo>
                      <a:pt x="114" y="12"/>
                      <a:pt x="117" y="15"/>
                      <a:pt x="117" y="19"/>
                    </a:cubicBezTo>
                    <a:cubicBezTo>
                      <a:pt x="117" y="23"/>
                      <a:pt x="114" y="26"/>
                      <a:pt x="110" y="26"/>
                    </a:cubicBezTo>
                    <a:close/>
                    <a:moveTo>
                      <a:pt x="131" y="26"/>
                    </a:moveTo>
                    <a:cubicBezTo>
                      <a:pt x="127" y="26"/>
                      <a:pt x="124" y="23"/>
                      <a:pt x="124" y="19"/>
                    </a:cubicBezTo>
                    <a:cubicBezTo>
                      <a:pt x="124" y="15"/>
                      <a:pt x="127" y="12"/>
                      <a:pt x="131" y="12"/>
                    </a:cubicBezTo>
                    <a:cubicBezTo>
                      <a:pt x="135" y="12"/>
                      <a:pt x="138" y="15"/>
                      <a:pt x="138" y="19"/>
                    </a:cubicBezTo>
                    <a:cubicBezTo>
                      <a:pt x="138" y="23"/>
                      <a:pt x="135" y="26"/>
                      <a:pt x="131" y="26"/>
                    </a:cubicBezTo>
                    <a:close/>
                    <a:moveTo>
                      <a:pt x="152" y="26"/>
                    </a:moveTo>
                    <a:cubicBezTo>
                      <a:pt x="148" y="26"/>
                      <a:pt x="145" y="23"/>
                      <a:pt x="145" y="19"/>
                    </a:cubicBezTo>
                    <a:cubicBezTo>
                      <a:pt x="145" y="15"/>
                      <a:pt x="148" y="12"/>
                      <a:pt x="152" y="12"/>
                    </a:cubicBezTo>
                    <a:cubicBezTo>
                      <a:pt x="156" y="12"/>
                      <a:pt x="160" y="15"/>
                      <a:pt x="160" y="19"/>
                    </a:cubicBezTo>
                    <a:cubicBezTo>
                      <a:pt x="160" y="23"/>
                      <a:pt x="156" y="26"/>
                      <a:pt x="152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3" name="Freeform 296"/>
              <p:cNvSpPr/>
              <p:nvPr/>
            </p:nvSpPr>
            <p:spPr bwMode="auto">
              <a:xfrm>
                <a:off x="8232586" y="3259257"/>
                <a:ext cx="138788" cy="71563"/>
              </a:xfrm>
              <a:custGeom>
                <a:avLst/>
                <a:gdLst>
                  <a:gd name="T0" fmla="*/ 128 w 128"/>
                  <a:gd name="T1" fmla="*/ 28 h 66"/>
                  <a:gd name="T2" fmla="*/ 95 w 128"/>
                  <a:gd name="T3" fmla="*/ 0 h 66"/>
                  <a:gd name="T4" fmla="*/ 0 w 128"/>
                  <a:gd name="T5" fmla="*/ 37 h 66"/>
                  <a:gd name="T6" fmla="*/ 33 w 128"/>
                  <a:gd name="T7" fmla="*/ 66 h 66"/>
                  <a:gd name="T8" fmla="*/ 128 w 128"/>
                  <a:gd name="T9" fmla="*/ 2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66">
                    <a:moveTo>
                      <a:pt x="128" y="28"/>
                    </a:moveTo>
                    <a:lnTo>
                      <a:pt x="95" y="0"/>
                    </a:lnTo>
                    <a:lnTo>
                      <a:pt x="0" y="37"/>
                    </a:lnTo>
                    <a:lnTo>
                      <a:pt x="33" y="66"/>
                    </a:lnTo>
                    <a:lnTo>
                      <a:pt x="128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4" name="Freeform 297"/>
              <p:cNvSpPr/>
              <p:nvPr/>
            </p:nvSpPr>
            <p:spPr bwMode="auto">
              <a:xfrm>
                <a:off x="8391976" y="3253836"/>
                <a:ext cx="138788" cy="73731"/>
              </a:xfrm>
              <a:custGeom>
                <a:avLst/>
                <a:gdLst>
                  <a:gd name="T0" fmla="*/ 128 w 128"/>
                  <a:gd name="T1" fmla="*/ 38 h 68"/>
                  <a:gd name="T2" fmla="*/ 31 w 128"/>
                  <a:gd name="T3" fmla="*/ 0 h 68"/>
                  <a:gd name="T4" fmla="*/ 0 w 128"/>
                  <a:gd name="T5" fmla="*/ 31 h 68"/>
                  <a:gd name="T6" fmla="*/ 94 w 128"/>
                  <a:gd name="T7" fmla="*/ 68 h 68"/>
                  <a:gd name="T8" fmla="*/ 128 w 128"/>
                  <a:gd name="T9" fmla="*/ 3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68">
                    <a:moveTo>
                      <a:pt x="128" y="38"/>
                    </a:moveTo>
                    <a:lnTo>
                      <a:pt x="31" y="0"/>
                    </a:lnTo>
                    <a:lnTo>
                      <a:pt x="0" y="31"/>
                    </a:lnTo>
                    <a:lnTo>
                      <a:pt x="94" y="68"/>
                    </a:lnTo>
                    <a:lnTo>
                      <a:pt x="128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5" name="Freeform 298"/>
              <p:cNvSpPr/>
              <p:nvPr/>
            </p:nvSpPr>
            <p:spPr bwMode="auto">
              <a:xfrm>
                <a:off x="8391976" y="3389371"/>
                <a:ext cx="101923" cy="118187"/>
              </a:xfrm>
              <a:custGeom>
                <a:avLst/>
                <a:gdLst>
                  <a:gd name="T0" fmla="*/ 0 w 94"/>
                  <a:gd name="T1" fmla="*/ 0 h 109"/>
                  <a:gd name="T2" fmla="*/ 0 w 94"/>
                  <a:gd name="T3" fmla="*/ 109 h 109"/>
                  <a:gd name="T4" fmla="*/ 94 w 94"/>
                  <a:gd name="T5" fmla="*/ 71 h 109"/>
                  <a:gd name="T6" fmla="*/ 94 w 94"/>
                  <a:gd name="T7" fmla="*/ 14 h 109"/>
                  <a:gd name="T8" fmla="*/ 40 w 94"/>
                  <a:gd name="T9" fmla="*/ 36 h 109"/>
                  <a:gd name="T10" fmla="*/ 0 w 94"/>
                  <a:gd name="T11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" h="109">
                    <a:moveTo>
                      <a:pt x="0" y="0"/>
                    </a:moveTo>
                    <a:lnTo>
                      <a:pt x="0" y="109"/>
                    </a:lnTo>
                    <a:lnTo>
                      <a:pt x="94" y="71"/>
                    </a:lnTo>
                    <a:lnTo>
                      <a:pt x="94" y="14"/>
                    </a:lnTo>
                    <a:lnTo>
                      <a:pt x="40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6" name="Freeform 299"/>
              <p:cNvSpPr/>
              <p:nvPr/>
            </p:nvSpPr>
            <p:spPr bwMode="auto">
              <a:xfrm>
                <a:off x="8401734" y="3340579"/>
                <a:ext cx="138788" cy="71563"/>
              </a:xfrm>
              <a:custGeom>
                <a:avLst/>
                <a:gdLst>
                  <a:gd name="T0" fmla="*/ 0 w 128"/>
                  <a:gd name="T1" fmla="*/ 38 h 66"/>
                  <a:gd name="T2" fmla="*/ 33 w 128"/>
                  <a:gd name="T3" fmla="*/ 66 h 66"/>
                  <a:gd name="T4" fmla="*/ 128 w 128"/>
                  <a:gd name="T5" fmla="*/ 29 h 66"/>
                  <a:gd name="T6" fmla="*/ 95 w 128"/>
                  <a:gd name="T7" fmla="*/ 0 h 66"/>
                  <a:gd name="T8" fmla="*/ 0 w 128"/>
                  <a:gd name="T9" fmla="*/ 3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66">
                    <a:moveTo>
                      <a:pt x="0" y="38"/>
                    </a:moveTo>
                    <a:lnTo>
                      <a:pt x="33" y="66"/>
                    </a:lnTo>
                    <a:lnTo>
                      <a:pt x="128" y="29"/>
                    </a:lnTo>
                    <a:lnTo>
                      <a:pt x="95" y="0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7" name="Freeform 300"/>
              <p:cNvSpPr/>
              <p:nvPr/>
            </p:nvSpPr>
            <p:spPr bwMode="auto">
              <a:xfrm>
                <a:off x="8273789" y="3396962"/>
                <a:ext cx="103007" cy="110597"/>
              </a:xfrm>
              <a:custGeom>
                <a:avLst/>
                <a:gdLst>
                  <a:gd name="T0" fmla="*/ 0 w 95"/>
                  <a:gd name="T1" fmla="*/ 12 h 102"/>
                  <a:gd name="T2" fmla="*/ 0 w 95"/>
                  <a:gd name="T3" fmla="*/ 64 h 102"/>
                  <a:gd name="T4" fmla="*/ 95 w 95"/>
                  <a:gd name="T5" fmla="*/ 102 h 102"/>
                  <a:gd name="T6" fmla="*/ 95 w 95"/>
                  <a:gd name="T7" fmla="*/ 0 h 102"/>
                  <a:gd name="T8" fmla="*/ 59 w 95"/>
                  <a:gd name="T9" fmla="*/ 36 h 102"/>
                  <a:gd name="T10" fmla="*/ 0 w 95"/>
                  <a:gd name="T11" fmla="*/ 1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02">
                    <a:moveTo>
                      <a:pt x="0" y="12"/>
                    </a:moveTo>
                    <a:lnTo>
                      <a:pt x="0" y="64"/>
                    </a:lnTo>
                    <a:lnTo>
                      <a:pt x="95" y="102"/>
                    </a:lnTo>
                    <a:lnTo>
                      <a:pt x="95" y="0"/>
                    </a:lnTo>
                    <a:lnTo>
                      <a:pt x="59" y="3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8" name="Freeform 301"/>
              <p:cNvSpPr/>
              <p:nvPr/>
            </p:nvSpPr>
            <p:spPr bwMode="auto">
              <a:xfrm>
                <a:off x="8232586" y="3343831"/>
                <a:ext cx="138788" cy="76984"/>
              </a:xfrm>
              <a:custGeom>
                <a:avLst/>
                <a:gdLst>
                  <a:gd name="T0" fmla="*/ 128 w 128"/>
                  <a:gd name="T1" fmla="*/ 37 h 71"/>
                  <a:gd name="T2" fmla="*/ 31 w 128"/>
                  <a:gd name="T3" fmla="*/ 0 h 71"/>
                  <a:gd name="T4" fmla="*/ 0 w 128"/>
                  <a:gd name="T5" fmla="*/ 33 h 71"/>
                  <a:gd name="T6" fmla="*/ 95 w 128"/>
                  <a:gd name="T7" fmla="*/ 71 h 71"/>
                  <a:gd name="T8" fmla="*/ 128 w 128"/>
                  <a:gd name="T9" fmla="*/ 3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71">
                    <a:moveTo>
                      <a:pt x="128" y="37"/>
                    </a:moveTo>
                    <a:lnTo>
                      <a:pt x="31" y="0"/>
                    </a:lnTo>
                    <a:lnTo>
                      <a:pt x="0" y="33"/>
                    </a:lnTo>
                    <a:lnTo>
                      <a:pt x="95" y="71"/>
                    </a:lnTo>
                    <a:lnTo>
                      <a:pt x="128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34" name="组合 122"/>
            <p:cNvGrpSpPr/>
            <p:nvPr/>
          </p:nvGrpSpPr>
          <p:grpSpPr>
            <a:xfrm>
              <a:off x="7997121" y="4275741"/>
              <a:ext cx="215886" cy="220895"/>
              <a:chOff x="7094088" y="3043485"/>
              <a:chExt cx="420702" cy="430461"/>
            </a:xfrm>
            <a:solidFill>
              <a:schemeClr val="bg1">
                <a:lumMod val="50000"/>
              </a:schemeClr>
            </a:solidFill>
          </p:grpSpPr>
          <p:sp>
            <p:nvSpPr>
              <p:cNvPr id="39" name="Freeform 833"/>
              <p:cNvSpPr>
                <a:spLocks noEditPoints="1"/>
              </p:cNvSpPr>
              <p:nvPr/>
            </p:nvSpPr>
            <p:spPr bwMode="auto">
              <a:xfrm>
                <a:off x="7094088" y="3207212"/>
                <a:ext cx="185413" cy="266734"/>
              </a:xfrm>
              <a:custGeom>
                <a:avLst/>
                <a:gdLst>
                  <a:gd name="T0" fmla="*/ 95 w 171"/>
                  <a:gd name="T1" fmla="*/ 24 h 246"/>
                  <a:gd name="T2" fmla="*/ 147 w 171"/>
                  <a:gd name="T3" fmla="*/ 201 h 246"/>
                  <a:gd name="T4" fmla="*/ 76 w 171"/>
                  <a:gd name="T5" fmla="*/ 223 h 246"/>
                  <a:gd name="T6" fmla="*/ 24 w 171"/>
                  <a:gd name="T7" fmla="*/ 43 h 246"/>
                  <a:gd name="T8" fmla="*/ 95 w 171"/>
                  <a:gd name="T9" fmla="*/ 24 h 246"/>
                  <a:gd name="T10" fmla="*/ 107 w 171"/>
                  <a:gd name="T11" fmla="*/ 0 h 246"/>
                  <a:gd name="T12" fmla="*/ 90 w 171"/>
                  <a:gd name="T13" fmla="*/ 5 h 246"/>
                  <a:gd name="T14" fmla="*/ 17 w 171"/>
                  <a:gd name="T15" fmla="*/ 26 h 246"/>
                  <a:gd name="T16" fmla="*/ 0 w 171"/>
                  <a:gd name="T17" fmla="*/ 31 h 246"/>
                  <a:gd name="T18" fmla="*/ 5 w 171"/>
                  <a:gd name="T19" fmla="*/ 50 h 246"/>
                  <a:gd name="T20" fmla="*/ 57 w 171"/>
                  <a:gd name="T21" fmla="*/ 227 h 246"/>
                  <a:gd name="T22" fmla="*/ 64 w 171"/>
                  <a:gd name="T23" fmla="*/ 246 h 246"/>
                  <a:gd name="T24" fmla="*/ 81 w 171"/>
                  <a:gd name="T25" fmla="*/ 241 h 246"/>
                  <a:gd name="T26" fmla="*/ 152 w 171"/>
                  <a:gd name="T27" fmla="*/ 220 h 246"/>
                  <a:gd name="T28" fmla="*/ 171 w 171"/>
                  <a:gd name="T29" fmla="*/ 215 h 246"/>
                  <a:gd name="T30" fmla="*/ 166 w 171"/>
                  <a:gd name="T31" fmla="*/ 197 h 246"/>
                  <a:gd name="T32" fmla="*/ 114 w 171"/>
                  <a:gd name="T33" fmla="*/ 17 h 246"/>
                  <a:gd name="T34" fmla="*/ 107 w 171"/>
                  <a:gd name="T35" fmla="*/ 0 h 246"/>
                  <a:gd name="T36" fmla="*/ 107 w 171"/>
                  <a:gd name="T37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1" h="246">
                    <a:moveTo>
                      <a:pt x="95" y="24"/>
                    </a:moveTo>
                    <a:lnTo>
                      <a:pt x="147" y="201"/>
                    </a:lnTo>
                    <a:lnTo>
                      <a:pt x="76" y="223"/>
                    </a:lnTo>
                    <a:lnTo>
                      <a:pt x="24" y="43"/>
                    </a:lnTo>
                    <a:lnTo>
                      <a:pt x="95" y="24"/>
                    </a:lnTo>
                    <a:close/>
                    <a:moveTo>
                      <a:pt x="107" y="0"/>
                    </a:moveTo>
                    <a:lnTo>
                      <a:pt x="90" y="5"/>
                    </a:lnTo>
                    <a:lnTo>
                      <a:pt x="17" y="26"/>
                    </a:lnTo>
                    <a:lnTo>
                      <a:pt x="0" y="31"/>
                    </a:lnTo>
                    <a:lnTo>
                      <a:pt x="5" y="50"/>
                    </a:lnTo>
                    <a:lnTo>
                      <a:pt x="57" y="227"/>
                    </a:lnTo>
                    <a:lnTo>
                      <a:pt x="64" y="246"/>
                    </a:lnTo>
                    <a:lnTo>
                      <a:pt x="81" y="241"/>
                    </a:lnTo>
                    <a:lnTo>
                      <a:pt x="152" y="220"/>
                    </a:lnTo>
                    <a:lnTo>
                      <a:pt x="171" y="215"/>
                    </a:lnTo>
                    <a:lnTo>
                      <a:pt x="166" y="197"/>
                    </a:lnTo>
                    <a:lnTo>
                      <a:pt x="114" y="17"/>
                    </a:lnTo>
                    <a:lnTo>
                      <a:pt x="107" y="0"/>
                    </a:lnTo>
                    <a:lnTo>
                      <a:pt x="10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0" name="Freeform 834"/>
              <p:cNvSpPr>
                <a:spLocks noEditPoints="1"/>
              </p:cNvSpPr>
              <p:nvPr/>
            </p:nvSpPr>
            <p:spPr bwMode="auto">
              <a:xfrm>
                <a:off x="7094088" y="3207212"/>
                <a:ext cx="185413" cy="266734"/>
              </a:xfrm>
              <a:custGeom>
                <a:avLst/>
                <a:gdLst>
                  <a:gd name="T0" fmla="*/ 95 w 171"/>
                  <a:gd name="T1" fmla="*/ 24 h 246"/>
                  <a:gd name="T2" fmla="*/ 147 w 171"/>
                  <a:gd name="T3" fmla="*/ 201 h 246"/>
                  <a:gd name="T4" fmla="*/ 76 w 171"/>
                  <a:gd name="T5" fmla="*/ 223 h 246"/>
                  <a:gd name="T6" fmla="*/ 24 w 171"/>
                  <a:gd name="T7" fmla="*/ 43 h 246"/>
                  <a:gd name="T8" fmla="*/ 95 w 171"/>
                  <a:gd name="T9" fmla="*/ 24 h 246"/>
                  <a:gd name="T10" fmla="*/ 107 w 171"/>
                  <a:gd name="T11" fmla="*/ 0 h 246"/>
                  <a:gd name="T12" fmla="*/ 90 w 171"/>
                  <a:gd name="T13" fmla="*/ 5 h 246"/>
                  <a:gd name="T14" fmla="*/ 17 w 171"/>
                  <a:gd name="T15" fmla="*/ 26 h 246"/>
                  <a:gd name="T16" fmla="*/ 0 w 171"/>
                  <a:gd name="T17" fmla="*/ 31 h 246"/>
                  <a:gd name="T18" fmla="*/ 5 w 171"/>
                  <a:gd name="T19" fmla="*/ 50 h 246"/>
                  <a:gd name="T20" fmla="*/ 57 w 171"/>
                  <a:gd name="T21" fmla="*/ 227 h 246"/>
                  <a:gd name="T22" fmla="*/ 64 w 171"/>
                  <a:gd name="T23" fmla="*/ 246 h 246"/>
                  <a:gd name="T24" fmla="*/ 81 w 171"/>
                  <a:gd name="T25" fmla="*/ 241 h 246"/>
                  <a:gd name="T26" fmla="*/ 152 w 171"/>
                  <a:gd name="T27" fmla="*/ 220 h 246"/>
                  <a:gd name="T28" fmla="*/ 171 w 171"/>
                  <a:gd name="T29" fmla="*/ 215 h 246"/>
                  <a:gd name="T30" fmla="*/ 166 w 171"/>
                  <a:gd name="T31" fmla="*/ 197 h 246"/>
                  <a:gd name="T32" fmla="*/ 114 w 171"/>
                  <a:gd name="T33" fmla="*/ 17 h 246"/>
                  <a:gd name="T34" fmla="*/ 107 w 171"/>
                  <a:gd name="T35" fmla="*/ 0 h 246"/>
                  <a:gd name="T36" fmla="*/ 107 w 171"/>
                  <a:gd name="T37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1" h="246">
                    <a:moveTo>
                      <a:pt x="95" y="24"/>
                    </a:moveTo>
                    <a:lnTo>
                      <a:pt x="147" y="201"/>
                    </a:lnTo>
                    <a:lnTo>
                      <a:pt x="76" y="223"/>
                    </a:lnTo>
                    <a:lnTo>
                      <a:pt x="24" y="43"/>
                    </a:lnTo>
                    <a:lnTo>
                      <a:pt x="95" y="24"/>
                    </a:lnTo>
                    <a:moveTo>
                      <a:pt x="107" y="0"/>
                    </a:moveTo>
                    <a:lnTo>
                      <a:pt x="90" y="5"/>
                    </a:lnTo>
                    <a:lnTo>
                      <a:pt x="17" y="26"/>
                    </a:lnTo>
                    <a:lnTo>
                      <a:pt x="0" y="31"/>
                    </a:lnTo>
                    <a:lnTo>
                      <a:pt x="5" y="50"/>
                    </a:lnTo>
                    <a:lnTo>
                      <a:pt x="57" y="227"/>
                    </a:lnTo>
                    <a:lnTo>
                      <a:pt x="64" y="246"/>
                    </a:lnTo>
                    <a:lnTo>
                      <a:pt x="81" y="241"/>
                    </a:lnTo>
                    <a:lnTo>
                      <a:pt x="152" y="220"/>
                    </a:lnTo>
                    <a:lnTo>
                      <a:pt x="171" y="215"/>
                    </a:lnTo>
                    <a:lnTo>
                      <a:pt x="166" y="197"/>
                    </a:lnTo>
                    <a:lnTo>
                      <a:pt x="114" y="17"/>
                    </a:lnTo>
                    <a:lnTo>
                      <a:pt x="107" y="0"/>
                    </a:lnTo>
                    <a:lnTo>
                      <a:pt x="10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1" name="Freeform 835"/>
              <p:cNvSpPr/>
              <p:nvPr/>
            </p:nvSpPr>
            <p:spPr bwMode="auto">
              <a:xfrm>
                <a:off x="7217696" y="3043485"/>
                <a:ext cx="297094" cy="338297"/>
              </a:xfrm>
              <a:custGeom>
                <a:avLst/>
                <a:gdLst>
                  <a:gd name="T0" fmla="*/ 111 w 116"/>
                  <a:gd name="T1" fmla="*/ 93 h 132"/>
                  <a:gd name="T2" fmla="*/ 104 w 116"/>
                  <a:gd name="T3" fmla="*/ 105 h 132"/>
                  <a:gd name="T4" fmla="*/ 104 w 116"/>
                  <a:gd name="T5" fmla="*/ 108 h 132"/>
                  <a:gd name="T6" fmla="*/ 94 w 116"/>
                  <a:gd name="T7" fmla="*/ 121 h 132"/>
                  <a:gd name="T8" fmla="*/ 93 w 116"/>
                  <a:gd name="T9" fmla="*/ 126 h 132"/>
                  <a:gd name="T10" fmla="*/ 79 w 116"/>
                  <a:gd name="T11" fmla="*/ 132 h 132"/>
                  <a:gd name="T12" fmla="*/ 74 w 116"/>
                  <a:gd name="T13" fmla="*/ 132 h 132"/>
                  <a:gd name="T14" fmla="*/ 42 w 116"/>
                  <a:gd name="T15" fmla="*/ 129 h 132"/>
                  <a:gd name="T16" fmla="*/ 31 w 116"/>
                  <a:gd name="T17" fmla="*/ 128 h 132"/>
                  <a:gd name="T18" fmla="*/ 16 w 116"/>
                  <a:gd name="T19" fmla="*/ 130 h 132"/>
                  <a:gd name="T20" fmla="*/ 0 w 116"/>
                  <a:gd name="T21" fmla="*/ 74 h 132"/>
                  <a:gd name="T22" fmla="*/ 35 w 116"/>
                  <a:gd name="T23" fmla="*/ 35 h 132"/>
                  <a:gd name="T24" fmla="*/ 37 w 116"/>
                  <a:gd name="T25" fmla="*/ 6 h 132"/>
                  <a:gd name="T26" fmla="*/ 48 w 116"/>
                  <a:gd name="T27" fmla="*/ 0 h 132"/>
                  <a:gd name="T28" fmla="*/ 60 w 116"/>
                  <a:gd name="T29" fmla="*/ 31 h 132"/>
                  <a:gd name="T30" fmla="*/ 59 w 116"/>
                  <a:gd name="T31" fmla="*/ 40 h 132"/>
                  <a:gd name="T32" fmla="*/ 58 w 116"/>
                  <a:gd name="T33" fmla="*/ 48 h 132"/>
                  <a:gd name="T34" fmla="*/ 95 w 116"/>
                  <a:gd name="T35" fmla="*/ 56 h 132"/>
                  <a:gd name="T36" fmla="*/ 98 w 116"/>
                  <a:gd name="T37" fmla="*/ 56 h 132"/>
                  <a:gd name="T38" fmla="*/ 116 w 116"/>
                  <a:gd name="T39" fmla="*/ 73 h 132"/>
                  <a:gd name="T40" fmla="*/ 110 w 116"/>
                  <a:gd name="T41" fmla="*/ 86 h 132"/>
                  <a:gd name="T42" fmla="*/ 111 w 116"/>
                  <a:gd name="T43" fmla="*/ 93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6" h="132">
                    <a:moveTo>
                      <a:pt x="111" y="93"/>
                    </a:moveTo>
                    <a:cubicBezTo>
                      <a:pt x="111" y="98"/>
                      <a:pt x="108" y="102"/>
                      <a:pt x="104" y="105"/>
                    </a:cubicBezTo>
                    <a:cubicBezTo>
                      <a:pt x="104" y="106"/>
                      <a:pt x="104" y="107"/>
                      <a:pt x="104" y="108"/>
                    </a:cubicBezTo>
                    <a:cubicBezTo>
                      <a:pt x="104" y="114"/>
                      <a:pt x="100" y="119"/>
                      <a:pt x="94" y="121"/>
                    </a:cubicBezTo>
                    <a:cubicBezTo>
                      <a:pt x="94" y="123"/>
                      <a:pt x="94" y="124"/>
                      <a:pt x="93" y="126"/>
                    </a:cubicBezTo>
                    <a:cubicBezTo>
                      <a:pt x="91" y="131"/>
                      <a:pt x="85" y="132"/>
                      <a:pt x="79" y="132"/>
                    </a:cubicBezTo>
                    <a:cubicBezTo>
                      <a:pt x="77" y="132"/>
                      <a:pt x="75" y="132"/>
                      <a:pt x="74" y="132"/>
                    </a:cubicBezTo>
                    <a:cubicBezTo>
                      <a:pt x="67" y="131"/>
                      <a:pt x="55" y="130"/>
                      <a:pt x="42" y="129"/>
                    </a:cubicBezTo>
                    <a:cubicBezTo>
                      <a:pt x="38" y="128"/>
                      <a:pt x="34" y="128"/>
                      <a:pt x="31" y="128"/>
                    </a:cubicBezTo>
                    <a:cubicBezTo>
                      <a:pt x="24" y="128"/>
                      <a:pt x="19" y="129"/>
                      <a:pt x="16" y="130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11" y="66"/>
                      <a:pt x="29" y="46"/>
                      <a:pt x="35" y="35"/>
                    </a:cubicBezTo>
                    <a:cubicBezTo>
                      <a:pt x="38" y="23"/>
                      <a:pt x="37" y="9"/>
                      <a:pt x="37" y="6"/>
                    </a:cubicBezTo>
                    <a:cubicBezTo>
                      <a:pt x="36" y="0"/>
                      <a:pt x="47" y="0"/>
                      <a:pt x="48" y="0"/>
                    </a:cubicBezTo>
                    <a:cubicBezTo>
                      <a:pt x="55" y="0"/>
                      <a:pt x="61" y="11"/>
                      <a:pt x="60" y="31"/>
                    </a:cubicBezTo>
                    <a:cubicBezTo>
                      <a:pt x="60" y="34"/>
                      <a:pt x="59" y="37"/>
                      <a:pt x="59" y="40"/>
                    </a:cubicBezTo>
                    <a:cubicBezTo>
                      <a:pt x="58" y="43"/>
                      <a:pt x="58" y="45"/>
                      <a:pt x="58" y="48"/>
                    </a:cubicBezTo>
                    <a:cubicBezTo>
                      <a:pt x="58" y="55"/>
                      <a:pt x="85" y="56"/>
                      <a:pt x="95" y="56"/>
                    </a:cubicBezTo>
                    <a:cubicBezTo>
                      <a:pt x="97" y="56"/>
                      <a:pt x="98" y="56"/>
                      <a:pt x="98" y="56"/>
                    </a:cubicBezTo>
                    <a:cubicBezTo>
                      <a:pt x="108" y="56"/>
                      <a:pt x="116" y="64"/>
                      <a:pt x="116" y="73"/>
                    </a:cubicBezTo>
                    <a:cubicBezTo>
                      <a:pt x="116" y="79"/>
                      <a:pt x="114" y="83"/>
                      <a:pt x="110" y="86"/>
                    </a:cubicBezTo>
                    <a:cubicBezTo>
                      <a:pt x="111" y="88"/>
                      <a:pt x="111" y="91"/>
                      <a:pt x="111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5" name="矩形 34"/>
            <p:cNvSpPr/>
            <p:nvPr/>
          </p:nvSpPr>
          <p:spPr>
            <a:xfrm>
              <a:off x="8246531" y="1515545"/>
              <a:ext cx="2176841" cy="342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3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员工考勤管理</a:t>
              </a:r>
              <a:endParaRPr kumimoji="0" lang="zh-CN" altLang="en-US" sz="21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5465902" y="3855163"/>
              <a:ext cx="1153915" cy="3762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B4367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协同办公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B436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7" name="同侧圆角矩形 39"/>
            <p:cNvSpPr/>
            <p:nvPr/>
          </p:nvSpPr>
          <p:spPr>
            <a:xfrm rot="5400000">
              <a:off x="9133697" y="3395533"/>
              <a:ext cx="436192" cy="199757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1B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8" name="文本框 66"/>
            <p:cNvSpPr txBox="1"/>
            <p:nvPr/>
          </p:nvSpPr>
          <p:spPr bwMode="auto">
            <a:xfrm>
              <a:off x="8354484" y="4207945"/>
              <a:ext cx="2160856" cy="3427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135" b="0" i="0" u="none" strike="noStrike" kern="1200" cap="none" spc="133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流程管理</a:t>
              </a:r>
              <a:endParaRPr kumimoji="0" lang="zh-CN" altLang="en-US" sz="2135" b="0" i="0" u="none" strike="noStrike" kern="1200" cap="none" spc="13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销售管理</a:t>
            </a:r>
            <a:r>
              <a:rPr lang="en-US" altLang="zh-CN" dirty="0"/>
              <a:t>·</a:t>
            </a:r>
            <a:r>
              <a:rPr lang="zh-CN" altLang="en-US" dirty="0"/>
              <a:t>构建从线索到合同的全过程的销售管理，提高商机转化率，带动企业业绩增长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576543" y="1338572"/>
            <a:ext cx="10475705" cy="5369974"/>
            <a:chOff x="644274" y="1225682"/>
            <a:chExt cx="10475705" cy="5369974"/>
          </a:xfrm>
        </p:grpSpPr>
        <p:grpSp>
          <p:nvGrpSpPr>
            <p:cNvPr id="4" name="组合 13"/>
            <p:cNvGrpSpPr/>
            <p:nvPr/>
          </p:nvGrpSpPr>
          <p:grpSpPr>
            <a:xfrm rot="202476">
              <a:off x="644274" y="1942992"/>
              <a:ext cx="10475705" cy="3770949"/>
              <a:chOff x="1275068" y="2038477"/>
              <a:chExt cx="10502322" cy="3743143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1275068" y="5122168"/>
                <a:ext cx="8865709" cy="659452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75000"/>
                      <a:alpha val="0"/>
                    </a:schemeClr>
                  </a:gs>
                  <a:gs pos="29000">
                    <a:schemeClr val="tx1">
                      <a:alpha val="18000"/>
                    </a:schemeClr>
                  </a:gs>
                  <a:gs pos="0">
                    <a:schemeClr val="tx1">
                      <a:alpha val="3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1143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0" name="任意多边形 52"/>
              <p:cNvSpPr/>
              <p:nvPr/>
            </p:nvSpPr>
            <p:spPr>
              <a:xfrm rot="19669228">
                <a:off x="2987591" y="2038477"/>
                <a:ext cx="8789799" cy="3473724"/>
              </a:xfrm>
              <a:custGeom>
                <a:avLst/>
                <a:gdLst>
                  <a:gd name="connsiteX0" fmla="*/ 371475 w 8134350"/>
                  <a:gd name="connsiteY0" fmla="*/ 0 h 3473725"/>
                  <a:gd name="connsiteX1" fmla="*/ 3680363 w 8134350"/>
                  <a:gd name="connsiteY1" fmla="*/ 0 h 3473725"/>
                  <a:gd name="connsiteX2" fmla="*/ 4051838 w 8134350"/>
                  <a:gd name="connsiteY2" fmla="*/ 371475 h 3473725"/>
                  <a:gd name="connsiteX3" fmla="*/ 4051838 w 8134350"/>
                  <a:gd name="connsiteY3" fmla="*/ 371477 h 3473725"/>
                  <a:gd name="connsiteX4" fmla="*/ 4051838 w 8134350"/>
                  <a:gd name="connsiteY4" fmla="*/ 2267624 h 3473725"/>
                  <a:gd name="connsiteX5" fmla="*/ 6989250 w 8134350"/>
                  <a:gd name="connsiteY5" fmla="*/ 2267624 h 3473725"/>
                  <a:gd name="connsiteX6" fmla="*/ 7009698 w 8134350"/>
                  <a:gd name="connsiteY6" fmla="*/ 2269686 h 3473725"/>
                  <a:gd name="connsiteX7" fmla="*/ 7009698 w 8134350"/>
                  <a:gd name="connsiteY7" fmla="*/ 1961252 h 3473725"/>
                  <a:gd name="connsiteX8" fmla="*/ 7012047 w 8134350"/>
                  <a:gd name="connsiteY8" fmla="*/ 1930538 h 3473725"/>
                  <a:gd name="connsiteX9" fmla="*/ 7015807 w 8134350"/>
                  <a:gd name="connsiteY9" fmla="*/ 1914575 h 3473725"/>
                  <a:gd name="connsiteX10" fmla="*/ 7016792 w 8134350"/>
                  <a:gd name="connsiteY10" fmla="*/ 1908843 h 3473725"/>
                  <a:gd name="connsiteX11" fmla="*/ 7017969 w 8134350"/>
                  <a:gd name="connsiteY11" fmla="*/ 1905400 h 3473725"/>
                  <a:gd name="connsiteX12" fmla="*/ 7018786 w 8134350"/>
                  <a:gd name="connsiteY12" fmla="*/ 1901931 h 3473725"/>
                  <a:gd name="connsiteX13" fmla="*/ 7020948 w 8134350"/>
                  <a:gd name="connsiteY13" fmla="*/ 1896681 h 3473725"/>
                  <a:gd name="connsiteX14" fmla="*/ 7026411 w 8134350"/>
                  <a:gd name="connsiteY14" fmla="*/ 1880696 h 3473725"/>
                  <a:gd name="connsiteX15" fmla="*/ 7140860 w 8134350"/>
                  <a:gd name="connsiteY15" fmla="*/ 1805626 h 3473725"/>
                  <a:gd name="connsiteX16" fmla="*/ 7184389 w 8134350"/>
                  <a:gd name="connsiteY16" fmla="*/ 1824914 h 3473725"/>
                  <a:gd name="connsiteX17" fmla="*/ 8076507 w 8134350"/>
                  <a:gd name="connsiteY17" fmla="*/ 2503656 h 3473725"/>
                  <a:gd name="connsiteX18" fmla="*/ 8134063 w 8134350"/>
                  <a:gd name="connsiteY18" fmla="*/ 2625031 h 3473725"/>
                  <a:gd name="connsiteX19" fmla="*/ 8134030 w 8134350"/>
                  <a:gd name="connsiteY19" fmla="*/ 2647103 h 3473725"/>
                  <a:gd name="connsiteX20" fmla="*/ 8133955 w 8134350"/>
                  <a:gd name="connsiteY20" fmla="*/ 2647768 h 3473725"/>
                  <a:gd name="connsiteX21" fmla="*/ 8134063 w 8134350"/>
                  <a:gd name="connsiteY21" fmla="*/ 2653167 h 3473725"/>
                  <a:gd name="connsiteX22" fmla="*/ 8076507 w 8134350"/>
                  <a:gd name="connsiteY22" fmla="*/ 2774542 h 3473725"/>
                  <a:gd name="connsiteX23" fmla="*/ 7184389 w 8134350"/>
                  <a:gd name="connsiteY23" fmla="*/ 3453283 h 3473725"/>
                  <a:gd name="connsiteX24" fmla="*/ 7040099 w 8134350"/>
                  <a:gd name="connsiteY24" fmla="*/ 3422552 h 3473725"/>
                  <a:gd name="connsiteX25" fmla="*/ 7033235 w 8134350"/>
                  <a:gd name="connsiteY25" fmla="*/ 3409989 h 3473725"/>
                  <a:gd name="connsiteX26" fmla="*/ 7029448 w 8134350"/>
                  <a:gd name="connsiteY26" fmla="*/ 3403942 h 3473725"/>
                  <a:gd name="connsiteX27" fmla="*/ 7027973 w 8134350"/>
                  <a:gd name="connsiteY27" fmla="*/ 3400360 h 3473725"/>
                  <a:gd name="connsiteX28" fmla="*/ 7026411 w 8134350"/>
                  <a:gd name="connsiteY28" fmla="*/ 3397501 h 3473725"/>
                  <a:gd name="connsiteX29" fmla="*/ 7024537 w 8134350"/>
                  <a:gd name="connsiteY29" fmla="*/ 3392018 h 3473725"/>
                  <a:gd name="connsiteX30" fmla="*/ 7018786 w 8134350"/>
                  <a:gd name="connsiteY30" fmla="*/ 3378055 h 3473725"/>
                  <a:gd name="connsiteX31" fmla="*/ 7009698 w 8134350"/>
                  <a:gd name="connsiteY31" fmla="*/ 3318734 h 3473725"/>
                  <a:gd name="connsiteX32" fmla="*/ 7009698 w 8134350"/>
                  <a:gd name="connsiteY32" fmla="*/ 3008513 h 3473725"/>
                  <a:gd name="connsiteX33" fmla="*/ 6989250 w 8134350"/>
                  <a:gd name="connsiteY33" fmla="*/ 3010574 h 3473725"/>
                  <a:gd name="connsiteX34" fmla="*/ 3680362 w 8134350"/>
                  <a:gd name="connsiteY34" fmla="*/ 3010574 h 3473725"/>
                  <a:gd name="connsiteX35" fmla="*/ 3308887 w 8134350"/>
                  <a:gd name="connsiteY35" fmla="*/ 2639099 h 3473725"/>
                  <a:gd name="connsiteX36" fmla="*/ 3308888 w 8134350"/>
                  <a:gd name="connsiteY36" fmla="*/ 2639094 h 3473725"/>
                  <a:gd name="connsiteX37" fmla="*/ 3308888 w 8134350"/>
                  <a:gd name="connsiteY37" fmla="*/ 742950 h 3473725"/>
                  <a:gd name="connsiteX38" fmla="*/ 371475 w 8134350"/>
                  <a:gd name="connsiteY38" fmla="*/ 742950 h 3473725"/>
                  <a:gd name="connsiteX39" fmla="*/ 0 w 8134350"/>
                  <a:gd name="connsiteY39" fmla="*/ 371475 h 3473725"/>
                  <a:gd name="connsiteX40" fmla="*/ 371475 w 8134350"/>
                  <a:gd name="connsiteY40" fmla="*/ 0 h 3473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8134350" h="3473725">
                    <a:moveTo>
                      <a:pt x="371475" y="0"/>
                    </a:moveTo>
                    <a:lnTo>
                      <a:pt x="3680363" y="0"/>
                    </a:lnTo>
                    <a:cubicBezTo>
                      <a:pt x="3885523" y="0"/>
                      <a:pt x="4051838" y="166315"/>
                      <a:pt x="4051838" y="371475"/>
                    </a:cubicBezTo>
                    <a:lnTo>
                      <a:pt x="4051838" y="371477"/>
                    </a:lnTo>
                    <a:lnTo>
                      <a:pt x="4051838" y="2267624"/>
                    </a:lnTo>
                    <a:lnTo>
                      <a:pt x="6989250" y="2267624"/>
                    </a:lnTo>
                    <a:lnTo>
                      <a:pt x="7009698" y="2269686"/>
                    </a:lnTo>
                    <a:lnTo>
                      <a:pt x="7009698" y="1961252"/>
                    </a:lnTo>
                    <a:cubicBezTo>
                      <a:pt x="7009698" y="1950731"/>
                      <a:pt x="7010507" y="1940459"/>
                      <a:pt x="7012047" y="1930538"/>
                    </a:cubicBezTo>
                    <a:lnTo>
                      <a:pt x="7015807" y="1914575"/>
                    </a:lnTo>
                    <a:lnTo>
                      <a:pt x="7016792" y="1908843"/>
                    </a:lnTo>
                    <a:lnTo>
                      <a:pt x="7017969" y="1905400"/>
                    </a:lnTo>
                    <a:lnTo>
                      <a:pt x="7018786" y="1901931"/>
                    </a:lnTo>
                    <a:lnTo>
                      <a:pt x="7020948" y="1896681"/>
                    </a:lnTo>
                    <a:lnTo>
                      <a:pt x="7026411" y="1880696"/>
                    </a:lnTo>
                    <a:cubicBezTo>
                      <a:pt x="7050362" y="1826027"/>
                      <a:pt x="7096135" y="1798312"/>
                      <a:pt x="7140860" y="1805626"/>
                    </a:cubicBezTo>
                    <a:cubicBezTo>
                      <a:pt x="7155769" y="1808064"/>
                      <a:pt x="7170560" y="1814393"/>
                      <a:pt x="7184389" y="1824914"/>
                    </a:cubicBezTo>
                    <a:lnTo>
                      <a:pt x="8076507" y="2503656"/>
                    </a:lnTo>
                    <a:cubicBezTo>
                      <a:pt x="8111078" y="2529958"/>
                      <a:pt x="8131446" y="2576230"/>
                      <a:pt x="8134063" y="2625031"/>
                    </a:cubicBezTo>
                    <a:cubicBezTo>
                      <a:pt x="8134455" y="2632351"/>
                      <a:pt x="8134449" y="2639728"/>
                      <a:pt x="8134030" y="2647103"/>
                    </a:cubicBezTo>
                    <a:lnTo>
                      <a:pt x="8133955" y="2647768"/>
                    </a:lnTo>
                    <a:lnTo>
                      <a:pt x="8134063" y="2653167"/>
                    </a:lnTo>
                    <a:cubicBezTo>
                      <a:pt x="8131446" y="2701968"/>
                      <a:pt x="8111078" y="2748240"/>
                      <a:pt x="8076507" y="2774542"/>
                    </a:cubicBezTo>
                    <a:lnTo>
                      <a:pt x="7184389" y="3453283"/>
                    </a:lnTo>
                    <a:cubicBezTo>
                      <a:pt x="7135990" y="3490106"/>
                      <a:pt x="7075788" y="3475588"/>
                      <a:pt x="7040099" y="3422552"/>
                    </a:cubicBezTo>
                    <a:lnTo>
                      <a:pt x="7033235" y="3409989"/>
                    </a:lnTo>
                    <a:lnTo>
                      <a:pt x="7029448" y="3403942"/>
                    </a:lnTo>
                    <a:lnTo>
                      <a:pt x="7027973" y="3400360"/>
                    </a:lnTo>
                    <a:lnTo>
                      <a:pt x="7026411" y="3397501"/>
                    </a:lnTo>
                    <a:lnTo>
                      <a:pt x="7024537" y="3392018"/>
                    </a:lnTo>
                    <a:lnTo>
                      <a:pt x="7018786" y="3378055"/>
                    </a:lnTo>
                    <a:cubicBezTo>
                      <a:pt x="7012934" y="3359822"/>
                      <a:pt x="7009698" y="3339776"/>
                      <a:pt x="7009698" y="3318734"/>
                    </a:cubicBezTo>
                    <a:lnTo>
                      <a:pt x="7009698" y="3008513"/>
                    </a:lnTo>
                    <a:lnTo>
                      <a:pt x="6989250" y="3010574"/>
                    </a:lnTo>
                    <a:lnTo>
                      <a:pt x="3680362" y="3010574"/>
                    </a:lnTo>
                    <a:cubicBezTo>
                      <a:pt x="3475202" y="3010574"/>
                      <a:pt x="3308887" y="2844259"/>
                      <a:pt x="3308887" y="2639099"/>
                    </a:cubicBezTo>
                    <a:lnTo>
                      <a:pt x="3308888" y="2639094"/>
                    </a:lnTo>
                    <a:lnTo>
                      <a:pt x="3308888" y="742950"/>
                    </a:lnTo>
                    <a:lnTo>
                      <a:pt x="371475" y="742950"/>
                    </a:lnTo>
                    <a:cubicBezTo>
                      <a:pt x="166315" y="742950"/>
                      <a:pt x="0" y="576635"/>
                      <a:pt x="0" y="371475"/>
                    </a:cubicBezTo>
                    <a:cubicBezTo>
                      <a:pt x="0" y="166315"/>
                      <a:pt x="166315" y="0"/>
                      <a:pt x="371475" y="0"/>
                    </a:cubicBezTo>
                    <a:close/>
                  </a:path>
                </a:pathLst>
              </a:custGeom>
              <a:gradFill>
                <a:gsLst>
                  <a:gs pos="85500">
                    <a:schemeClr val="bg1">
                      <a:lumMod val="75000"/>
                    </a:schemeClr>
                  </a:gs>
                  <a:gs pos="71000">
                    <a:schemeClr val="bg1">
                      <a:lumMod val="95000"/>
                    </a:schemeClr>
                  </a:gs>
                  <a:gs pos="54000">
                    <a:schemeClr val="bg1">
                      <a:lumMod val="75000"/>
                    </a:schemeClr>
                  </a:gs>
                  <a:gs pos="37000">
                    <a:schemeClr val="bg1">
                      <a:lumMod val="95000"/>
                    </a:schemeClr>
                  </a:gs>
                  <a:gs pos="19000">
                    <a:schemeClr val="bg1">
                      <a:lumMod val="75000"/>
                    </a:schemeClr>
                  </a:gs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</a:gsLst>
                <a:lin ang="6000000" scaled="0"/>
              </a:gradFill>
              <a:ln w="317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perspectiveRelaxedModerately"/>
                <a:lightRig rig="threePt" dir="t">
                  <a:rot lat="0" lon="0" rev="0"/>
                </a:lightRig>
              </a:scene3d>
              <a:sp3d extrusionH="368300" prstMaterial="matte">
                <a:extrusionClr>
                  <a:schemeClr val="bg1">
                    <a:lumMod val="65000"/>
                  </a:schemeClr>
                </a:extrusionClr>
                <a:contourClr>
                  <a:schemeClr val="bg1">
                    <a:lumMod val="75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5" name="组合 16"/>
            <p:cNvGrpSpPr/>
            <p:nvPr/>
          </p:nvGrpSpPr>
          <p:grpSpPr>
            <a:xfrm>
              <a:off x="3074603" y="1456599"/>
              <a:ext cx="1898533" cy="813452"/>
              <a:chOff x="3451161" y="3849925"/>
              <a:chExt cx="1725052" cy="731813"/>
            </a:xfrm>
          </p:grpSpPr>
          <p:sp>
            <p:nvSpPr>
              <p:cNvPr id="47" name="文本框 39"/>
              <p:cNvSpPr txBox="1"/>
              <p:nvPr/>
            </p:nvSpPr>
            <p:spPr>
              <a:xfrm>
                <a:off x="3451161" y="3849925"/>
                <a:ext cx="1725052" cy="304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B4367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客户信息管理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B4367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8" name="文本框 40"/>
              <p:cNvSpPr txBox="1"/>
              <p:nvPr/>
            </p:nvSpPr>
            <p:spPr>
              <a:xfrm>
                <a:off x="3457510" y="4166406"/>
                <a:ext cx="1718703" cy="415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客户基本信息管理、客户联系人及联系方式管理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6" name="组合 19"/>
            <p:cNvGrpSpPr/>
            <p:nvPr/>
          </p:nvGrpSpPr>
          <p:grpSpPr>
            <a:xfrm>
              <a:off x="1881235" y="3737720"/>
              <a:ext cx="1176346" cy="2072188"/>
              <a:chOff x="2299033" y="3718139"/>
              <a:chExt cx="1068858" cy="1864217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2392531" y="3861166"/>
                <a:ext cx="882164" cy="882164"/>
              </a:xfrm>
              <a:prstGeom prst="ellipse">
                <a:avLst/>
              </a:prstGeom>
              <a:solidFill>
                <a:srgbClr val="1B4367"/>
              </a:soli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889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1" name="文本框 17"/>
              <p:cNvSpPr txBox="1"/>
              <p:nvPr/>
            </p:nvSpPr>
            <p:spPr>
              <a:xfrm>
                <a:off x="2420649" y="4119463"/>
                <a:ext cx="868625" cy="415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线索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42" name="组合 16"/>
              <p:cNvGrpSpPr/>
              <p:nvPr/>
            </p:nvGrpSpPr>
            <p:grpSpPr>
              <a:xfrm>
                <a:off x="2299033" y="3718139"/>
                <a:ext cx="1068858" cy="1864217"/>
                <a:chOff x="2499058" y="3318525"/>
                <a:chExt cx="1068858" cy="1864217"/>
              </a:xfrm>
            </p:grpSpPr>
            <p:sp>
              <p:nvSpPr>
                <p:cNvPr id="43" name="弧形 42"/>
                <p:cNvSpPr/>
                <p:nvPr/>
              </p:nvSpPr>
              <p:spPr>
                <a:xfrm flipH="1">
                  <a:off x="2499058" y="3368205"/>
                  <a:ext cx="1068858" cy="1068858"/>
                </a:xfrm>
                <a:prstGeom prst="arc">
                  <a:avLst>
                    <a:gd name="adj1" fmla="val 16200000"/>
                    <a:gd name="adj2" fmla="val 5620576"/>
                  </a:avLst>
                </a:prstGeom>
                <a:ln w="158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44" name="椭圆 43"/>
                <p:cNvSpPr/>
                <p:nvPr/>
              </p:nvSpPr>
              <p:spPr>
                <a:xfrm>
                  <a:off x="3009485" y="3318525"/>
                  <a:ext cx="93725" cy="93725"/>
                </a:xfrm>
                <a:prstGeom prst="ellipse">
                  <a:avLst/>
                </a:prstGeom>
                <a:solidFill>
                  <a:srgbClr val="1B29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45" name="任意多边形 47"/>
                <p:cNvSpPr/>
                <p:nvPr/>
              </p:nvSpPr>
              <p:spPr>
                <a:xfrm>
                  <a:off x="3055620" y="4434840"/>
                  <a:ext cx="388620" cy="701040"/>
                </a:xfrm>
                <a:custGeom>
                  <a:avLst/>
                  <a:gdLst>
                    <a:gd name="connsiteX0" fmla="*/ 0 w 388620"/>
                    <a:gd name="connsiteY0" fmla="*/ 0 h 701040"/>
                    <a:gd name="connsiteX1" fmla="*/ 0 w 388620"/>
                    <a:gd name="connsiteY1" fmla="*/ 701040 h 701040"/>
                    <a:gd name="connsiteX2" fmla="*/ 388620 w 388620"/>
                    <a:gd name="connsiteY2" fmla="*/ 701040 h 701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8620" h="701040">
                      <a:moveTo>
                        <a:pt x="0" y="0"/>
                      </a:moveTo>
                      <a:lnTo>
                        <a:pt x="0" y="701040"/>
                      </a:lnTo>
                      <a:lnTo>
                        <a:pt x="388620" y="70104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46" name="椭圆 26"/>
                <p:cNvSpPr/>
                <p:nvPr/>
              </p:nvSpPr>
              <p:spPr>
                <a:xfrm>
                  <a:off x="3403594" y="5089017"/>
                  <a:ext cx="93725" cy="9372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</p:grpSp>
        <p:grpSp>
          <p:nvGrpSpPr>
            <p:cNvPr id="7" name="组合 27"/>
            <p:cNvGrpSpPr/>
            <p:nvPr/>
          </p:nvGrpSpPr>
          <p:grpSpPr>
            <a:xfrm>
              <a:off x="6374020" y="3908609"/>
              <a:ext cx="1176349" cy="2072188"/>
              <a:chOff x="5614955" y="3718139"/>
              <a:chExt cx="1068858" cy="1864217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5714805" y="3861166"/>
                <a:ext cx="882164" cy="882164"/>
              </a:xfrm>
              <a:prstGeom prst="ellipse">
                <a:avLst/>
              </a:prstGeom>
              <a:solidFill>
                <a:srgbClr val="1B4367"/>
              </a:soli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889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4" name="文本框 24"/>
              <p:cNvSpPr txBox="1"/>
              <p:nvPr/>
            </p:nvSpPr>
            <p:spPr>
              <a:xfrm>
                <a:off x="5737547" y="4077073"/>
                <a:ext cx="859423" cy="415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商机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35" name="组合 26"/>
              <p:cNvGrpSpPr/>
              <p:nvPr/>
            </p:nvGrpSpPr>
            <p:grpSpPr>
              <a:xfrm>
                <a:off x="5614955" y="3718139"/>
                <a:ext cx="1068858" cy="1864217"/>
                <a:chOff x="2499058" y="3318525"/>
                <a:chExt cx="1068858" cy="1864217"/>
              </a:xfrm>
            </p:grpSpPr>
            <p:sp>
              <p:nvSpPr>
                <p:cNvPr id="36" name="弧形 35"/>
                <p:cNvSpPr/>
                <p:nvPr/>
              </p:nvSpPr>
              <p:spPr>
                <a:xfrm flipH="1">
                  <a:off x="2499058" y="3368205"/>
                  <a:ext cx="1068858" cy="1068858"/>
                </a:xfrm>
                <a:prstGeom prst="arc">
                  <a:avLst>
                    <a:gd name="adj1" fmla="val 16200000"/>
                    <a:gd name="adj2" fmla="val 5620576"/>
                  </a:avLst>
                </a:prstGeom>
                <a:ln w="158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7" name="椭圆 36"/>
                <p:cNvSpPr/>
                <p:nvPr/>
              </p:nvSpPr>
              <p:spPr>
                <a:xfrm>
                  <a:off x="3009485" y="3318525"/>
                  <a:ext cx="93725" cy="93725"/>
                </a:xfrm>
                <a:prstGeom prst="ellipse">
                  <a:avLst/>
                </a:prstGeom>
                <a:solidFill>
                  <a:srgbClr val="1B29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8" name="任意多边形 33"/>
                <p:cNvSpPr/>
                <p:nvPr/>
              </p:nvSpPr>
              <p:spPr>
                <a:xfrm>
                  <a:off x="3055620" y="4434840"/>
                  <a:ext cx="388620" cy="701040"/>
                </a:xfrm>
                <a:custGeom>
                  <a:avLst/>
                  <a:gdLst>
                    <a:gd name="connsiteX0" fmla="*/ 0 w 388620"/>
                    <a:gd name="connsiteY0" fmla="*/ 0 h 701040"/>
                    <a:gd name="connsiteX1" fmla="*/ 0 w 388620"/>
                    <a:gd name="connsiteY1" fmla="*/ 701040 h 701040"/>
                    <a:gd name="connsiteX2" fmla="*/ 388620 w 388620"/>
                    <a:gd name="connsiteY2" fmla="*/ 701040 h 701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8620" h="701040">
                      <a:moveTo>
                        <a:pt x="0" y="0"/>
                      </a:moveTo>
                      <a:lnTo>
                        <a:pt x="0" y="701040"/>
                      </a:lnTo>
                      <a:lnTo>
                        <a:pt x="388620" y="70104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9" name="椭圆 38"/>
                <p:cNvSpPr/>
                <p:nvPr/>
              </p:nvSpPr>
              <p:spPr>
                <a:xfrm>
                  <a:off x="3403594" y="5089017"/>
                  <a:ext cx="93725" cy="9372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</p:grpSp>
        <p:grpSp>
          <p:nvGrpSpPr>
            <p:cNvPr id="8" name="组合 35"/>
            <p:cNvGrpSpPr/>
            <p:nvPr/>
          </p:nvGrpSpPr>
          <p:grpSpPr>
            <a:xfrm>
              <a:off x="4794186" y="1478248"/>
              <a:ext cx="1176349" cy="2072188"/>
              <a:chOff x="4663481" y="1637442"/>
              <a:chExt cx="1068858" cy="1864217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4724252" y="2458217"/>
                <a:ext cx="882164" cy="882164"/>
              </a:xfrm>
              <a:prstGeom prst="ellipse">
                <a:avLst/>
              </a:prstGeom>
              <a:solidFill>
                <a:srgbClr val="1B4367"/>
              </a:soli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889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7" name="文本框 21"/>
              <p:cNvSpPr txBox="1"/>
              <p:nvPr/>
            </p:nvSpPr>
            <p:spPr>
              <a:xfrm>
                <a:off x="4801443" y="2679303"/>
                <a:ext cx="839280" cy="415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客户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28" name="组合 36"/>
              <p:cNvGrpSpPr/>
              <p:nvPr/>
            </p:nvGrpSpPr>
            <p:grpSpPr>
              <a:xfrm flipH="1" flipV="1">
                <a:off x="4663481" y="1637442"/>
                <a:ext cx="1068858" cy="1864217"/>
                <a:chOff x="2499058" y="3318525"/>
                <a:chExt cx="1068858" cy="1864217"/>
              </a:xfrm>
            </p:grpSpPr>
            <p:sp>
              <p:nvSpPr>
                <p:cNvPr id="29" name="弧形 28"/>
                <p:cNvSpPr/>
                <p:nvPr/>
              </p:nvSpPr>
              <p:spPr>
                <a:xfrm flipH="1">
                  <a:off x="2499058" y="3368205"/>
                  <a:ext cx="1068858" cy="1068858"/>
                </a:xfrm>
                <a:prstGeom prst="arc">
                  <a:avLst>
                    <a:gd name="adj1" fmla="val 16200000"/>
                    <a:gd name="adj2" fmla="val 5620576"/>
                  </a:avLst>
                </a:prstGeom>
                <a:ln w="158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0" name="椭圆 29"/>
                <p:cNvSpPr/>
                <p:nvPr/>
              </p:nvSpPr>
              <p:spPr>
                <a:xfrm>
                  <a:off x="3009485" y="3318525"/>
                  <a:ext cx="93725" cy="93725"/>
                </a:xfrm>
                <a:prstGeom prst="ellipse">
                  <a:avLst/>
                </a:prstGeom>
                <a:solidFill>
                  <a:srgbClr val="1B29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1" name="任意多边形 33"/>
                <p:cNvSpPr/>
                <p:nvPr/>
              </p:nvSpPr>
              <p:spPr>
                <a:xfrm>
                  <a:off x="3055620" y="4434840"/>
                  <a:ext cx="388620" cy="701040"/>
                </a:xfrm>
                <a:custGeom>
                  <a:avLst/>
                  <a:gdLst>
                    <a:gd name="connsiteX0" fmla="*/ 0 w 388620"/>
                    <a:gd name="connsiteY0" fmla="*/ 0 h 701040"/>
                    <a:gd name="connsiteX1" fmla="*/ 0 w 388620"/>
                    <a:gd name="connsiteY1" fmla="*/ 701040 h 701040"/>
                    <a:gd name="connsiteX2" fmla="*/ 388620 w 388620"/>
                    <a:gd name="connsiteY2" fmla="*/ 701040 h 701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8620" h="701040">
                      <a:moveTo>
                        <a:pt x="0" y="0"/>
                      </a:moveTo>
                      <a:lnTo>
                        <a:pt x="0" y="701040"/>
                      </a:lnTo>
                      <a:lnTo>
                        <a:pt x="388620" y="70104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32" name="椭圆 31"/>
                <p:cNvSpPr/>
                <p:nvPr/>
              </p:nvSpPr>
              <p:spPr>
                <a:xfrm>
                  <a:off x="3403594" y="5089017"/>
                  <a:ext cx="93725" cy="9372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</p:grpSp>
        <p:grpSp>
          <p:nvGrpSpPr>
            <p:cNvPr id="9" name="组合 43"/>
            <p:cNvGrpSpPr/>
            <p:nvPr/>
          </p:nvGrpSpPr>
          <p:grpSpPr>
            <a:xfrm>
              <a:off x="9663445" y="1337277"/>
              <a:ext cx="1176349" cy="1868986"/>
              <a:chOff x="8115946" y="1617687"/>
              <a:chExt cx="1068858" cy="1681409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8203726" y="2267612"/>
                <a:ext cx="882164" cy="882164"/>
              </a:xfrm>
              <a:prstGeom prst="ellipse">
                <a:avLst/>
              </a:prstGeom>
              <a:solidFill>
                <a:srgbClr val="1B4367"/>
              </a:solidFill>
              <a:ln w="1905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88900" dist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0" name="文本框 27"/>
              <p:cNvSpPr txBox="1"/>
              <p:nvPr/>
            </p:nvSpPr>
            <p:spPr>
              <a:xfrm>
                <a:off x="8222576" y="2492896"/>
                <a:ext cx="899348" cy="415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合同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21" name="组合 46"/>
              <p:cNvGrpSpPr/>
              <p:nvPr/>
            </p:nvGrpSpPr>
            <p:grpSpPr>
              <a:xfrm flipH="1" flipV="1">
                <a:off x="8115946" y="1617687"/>
                <a:ext cx="1068858" cy="1681409"/>
                <a:chOff x="2499058" y="3318525"/>
                <a:chExt cx="1068858" cy="1681409"/>
              </a:xfrm>
            </p:grpSpPr>
            <p:sp>
              <p:nvSpPr>
                <p:cNvPr id="22" name="弧形 21"/>
                <p:cNvSpPr/>
                <p:nvPr/>
              </p:nvSpPr>
              <p:spPr>
                <a:xfrm flipH="1">
                  <a:off x="2499058" y="3368205"/>
                  <a:ext cx="1068858" cy="1068858"/>
                </a:xfrm>
                <a:prstGeom prst="arc">
                  <a:avLst>
                    <a:gd name="adj1" fmla="val 16200000"/>
                    <a:gd name="adj2" fmla="val 5620576"/>
                  </a:avLst>
                </a:prstGeom>
                <a:ln w="158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23" name="椭圆 22"/>
                <p:cNvSpPr/>
                <p:nvPr/>
              </p:nvSpPr>
              <p:spPr>
                <a:xfrm>
                  <a:off x="3009485" y="3318525"/>
                  <a:ext cx="93725" cy="93725"/>
                </a:xfrm>
                <a:prstGeom prst="ellipse">
                  <a:avLst/>
                </a:prstGeom>
                <a:solidFill>
                  <a:srgbClr val="1B29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24" name="任意多边形 24"/>
                <p:cNvSpPr/>
                <p:nvPr/>
              </p:nvSpPr>
              <p:spPr>
                <a:xfrm>
                  <a:off x="3055620" y="4435259"/>
                  <a:ext cx="388620" cy="520565"/>
                </a:xfrm>
                <a:custGeom>
                  <a:avLst/>
                  <a:gdLst>
                    <a:gd name="connsiteX0" fmla="*/ 0 w 388620"/>
                    <a:gd name="connsiteY0" fmla="*/ 0 h 701040"/>
                    <a:gd name="connsiteX1" fmla="*/ 0 w 388620"/>
                    <a:gd name="connsiteY1" fmla="*/ 701040 h 701040"/>
                    <a:gd name="connsiteX2" fmla="*/ 388620 w 388620"/>
                    <a:gd name="connsiteY2" fmla="*/ 701040 h 701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88620" h="701040">
                      <a:moveTo>
                        <a:pt x="0" y="0"/>
                      </a:moveTo>
                      <a:lnTo>
                        <a:pt x="0" y="701040"/>
                      </a:lnTo>
                      <a:lnTo>
                        <a:pt x="388620" y="701040"/>
                      </a:lnTo>
                    </a:path>
                  </a:pathLst>
                </a:custGeom>
                <a:noFill/>
                <a:ln w="158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25" name="椭圆 24"/>
                <p:cNvSpPr/>
                <p:nvPr/>
              </p:nvSpPr>
              <p:spPr>
                <a:xfrm>
                  <a:off x="3403591" y="4906209"/>
                  <a:ext cx="93725" cy="93725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</p:grpSp>
        <p:grpSp>
          <p:nvGrpSpPr>
            <p:cNvPr id="10" name="组合 51"/>
            <p:cNvGrpSpPr/>
            <p:nvPr/>
          </p:nvGrpSpPr>
          <p:grpSpPr>
            <a:xfrm>
              <a:off x="7964110" y="1225682"/>
              <a:ext cx="1898532" cy="813452"/>
              <a:chOff x="3451162" y="3849925"/>
              <a:chExt cx="1725051" cy="731813"/>
            </a:xfrm>
          </p:grpSpPr>
          <p:sp>
            <p:nvSpPr>
              <p:cNvPr id="17" name="文本框 39"/>
              <p:cNvSpPr txBox="1"/>
              <p:nvPr/>
            </p:nvSpPr>
            <p:spPr>
              <a:xfrm>
                <a:off x="3451162" y="3849925"/>
                <a:ext cx="1614657" cy="304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B4367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销售合同管理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B4367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" name="文本框 40"/>
              <p:cNvSpPr txBox="1"/>
              <p:nvPr/>
            </p:nvSpPr>
            <p:spPr>
              <a:xfrm>
                <a:off x="3457510" y="4166406"/>
                <a:ext cx="1718703" cy="415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销售合同信息填报、销售合同的执行情况追踪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11" name="组合 54"/>
            <p:cNvGrpSpPr/>
            <p:nvPr/>
          </p:nvGrpSpPr>
          <p:grpSpPr>
            <a:xfrm>
              <a:off x="3079250" y="5617325"/>
              <a:ext cx="2226376" cy="813452"/>
              <a:chOff x="3451161" y="4002268"/>
              <a:chExt cx="1725052" cy="731813"/>
            </a:xfrm>
          </p:grpSpPr>
          <p:sp>
            <p:nvSpPr>
              <p:cNvPr id="15" name="文本框 39"/>
              <p:cNvSpPr txBox="1"/>
              <p:nvPr/>
            </p:nvSpPr>
            <p:spPr>
              <a:xfrm>
                <a:off x="3451161" y="4002268"/>
                <a:ext cx="1725052" cy="304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B4367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销售线索管理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B4367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文本框 40"/>
              <p:cNvSpPr txBox="1"/>
              <p:nvPr/>
            </p:nvSpPr>
            <p:spPr>
              <a:xfrm>
                <a:off x="3457510" y="4318749"/>
                <a:ext cx="1718703" cy="415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销售线索填报、分配、追踪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12" name="组合 57"/>
            <p:cNvGrpSpPr/>
            <p:nvPr/>
          </p:nvGrpSpPr>
          <p:grpSpPr>
            <a:xfrm>
              <a:off x="7501260" y="5782205"/>
              <a:ext cx="1898533" cy="813451"/>
              <a:chOff x="3451161" y="4154604"/>
              <a:chExt cx="1725052" cy="731812"/>
            </a:xfrm>
          </p:grpSpPr>
          <p:sp>
            <p:nvSpPr>
              <p:cNvPr id="13" name="文本框 39"/>
              <p:cNvSpPr txBox="1"/>
              <p:nvPr/>
            </p:nvSpPr>
            <p:spPr>
              <a:xfrm>
                <a:off x="3451161" y="4154604"/>
                <a:ext cx="1725052" cy="304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B4367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商机追踪管理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B4367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文本框 40"/>
              <p:cNvSpPr txBox="1"/>
              <p:nvPr/>
            </p:nvSpPr>
            <p:spPr>
              <a:xfrm>
                <a:off x="3457510" y="4471084"/>
                <a:ext cx="1718703" cy="415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商机信息填写、销售</a:t>
                </a: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&amp;</a:t>
                </a: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支撑拜访记录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销售管理</a:t>
            </a:r>
            <a:r>
              <a:rPr lang="en-US" altLang="zh-CN" dirty="0"/>
              <a:t>·</a:t>
            </a:r>
            <a:r>
              <a:rPr lang="zh-CN" altLang="en-US" dirty="0"/>
              <a:t>基于销售漏斗模型，实现全面销售管控</a:t>
            </a:r>
            <a:endParaRPr lang="zh-CN" altLang="en-US" dirty="0"/>
          </a:p>
        </p:txBody>
      </p:sp>
      <p:sp>
        <p:nvSpPr>
          <p:cNvPr id="9" name="TextBox 67"/>
          <p:cNvSpPr txBox="1"/>
          <p:nvPr/>
        </p:nvSpPr>
        <p:spPr>
          <a:xfrm>
            <a:off x="7272366" y="1646318"/>
            <a:ext cx="4175162" cy="583279"/>
          </a:xfrm>
          <a:prstGeom prst="rect">
            <a:avLst/>
          </a:prstGeom>
          <a:solidFill>
            <a:srgbClr val="1B4367"/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1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对销售线索进行集中的</a:t>
            </a:r>
            <a:r>
              <a:rPr kumimoji="1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记录、分配与回收管理</a:t>
            </a:r>
            <a:endParaRPr kumimoji="1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67"/>
          <p:cNvSpPr txBox="1"/>
          <p:nvPr/>
        </p:nvSpPr>
        <p:spPr>
          <a:xfrm>
            <a:off x="7272366" y="2621764"/>
            <a:ext cx="4175162" cy="583279"/>
          </a:xfrm>
          <a:prstGeom prst="rect">
            <a:avLst/>
          </a:prstGeom>
          <a:solidFill>
            <a:srgbClr val="1B4367"/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1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对销售</a:t>
            </a:r>
            <a:r>
              <a:rPr kumimoji="1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商机的跟进过程</a:t>
            </a: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进行全面的跟踪与管理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67"/>
          <p:cNvSpPr txBox="1"/>
          <p:nvPr/>
        </p:nvSpPr>
        <p:spPr>
          <a:xfrm>
            <a:off x="7272366" y="3597210"/>
            <a:ext cx="4175162" cy="583279"/>
          </a:xfrm>
          <a:prstGeom prst="rect">
            <a:avLst/>
          </a:prstGeom>
          <a:solidFill>
            <a:srgbClr val="1B4367"/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1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对商机以及销售人员的</a:t>
            </a:r>
            <a:r>
              <a:rPr kumimoji="1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转化率进行分析与考核</a:t>
            </a:r>
            <a:endParaRPr kumimoji="1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67"/>
          <p:cNvSpPr txBox="1"/>
          <p:nvPr/>
        </p:nvSpPr>
        <p:spPr>
          <a:xfrm>
            <a:off x="7272366" y="5548102"/>
            <a:ext cx="4175162" cy="583279"/>
          </a:xfrm>
          <a:prstGeom prst="rect">
            <a:avLst/>
          </a:prstGeom>
          <a:solidFill>
            <a:srgbClr val="1B4367"/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1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对客户信息与合作状态</a:t>
            </a: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进行全生命周期的管理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67"/>
          <p:cNvSpPr txBox="1"/>
          <p:nvPr/>
        </p:nvSpPr>
        <p:spPr>
          <a:xfrm>
            <a:off x="7272366" y="4572656"/>
            <a:ext cx="4175162" cy="583279"/>
          </a:xfrm>
          <a:prstGeom prst="rect">
            <a:avLst/>
          </a:prstGeom>
          <a:solidFill>
            <a:srgbClr val="1B4367"/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1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构建销售预测模型</a:t>
            </a: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，预测未来时段的销售状况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37463" y="863247"/>
            <a:ext cx="5824053" cy="5899414"/>
            <a:chOff x="1301578" y="797403"/>
            <a:chExt cx="5824053" cy="5899414"/>
          </a:xfrm>
        </p:grpSpPr>
        <p:grpSp>
          <p:nvGrpSpPr>
            <p:cNvPr id="15" name="组合 14"/>
            <p:cNvGrpSpPr/>
            <p:nvPr/>
          </p:nvGrpSpPr>
          <p:grpSpPr>
            <a:xfrm>
              <a:off x="1301578" y="797403"/>
              <a:ext cx="5824053" cy="5899414"/>
              <a:chOff x="338256" y="830856"/>
              <a:chExt cx="5824053" cy="5899414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 rotWithShape="1">
              <a:blip r:embed="rId1"/>
              <a:srcRect b="5552"/>
              <a:stretch>
                <a:fillRect/>
              </a:stretch>
            </p:blipFill>
            <p:spPr>
              <a:xfrm>
                <a:off x="338256" y="830856"/>
                <a:ext cx="5824053" cy="5692516"/>
              </a:xfrm>
              <a:prstGeom prst="rect">
                <a:avLst/>
              </a:prstGeom>
            </p:spPr>
          </p:pic>
          <p:sp>
            <p:nvSpPr>
              <p:cNvPr id="21" name="文本框 20"/>
              <p:cNvSpPr txBox="1"/>
              <p:nvPr/>
            </p:nvSpPr>
            <p:spPr>
              <a:xfrm>
                <a:off x="2065948" y="1193181"/>
                <a:ext cx="31892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待开发客户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2342701" y="1802832"/>
                <a:ext cx="26357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销售线索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2342701" y="2860343"/>
                <a:ext cx="26357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销售商机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2984296" y="3792779"/>
                <a:ext cx="13525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意向客户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3101666" y="4713738"/>
                <a:ext cx="11178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谈判客户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3313535" y="5602863"/>
                <a:ext cx="6940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客户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3302384" y="6391716"/>
                <a:ext cx="6940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续约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4332612" y="2119149"/>
              <a:ext cx="5421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5%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073625" y="3144083"/>
              <a:ext cx="1143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5%-30%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976309" y="4086921"/>
              <a:ext cx="12859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30%-60%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020384" y="5033305"/>
              <a:ext cx="1162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60%-90%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8" name="AutoShape 57"/>
          <p:cNvSpPr>
            <a:spLocks noChangeArrowheads="1"/>
          </p:cNvSpPr>
          <p:nvPr/>
        </p:nvSpPr>
        <p:spPr bwMode="auto">
          <a:xfrm>
            <a:off x="6384301" y="3109658"/>
            <a:ext cx="418773" cy="1587137"/>
          </a:xfrm>
          <a:prstGeom prst="rightArrow">
            <a:avLst>
              <a:gd name="adj1" fmla="val 48280"/>
              <a:gd name="adj2" fmla="val 35099"/>
            </a:avLst>
          </a:prstGeom>
          <a:gradFill rotWithShape="1">
            <a:gsLst>
              <a:gs pos="0">
                <a:sysClr val="window" lastClr="FFFFFF"/>
              </a:gs>
              <a:gs pos="75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 marL="0" marR="0" lvl="0" indent="0" algn="l" defTabSz="1217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商务管理</a:t>
            </a:r>
            <a:r>
              <a:rPr lang="en-US" altLang="zh-CN" dirty="0"/>
              <a:t>·</a:t>
            </a:r>
            <a:r>
              <a:rPr lang="zh-CN" altLang="en-US" dirty="0"/>
              <a:t>构建基础商务处理与管理能力，支撑高效的业务运营，提升企业盈利能力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1134097" y="1837574"/>
            <a:ext cx="2173778" cy="3793794"/>
            <a:chOff x="515938" y="1892469"/>
            <a:chExt cx="2519464" cy="4397104"/>
          </a:xfrm>
        </p:grpSpPr>
        <p:sp>
          <p:nvSpPr>
            <p:cNvPr id="4" name="任意多边形: 形状 13"/>
            <p:cNvSpPr/>
            <p:nvPr/>
          </p:nvSpPr>
          <p:spPr>
            <a:xfrm>
              <a:off x="515938" y="1892469"/>
              <a:ext cx="2519464" cy="1142561"/>
            </a:xfrm>
            <a:custGeom>
              <a:avLst/>
              <a:gdLst>
                <a:gd name="connsiteX0" fmla="*/ 419919 w 2519464"/>
                <a:gd name="connsiteY0" fmla="*/ 0 h 1142561"/>
                <a:gd name="connsiteX1" fmla="*/ 2099545 w 2519464"/>
                <a:gd name="connsiteY1" fmla="*/ 0 h 1142561"/>
                <a:gd name="connsiteX2" fmla="*/ 2519464 w 2519464"/>
                <a:gd name="connsiteY2" fmla="*/ 419919 h 1142561"/>
                <a:gd name="connsiteX3" fmla="*/ 2519464 w 2519464"/>
                <a:gd name="connsiteY3" fmla="*/ 1142561 h 1142561"/>
                <a:gd name="connsiteX4" fmla="*/ 0 w 2519464"/>
                <a:gd name="connsiteY4" fmla="*/ 1142561 h 1142561"/>
                <a:gd name="connsiteX5" fmla="*/ 0 w 2519464"/>
                <a:gd name="connsiteY5" fmla="*/ 419919 h 1142561"/>
                <a:gd name="connsiteX6" fmla="*/ 419919 w 2519464"/>
                <a:gd name="connsiteY6" fmla="*/ 0 h 1142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9464" h="1142561">
                  <a:moveTo>
                    <a:pt x="419919" y="0"/>
                  </a:moveTo>
                  <a:lnTo>
                    <a:pt x="2099545" y="0"/>
                  </a:lnTo>
                  <a:cubicBezTo>
                    <a:pt x="2331460" y="0"/>
                    <a:pt x="2519464" y="188004"/>
                    <a:pt x="2519464" y="419919"/>
                  </a:cubicBezTo>
                  <a:lnTo>
                    <a:pt x="2519464" y="1142561"/>
                  </a:lnTo>
                  <a:lnTo>
                    <a:pt x="0" y="1142561"/>
                  </a:lnTo>
                  <a:lnTo>
                    <a:pt x="0" y="419919"/>
                  </a:lnTo>
                  <a:cubicBezTo>
                    <a:pt x="0" y="188004"/>
                    <a:pt x="188004" y="0"/>
                    <a:pt x="419919" y="0"/>
                  </a:cubicBezTo>
                  <a:close/>
                </a:path>
              </a:pathLst>
            </a:custGeom>
            <a:solidFill>
              <a:srgbClr val="1B436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矩形: 圆角 1"/>
            <p:cNvSpPr/>
            <p:nvPr/>
          </p:nvSpPr>
          <p:spPr>
            <a:xfrm>
              <a:off x="515938" y="1892469"/>
              <a:ext cx="2519464" cy="4397104"/>
            </a:xfrm>
            <a:prstGeom prst="roundRect">
              <a:avLst/>
            </a:prstGeom>
            <a:noFill/>
            <a:ln w="38100">
              <a:solidFill>
                <a:srgbClr val="1B43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515938" y="3224167"/>
              <a:ext cx="2491798" cy="2908665"/>
              <a:chOff x="1039343" y="2843628"/>
              <a:chExt cx="2491798" cy="2908665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1039343" y="3317227"/>
                <a:ext cx="2491798" cy="2435066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5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销售合同管理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5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采购合同管理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5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合同审批管理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5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合同进度监控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5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合同异常与风险预警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1338807" y="2843628"/>
                <a:ext cx="1892869" cy="45912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合同管理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3786390" y="1837574"/>
            <a:ext cx="2173778" cy="3793794"/>
            <a:chOff x="3396158" y="1892469"/>
            <a:chExt cx="2519464" cy="4397102"/>
          </a:xfrm>
        </p:grpSpPr>
        <p:sp>
          <p:nvSpPr>
            <p:cNvPr id="10" name="任意多边形: 形状 14"/>
            <p:cNvSpPr/>
            <p:nvPr/>
          </p:nvSpPr>
          <p:spPr>
            <a:xfrm>
              <a:off x="3396158" y="1892469"/>
              <a:ext cx="2519464" cy="1142561"/>
            </a:xfrm>
            <a:custGeom>
              <a:avLst/>
              <a:gdLst>
                <a:gd name="connsiteX0" fmla="*/ 419919 w 2519464"/>
                <a:gd name="connsiteY0" fmla="*/ 0 h 1142561"/>
                <a:gd name="connsiteX1" fmla="*/ 2099545 w 2519464"/>
                <a:gd name="connsiteY1" fmla="*/ 0 h 1142561"/>
                <a:gd name="connsiteX2" fmla="*/ 2519464 w 2519464"/>
                <a:gd name="connsiteY2" fmla="*/ 419919 h 1142561"/>
                <a:gd name="connsiteX3" fmla="*/ 2519464 w 2519464"/>
                <a:gd name="connsiteY3" fmla="*/ 1142561 h 1142561"/>
                <a:gd name="connsiteX4" fmla="*/ 0 w 2519464"/>
                <a:gd name="connsiteY4" fmla="*/ 1142561 h 1142561"/>
                <a:gd name="connsiteX5" fmla="*/ 0 w 2519464"/>
                <a:gd name="connsiteY5" fmla="*/ 419919 h 1142561"/>
                <a:gd name="connsiteX6" fmla="*/ 419919 w 2519464"/>
                <a:gd name="connsiteY6" fmla="*/ 0 h 1142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9464" h="1142561">
                  <a:moveTo>
                    <a:pt x="419919" y="0"/>
                  </a:moveTo>
                  <a:lnTo>
                    <a:pt x="2099545" y="0"/>
                  </a:lnTo>
                  <a:cubicBezTo>
                    <a:pt x="2331460" y="0"/>
                    <a:pt x="2519464" y="188004"/>
                    <a:pt x="2519464" y="419919"/>
                  </a:cubicBezTo>
                  <a:lnTo>
                    <a:pt x="2519464" y="1142561"/>
                  </a:lnTo>
                  <a:lnTo>
                    <a:pt x="0" y="1142561"/>
                  </a:lnTo>
                  <a:lnTo>
                    <a:pt x="0" y="419919"/>
                  </a:lnTo>
                  <a:cubicBezTo>
                    <a:pt x="0" y="188004"/>
                    <a:pt x="188004" y="0"/>
                    <a:pt x="419919" y="0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矩形: 圆角 2"/>
            <p:cNvSpPr/>
            <p:nvPr/>
          </p:nvSpPr>
          <p:spPr>
            <a:xfrm>
              <a:off x="3396158" y="1892469"/>
              <a:ext cx="2519464" cy="4397102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3396158" y="3224167"/>
              <a:ext cx="2491798" cy="2900951"/>
              <a:chOff x="1039343" y="2843628"/>
              <a:chExt cx="2491798" cy="2900951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1039343" y="3309513"/>
                <a:ext cx="2491798" cy="2435066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5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供应商资料管理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5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采购物料管理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5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采购申请管理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5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采购过程管理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5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库存管理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338807" y="2843628"/>
                <a:ext cx="1892869" cy="45913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采购管理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6438683" y="1837573"/>
            <a:ext cx="2173778" cy="3793795"/>
            <a:chOff x="6276378" y="1892468"/>
            <a:chExt cx="2519464" cy="4397105"/>
          </a:xfrm>
        </p:grpSpPr>
        <p:sp>
          <p:nvSpPr>
            <p:cNvPr id="16" name="任意多边形: 形状 15"/>
            <p:cNvSpPr/>
            <p:nvPr/>
          </p:nvSpPr>
          <p:spPr>
            <a:xfrm>
              <a:off x="6276378" y="1892469"/>
              <a:ext cx="2519464" cy="1142561"/>
            </a:xfrm>
            <a:custGeom>
              <a:avLst/>
              <a:gdLst>
                <a:gd name="connsiteX0" fmla="*/ 419919 w 2519464"/>
                <a:gd name="connsiteY0" fmla="*/ 0 h 1142561"/>
                <a:gd name="connsiteX1" fmla="*/ 2099545 w 2519464"/>
                <a:gd name="connsiteY1" fmla="*/ 0 h 1142561"/>
                <a:gd name="connsiteX2" fmla="*/ 2519464 w 2519464"/>
                <a:gd name="connsiteY2" fmla="*/ 419919 h 1142561"/>
                <a:gd name="connsiteX3" fmla="*/ 2519464 w 2519464"/>
                <a:gd name="connsiteY3" fmla="*/ 1142561 h 1142561"/>
                <a:gd name="connsiteX4" fmla="*/ 0 w 2519464"/>
                <a:gd name="connsiteY4" fmla="*/ 1142561 h 1142561"/>
                <a:gd name="connsiteX5" fmla="*/ 0 w 2519464"/>
                <a:gd name="connsiteY5" fmla="*/ 419919 h 1142561"/>
                <a:gd name="connsiteX6" fmla="*/ 419919 w 2519464"/>
                <a:gd name="connsiteY6" fmla="*/ 0 h 1142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9464" h="1142561">
                  <a:moveTo>
                    <a:pt x="419919" y="0"/>
                  </a:moveTo>
                  <a:lnTo>
                    <a:pt x="2099545" y="0"/>
                  </a:lnTo>
                  <a:cubicBezTo>
                    <a:pt x="2331460" y="0"/>
                    <a:pt x="2519464" y="188004"/>
                    <a:pt x="2519464" y="419919"/>
                  </a:cubicBezTo>
                  <a:lnTo>
                    <a:pt x="2519464" y="1142561"/>
                  </a:lnTo>
                  <a:lnTo>
                    <a:pt x="0" y="1142561"/>
                  </a:lnTo>
                  <a:lnTo>
                    <a:pt x="0" y="419919"/>
                  </a:lnTo>
                  <a:cubicBezTo>
                    <a:pt x="0" y="188004"/>
                    <a:pt x="188004" y="0"/>
                    <a:pt x="419919" y="0"/>
                  </a:cubicBezTo>
                  <a:close/>
                </a:path>
              </a:pathLst>
            </a:custGeom>
            <a:solidFill>
              <a:srgbClr val="1B436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矩形: 圆角 3"/>
            <p:cNvSpPr/>
            <p:nvPr/>
          </p:nvSpPr>
          <p:spPr>
            <a:xfrm>
              <a:off x="6276378" y="1892468"/>
              <a:ext cx="2519464" cy="4397105"/>
            </a:xfrm>
            <a:prstGeom prst="roundRect">
              <a:avLst/>
            </a:prstGeom>
            <a:noFill/>
            <a:ln w="38100">
              <a:solidFill>
                <a:srgbClr val="1B43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6290211" y="3224167"/>
              <a:ext cx="2491798" cy="2418917"/>
              <a:chOff x="1039343" y="2843628"/>
              <a:chExt cx="2491798" cy="2418917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39343" y="3326888"/>
                <a:ext cx="2491798" cy="193565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5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员工报销管理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5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项目费用管理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5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采购费用管理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5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其他费用管理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1338807" y="2843628"/>
                <a:ext cx="1892869" cy="45912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费用管理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9090976" y="1837574"/>
            <a:ext cx="2173778" cy="3793794"/>
            <a:chOff x="6276378" y="1892469"/>
            <a:chExt cx="2519464" cy="4397104"/>
          </a:xfrm>
        </p:grpSpPr>
        <p:sp>
          <p:nvSpPr>
            <p:cNvPr id="22" name="任意多边形: 形状 15"/>
            <p:cNvSpPr/>
            <p:nvPr/>
          </p:nvSpPr>
          <p:spPr>
            <a:xfrm>
              <a:off x="6276378" y="1892469"/>
              <a:ext cx="2519464" cy="1142561"/>
            </a:xfrm>
            <a:custGeom>
              <a:avLst/>
              <a:gdLst>
                <a:gd name="connsiteX0" fmla="*/ 419919 w 2519464"/>
                <a:gd name="connsiteY0" fmla="*/ 0 h 1142561"/>
                <a:gd name="connsiteX1" fmla="*/ 2099545 w 2519464"/>
                <a:gd name="connsiteY1" fmla="*/ 0 h 1142561"/>
                <a:gd name="connsiteX2" fmla="*/ 2519464 w 2519464"/>
                <a:gd name="connsiteY2" fmla="*/ 419919 h 1142561"/>
                <a:gd name="connsiteX3" fmla="*/ 2519464 w 2519464"/>
                <a:gd name="connsiteY3" fmla="*/ 1142561 h 1142561"/>
                <a:gd name="connsiteX4" fmla="*/ 0 w 2519464"/>
                <a:gd name="connsiteY4" fmla="*/ 1142561 h 1142561"/>
                <a:gd name="connsiteX5" fmla="*/ 0 w 2519464"/>
                <a:gd name="connsiteY5" fmla="*/ 419919 h 1142561"/>
                <a:gd name="connsiteX6" fmla="*/ 419919 w 2519464"/>
                <a:gd name="connsiteY6" fmla="*/ 0 h 1142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9464" h="1142561">
                  <a:moveTo>
                    <a:pt x="419919" y="0"/>
                  </a:moveTo>
                  <a:lnTo>
                    <a:pt x="2099545" y="0"/>
                  </a:lnTo>
                  <a:cubicBezTo>
                    <a:pt x="2331460" y="0"/>
                    <a:pt x="2519464" y="188004"/>
                    <a:pt x="2519464" y="419919"/>
                  </a:cubicBezTo>
                  <a:lnTo>
                    <a:pt x="2519464" y="1142561"/>
                  </a:lnTo>
                  <a:lnTo>
                    <a:pt x="0" y="1142561"/>
                  </a:lnTo>
                  <a:lnTo>
                    <a:pt x="0" y="419919"/>
                  </a:lnTo>
                  <a:cubicBezTo>
                    <a:pt x="0" y="188004"/>
                    <a:pt x="188004" y="0"/>
                    <a:pt x="419919" y="0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矩形: 圆角 3"/>
            <p:cNvSpPr/>
            <p:nvPr/>
          </p:nvSpPr>
          <p:spPr>
            <a:xfrm>
              <a:off x="6276378" y="1892469"/>
              <a:ext cx="2519464" cy="4397104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6290211" y="3224167"/>
              <a:ext cx="2491798" cy="2418917"/>
              <a:chOff x="1039343" y="2843628"/>
              <a:chExt cx="2491798" cy="2418917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1039343" y="3326888"/>
                <a:ext cx="2491798" cy="193565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5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收付款计划管理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5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付款申请管理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5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发票管理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5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收款提醒与预警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1338807" y="2843628"/>
                <a:ext cx="1892869" cy="45912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收付款管理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60599" y="1978127"/>
            <a:ext cx="734459" cy="734459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94114" y="1978127"/>
            <a:ext cx="734459" cy="73445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58342" y="1978127"/>
            <a:ext cx="734459" cy="73445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844019" y="2018058"/>
            <a:ext cx="667690" cy="65459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项目管理</a:t>
            </a:r>
            <a:r>
              <a:rPr lang="en-US" altLang="zh-CN" dirty="0"/>
              <a:t>·</a:t>
            </a:r>
            <a:r>
              <a:rPr lang="zh-CN" altLang="en-US" dirty="0"/>
              <a:t>支撑全生命周期的项目管理体系，降低项目风险与成本，保障项目实施进度与质量</a:t>
            </a:r>
            <a:endParaRPr lang="zh-CN" altLang="en-US" dirty="0"/>
          </a:p>
        </p:txBody>
      </p:sp>
      <p:grpSp>
        <p:nvGrpSpPr>
          <p:cNvPr id="3" name="组合 2"/>
          <p:cNvGrpSpPr>
            <a:grpSpLocks noChangeAspect="1"/>
          </p:cNvGrpSpPr>
          <p:nvPr/>
        </p:nvGrpSpPr>
        <p:grpSpPr>
          <a:xfrm>
            <a:off x="1141226" y="1595505"/>
            <a:ext cx="9961483" cy="4370397"/>
            <a:chOff x="1843087" y="1970378"/>
            <a:chExt cx="8180396" cy="3588983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2112962" y="1970378"/>
              <a:ext cx="3240088" cy="792163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 flipV="1">
              <a:off x="2112962" y="2137498"/>
              <a:ext cx="0" cy="1244168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V="1">
              <a:off x="5353050" y="2137499"/>
              <a:ext cx="0" cy="1244166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 flipV="1">
              <a:off x="3908212" y="4318291"/>
              <a:ext cx="0" cy="1241070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V="1">
              <a:off x="6865935" y="4318291"/>
              <a:ext cx="1" cy="1241069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2140435" y="2250623"/>
              <a:ext cx="2233613" cy="738877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  </a:t>
              </a:r>
              <a:r>
                <a:rPr kumimoji="0" lang="zh-CN" altLang="en-US" sz="133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项目基本信息</a:t>
              </a:r>
              <a:endPara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3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   客户干系人管理</a:t>
              </a:r>
              <a:endPara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33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   </a:t>
              </a:r>
              <a:r>
                <a:rPr kumimoji="0" lang="zh-CN" altLang="en-US" sz="133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项目立项及变更管理</a:t>
              </a:r>
              <a:endPara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5371364" y="2137499"/>
              <a:ext cx="2233612" cy="983442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  </a:t>
              </a:r>
              <a:r>
                <a:rPr kumimoji="0" lang="zh-CN" altLang="en-US" sz="133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人力进度管理</a:t>
              </a:r>
              <a:endPara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3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   项目进度</a:t>
              </a:r>
              <a:endPara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3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   实施费用</a:t>
              </a:r>
              <a:endPara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3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   交付物管理</a:t>
              </a:r>
              <a:endPara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3934601" y="4544331"/>
              <a:ext cx="2233612" cy="812763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  </a:t>
              </a:r>
              <a:r>
                <a:rPr kumimoji="0" lang="zh-CN" altLang="en-US" sz="133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项目成本及收益管理</a:t>
              </a:r>
              <a:endPara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3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   项目人员规划</a:t>
              </a:r>
              <a:endPara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3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   项目里程碑设置</a:t>
              </a:r>
              <a:endPara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3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   采购预算管理</a:t>
              </a:r>
              <a:endPara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6893410" y="4556416"/>
              <a:ext cx="1814753" cy="644302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   </a:t>
              </a:r>
              <a:r>
                <a:rPr kumimoji="0" lang="zh-CN" altLang="en-US" sz="133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验收报告提交</a:t>
              </a:r>
              <a:endPara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3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   资料归档</a:t>
              </a:r>
              <a:endPara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3" name="Group 14"/>
            <p:cNvGrpSpPr/>
            <p:nvPr/>
          </p:nvGrpSpPr>
          <p:grpSpPr bwMode="auto">
            <a:xfrm>
              <a:off x="1843087" y="3349916"/>
              <a:ext cx="8083549" cy="923925"/>
              <a:chOff x="601" y="1785"/>
              <a:chExt cx="4502" cy="749"/>
            </a:xfrm>
          </p:grpSpPr>
          <p:sp>
            <p:nvSpPr>
              <p:cNvPr id="20" name="AutoShape 15"/>
              <p:cNvSpPr>
                <a:spLocks noChangeArrowheads="1"/>
              </p:cNvSpPr>
              <p:nvPr/>
            </p:nvSpPr>
            <p:spPr bwMode="auto">
              <a:xfrm>
                <a:off x="601" y="1785"/>
                <a:ext cx="1009" cy="749"/>
              </a:xfrm>
              <a:prstGeom prst="homePlate">
                <a:avLst>
                  <a:gd name="adj" fmla="val 33678"/>
                </a:avLst>
              </a:prstGeom>
              <a:solidFill>
                <a:srgbClr val="1B4367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1" name="AutoShape 16"/>
              <p:cNvSpPr>
                <a:spLocks noChangeArrowheads="1"/>
              </p:cNvSpPr>
              <p:nvPr/>
            </p:nvSpPr>
            <p:spPr bwMode="auto">
              <a:xfrm>
                <a:off x="1498" y="1785"/>
                <a:ext cx="1009" cy="749"/>
              </a:xfrm>
              <a:prstGeom prst="chevron">
                <a:avLst>
                  <a:gd name="adj" fmla="val 33678"/>
                </a:avLst>
              </a:prstGeom>
              <a:solidFill>
                <a:schemeClr val="accent1"/>
              </a:soli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2" name="AutoShape 17"/>
              <p:cNvSpPr>
                <a:spLocks noChangeArrowheads="1"/>
              </p:cNvSpPr>
              <p:nvPr/>
            </p:nvSpPr>
            <p:spPr bwMode="auto">
              <a:xfrm>
                <a:off x="2371" y="1785"/>
                <a:ext cx="1009" cy="749"/>
              </a:xfrm>
              <a:prstGeom prst="chevron">
                <a:avLst>
                  <a:gd name="adj" fmla="val 33678"/>
                </a:avLst>
              </a:prstGeom>
              <a:solidFill>
                <a:srgbClr val="1B4367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AutoShape 18"/>
              <p:cNvSpPr>
                <a:spLocks noChangeArrowheads="1"/>
              </p:cNvSpPr>
              <p:nvPr/>
            </p:nvSpPr>
            <p:spPr bwMode="auto">
              <a:xfrm>
                <a:off x="3232" y="1785"/>
                <a:ext cx="1009" cy="749"/>
              </a:xfrm>
              <a:prstGeom prst="chevron">
                <a:avLst>
                  <a:gd name="adj" fmla="val 33678"/>
                </a:avLst>
              </a:prstGeom>
              <a:solidFill>
                <a:schemeClr val="accent1"/>
              </a:soli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4" name="AutoShape 19"/>
              <p:cNvSpPr>
                <a:spLocks noChangeArrowheads="1"/>
              </p:cNvSpPr>
              <p:nvPr/>
            </p:nvSpPr>
            <p:spPr bwMode="auto">
              <a:xfrm>
                <a:off x="4094" y="1785"/>
                <a:ext cx="1009" cy="749"/>
              </a:xfrm>
              <a:prstGeom prst="chevron">
                <a:avLst>
                  <a:gd name="adj" fmla="val 33678"/>
                </a:avLst>
              </a:prstGeom>
              <a:solidFill>
                <a:srgbClr val="1B4367"/>
              </a:soli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pic>
          <p:nvPicPr>
            <p:cNvPr id="14" name="Picture 24" descr="flag_source_128"/>
            <p:cNvPicPr>
              <a:picLocks noChangeAspect="1" noChangeArrowheads="1"/>
            </p:cNvPicPr>
            <p:nvPr/>
          </p:nvPicPr>
          <p:blipFill>
            <a:blip r:embed="rId1">
              <a:lum bright="100000"/>
            </a:blip>
            <a:srcRect/>
            <a:stretch>
              <a:fillRect/>
            </a:stretch>
          </p:blipFill>
          <p:spPr bwMode="auto">
            <a:xfrm rot="20019827">
              <a:off x="8866195" y="2618069"/>
              <a:ext cx="1147763" cy="1147762"/>
            </a:xfrm>
            <a:prstGeom prst="rect">
              <a:avLst/>
            </a:prstGeom>
            <a:noFill/>
          </p:spPr>
        </p:pic>
        <p:pic>
          <p:nvPicPr>
            <p:cNvPr id="15" name="Picture 25" descr="flag_source_128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 rot="20019827">
              <a:off x="8875720" y="2530756"/>
              <a:ext cx="1147763" cy="1147763"/>
            </a:xfrm>
            <a:prstGeom prst="rect">
              <a:avLst/>
            </a:prstGeom>
            <a:noFill/>
          </p:spPr>
        </p:pic>
        <p:sp>
          <p:nvSpPr>
            <p:cNvPr id="16" name="矩形 15"/>
            <p:cNvSpPr/>
            <p:nvPr/>
          </p:nvSpPr>
          <p:spPr>
            <a:xfrm>
              <a:off x="2122825" y="3446788"/>
              <a:ext cx="909889" cy="7180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项目基本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信息管理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936285" y="3654172"/>
              <a:ext cx="909889" cy="3032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项目规划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5518172" y="3598549"/>
              <a:ext cx="909889" cy="414542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项目执行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7022772" y="3654172"/>
              <a:ext cx="909889" cy="3032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项目验收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项目管理</a:t>
            </a:r>
            <a:r>
              <a:rPr lang="en-US" altLang="zh-CN" dirty="0"/>
              <a:t>·</a:t>
            </a:r>
            <a:r>
              <a:rPr lang="zh-CN" altLang="en-US" dirty="0"/>
              <a:t>项目总体运作与管控流程</a:t>
            </a:r>
            <a:endParaRPr lang="zh-CN" altLang="en-US" dirty="0"/>
          </a:p>
        </p:txBody>
      </p:sp>
      <p:cxnSp>
        <p:nvCxnSpPr>
          <p:cNvPr id="3" name="直接箭头连接符 2"/>
          <p:cNvCxnSpPr/>
          <p:nvPr/>
        </p:nvCxnSpPr>
        <p:spPr>
          <a:xfrm>
            <a:off x="699099" y="1741998"/>
            <a:ext cx="2567277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>
            <a:off x="713920" y="4032243"/>
            <a:ext cx="2567277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>
            <a:off x="627303" y="5702101"/>
            <a:ext cx="2934975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644651" y="6475736"/>
            <a:ext cx="2934975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4325940" y="5172514"/>
            <a:ext cx="0" cy="25856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6977914" y="5105608"/>
            <a:ext cx="0" cy="30973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83849" y="1374829"/>
            <a:ext cx="1081009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: 圆角 8"/>
          <p:cNvSpPr/>
          <p:nvPr/>
        </p:nvSpPr>
        <p:spPr>
          <a:xfrm>
            <a:off x="7544511" y="882292"/>
            <a:ext cx="1793112" cy="417211"/>
          </a:xfrm>
          <a:prstGeom prst="roundRect">
            <a:avLst>
              <a:gd name="adj" fmla="val 5486"/>
            </a:avLst>
          </a:prstGeom>
          <a:solidFill>
            <a:srgbClr val="547DC7"/>
          </a:solidFill>
          <a:ln>
            <a:noFill/>
          </a:ln>
          <a:effectLst>
            <a:outerShdw blurRad="254000" dist="63500" sx="85000" sy="85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主管领导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3171064" y="882292"/>
            <a:ext cx="1793112" cy="417211"/>
          </a:xfrm>
          <a:prstGeom prst="roundRect">
            <a:avLst>
              <a:gd name="adj" fmla="val 5486"/>
            </a:avLst>
          </a:prstGeom>
          <a:solidFill>
            <a:srgbClr val="1B4367"/>
          </a:solidFill>
          <a:ln>
            <a:noFill/>
          </a:ln>
          <a:effectLst>
            <a:outerShdw blurRad="254000" dist="63500" sx="85000" sy="85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项目经理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6272822" y="1006454"/>
            <a:ext cx="0" cy="567492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/>
          <p:cNvSpPr/>
          <p:nvPr/>
        </p:nvSpPr>
        <p:spPr>
          <a:xfrm>
            <a:off x="3272342" y="1464344"/>
            <a:ext cx="1481911" cy="555308"/>
          </a:xfrm>
          <a:prstGeom prst="roundRect">
            <a:avLst>
              <a:gd name="adj" fmla="val 5486"/>
            </a:avLst>
          </a:prstGeom>
          <a:solidFill>
            <a:srgbClr val="1B4367"/>
          </a:solidFill>
          <a:ln>
            <a:noFill/>
          </a:ln>
          <a:effectLst>
            <a:outerShdw blurRad="254000" dist="63500" sx="85000" sy="85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立项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4" name="矩形: 圆角 12"/>
          <p:cNvSpPr/>
          <p:nvPr/>
        </p:nvSpPr>
        <p:spPr>
          <a:xfrm>
            <a:off x="3281197" y="2879886"/>
            <a:ext cx="5869036" cy="2334810"/>
          </a:xfrm>
          <a:prstGeom prst="roundRect">
            <a:avLst>
              <a:gd name="adj" fmla="val 548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254000" dist="63500" sx="85000" sy="85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项目实施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5" name="矩形: 圆角 12"/>
          <p:cNvSpPr/>
          <p:nvPr/>
        </p:nvSpPr>
        <p:spPr>
          <a:xfrm>
            <a:off x="6236957" y="5428781"/>
            <a:ext cx="1481911" cy="555308"/>
          </a:xfrm>
          <a:prstGeom prst="roundRect">
            <a:avLst>
              <a:gd name="adj" fmla="val 5486"/>
            </a:avLst>
          </a:prstGeom>
          <a:solidFill>
            <a:srgbClr val="1B4367"/>
          </a:solidFill>
          <a:ln>
            <a:noFill/>
          </a:ln>
          <a:effectLst>
            <a:outerShdw blurRad="254000" dist="63500" sx="85000" sy="85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终止结项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6" name="对话气泡: 圆角矩形 25"/>
          <p:cNvSpPr/>
          <p:nvPr/>
        </p:nvSpPr>
        <p:spPr>
          <a:xfrm>
            <a:off x="1376934" y="2017843"/>
            <a:ext cx="1882942" cy="740350"/>
          </a:xfrm>
          <a:prstGeom prst="wedgeRoundRectCallout">
            <a:avLst>
              <a:gd name="adj1" fmla="val 58370"/>
              <a:gd name="adj2" fmla="val -48373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组建虚拟团队，填写</a:t>
            </a:r>
            <a:r>
              <a:rPr kumimoji="0" lang="zh-CN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里程碑计划</a:t>
            </a: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、项目人力和费用预算</a:t>
            </a: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矩形: 圆角 11"/>
          <p:cNvSpPr/>
          <p:nvPr/>
        </p:nvSpPr>
        <p:spPr>
          <a:xfrm>
            <a:off x="7464264" y="1467394"/>
            <a:ext cx="1464064" cy="555308"/>
          </a:xfrm>
          <a:prstGeom prst="roundRect">
            <a:avLst>
              <a:gd name="adj" fmla="val 5486"/>
            </a:avLst>
          </a:prstGeom>
          <a:solidFill>
            <a:srgbClr val="547DC7"/>
          </a:solidFill>
          <a:ln>
            <a:noFill/>
          </a:ln>
          <a:effectLst>
            <a:outerShdw blurRad="254000" dist="63500" sx="85000" sy="85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立项审批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8" name="对话气泡: 圆角矩形 25"/>
          <p:cNvSpPr/>
          <p:nvPr/>
        </p:nvSpPr>
        <p:spPr>
          <a:xfrm>
            <a:off x="9124560" y="1575547"/>
            <a:ext cx="1305217" cy="533471"/>
          </a:xfrm>
          <a:prstGeom prst="wedgeRoundRectCallout">
            <a:avLst>
              <a:gd name="adj1" fmla="val -60649"/>
              <a:gd name="adj2" fmla="val -21081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可以有多个审批环节</a:t>
            </a: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9" name="直接箭头连接符 18"/>
          <p:cNvCxnSpPr>
            <a:stCxn id="13" idx="3"/>
            <a:endCxn id="17" idx="1"/>
          </p:cNvCxnSpPr>
          <p:nvPr/>
        </p:nvCxnSpPr>
        <p:spPr>
          <a:xfrm>
            <a:off x="4754253" y="1741998"/>
            <a:ext cx="2710011" cy="305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肘形连接符 19"/>
          <p:cNvCxnSpPr>
            <a:stCxn id="17" idx="2"/>
            <a:endCxn id="14" idx="0"/>
          </p:cNvCxnSpPr>
          <p:nvPr/>
        </p:nvCxnSpPr>
        <p:spPr>
          <a:xfrm rot="5400000">
            <a:off x="6777414" y="1461004"/>
            <a:ext cx="857184" cy="198058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6798328" y="2334737"/>
            <a:ext cx="851515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审批通过</a:t>
            </a:r>
            <a:endParaRPr kumimoji="0" lang="en-US" altLang="zh-CN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矩形: 圆角 12"/>
          <p:cNvSpPr/>
          <p:nvPr/>
        </p:nvSpPr>
        <p:spPr>
          <a:xfrm>
            <a:off x="3584984" y="5424448"/>
            <a:ext cx="1481911" cy="555308"/>
          </a:xfrm>
          <a:prstGeom prst="roundRect">
            <a:avLst>
              <a:gd name="adj" fmla="val 5486"/>
            </a:avLst>
          </a:prstGeom>
          <a:solidFill>
            <a:srgbClr val="1B4367"/>
          </a:solidFill>
          <a:ln>
            <a:noFill/>
          </a:ln>
          <a:effectLst>
            <a:outerShdw blurRad="254000" dist="63500" sx="85000" sy="85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完工结项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3" name="对话气泡: 圆角矩形 25"/>
          <p:cNvSpPr/>
          <p:nvPr/>
        </p:nvSpPr>
        <p:spPr>
          <a:xfrm>
            <a:off x="2109811" y="5035062"/>
            <a:ext cx="1104381" cy="533471"/>
          </a:xfrm>
          <a:prstGeom prst="wedgeRoundRectCallout">
            <a:avLst>
              <a:gd name="adj1" fmla="val 82105"/>
              <a:gd name="adj2" fmla="val 47900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完工后进行利润决算</a:t>
            </a: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矩形: 圆角 12"/>
          <p:cNvSpPr/>
          <p:nvPr/>
        </p:nvSpPr>
        <p:spPr>
          <a:xfrm>
            <a:off x="3584570" y="3872797"/>
            <a:ext cx="1481911" cy="438328"/>
          </a:xfrm>
          <a:prstGeom prst="roundRect">
            <a:avLst>
              <a:gd name="adj" fmla="val 5486"/>
            </a:avLst>
          </a:prstGeom>
          <a:solidFill>
            <a:srgbClr val="1B4367"/>
          </a:solidFill>
          <a:ln>
            <a:noFill/>
          </a:ln>
          <a:effectLst>
            <a:outerShdw blurRad="254000" dist="63500" sx="85000" sy="85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实施中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5" name="矩形: 圆角 12"/>
          <p:cNvSpPr/>
          <p:nvPr/>
        </p:nvSpPr>
        <p:spPr>
          <a:xfrm>
            <a:off x="3584570" y="3081710"/>
            <a:ext cx="1481911" cy="438328"/>
          </a:xfrm>
          <a:prstGeom prst="roundRect">
            <a:avLst>
              <a:gd name="adj" fmla="val 5486"/>
            </a:avLst>
          </a:prstGeom>
          <a:solidFill>
            <a:srgbClr val="1B4367"/>
          </a:solidFill>
          <a:ln>
            <a:noFill/>
          </a:ln>
          <a:effectLst>
            <a:outerShdw blurRad="254000" dist="63500" sx="85000" sy="85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项目变更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cxnSp>
        <p:nvCxnSpPr>
          <p:cNvPr id="26" name="直接箭头连接符 25"/>
          <p:cNvCxnSpPr>
            <a:stCxn id="25" idx="2"/>
            <a:endCxn id="24" idx="0"/>
          </p:cNvCxnSpPr>
          <p:nvPr/>
        </p:nvCxnSpPr>
        <p:spPr>
          <a:xfrm>
            <a:off x="4325526" y="3520038"/>
            <a:ext cx="0" cy="35275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肘形连接符 26"/>
          <p:cNvCxnSpPr>
            <a:stCxn id="35" idx="2"/>
          </p:cNvCxnSpPr>
          <p:nvPr/>
        </p:nvCxnSpPr>
        <p:spPr>
          <a:xfrm rot="5400000">
            <a:off x="6422747" y="2170121"/>
            <a:ext cx="415419" cy="3127950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: 圆角 12"/>
          <p:cNvSpPr/>
          <p:nvPr/>
        </p:nvSpPr>
        <p:spPr>
          <a:xfrm>
            <a:off x="3578344" y="4673101"/>
            <a:ext cx="1481911" cy="438328"/>
          </a:xfrm>
          <a:prstGeom prst="roundRect">
            <a:avLst>
              <a:gd name="adj" fmla="val 5486"/>
            </a:avLst>
          </a:prstGeom>
          <a:solidFill>
            <a:srgbClr val="1B4367"/>
          </a:solidFill>
          <a:ln>
            <a:noFill/>
          </a:ln>
          <a:effectLst>
            <a:outerShdw blurRad="254000" dist="63500" sx="85000" sy="85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项目暂停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cxnSp>
        <p:nvCxnSpPr>
          <p:cNvPr id="29" name="肘形连接符 28"/>
          <p:cNvCxnSpPr>
            <a:stCxn id="32" idx="0"/>
          </p:cNvCxnSpPr>
          <p:nvPr/>
        </p:nvCxnSpPr>
        <p:spPr>
          <a:xfrm rot="16200000" flipV="1">
            <a:off x="6406968" y="2889975"/>
            <a:ext cx="447391" cy="3127536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>
            <a:stCxn id="24" idx="2"/>
            <a:endCxn id="28" idx="0"/>
          </p:cNvCxnSpPr>
          <p:nvPr/>
        </p:nvCxnSpPr>
        <p:spPr>
          <a:xfrm flipH="1">
            <a:off x="4319300" y="4311125"/>
            <a:ext cx="6226" cy="36197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对话气泡: 圆角矩形 25"/>
          <p:cNvSpPr/>
          <p:nvPr/>
        </p:nvSpPr>
        <p:spPr>
          <a:xfrm>
            <a:off x="1382297" y="3169177"/>
            <a:ext cx="1854038" cy="696405"/>
          </a:xfrm>
          <a:prstGeom prst="wedgeRoundRectCallout">
            <a:avLst>
              <a:gd name="adj1" fmla="val 67160"/>
              <a:gd name="adj2" fmla="val -29212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既可以全量变更，也可以管理变更（保持利润率不变）</a:t>
            </a: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矩形: 圆角 12"/>
          <p:cNvSpPr/>
          <p:nvPr/>
        </p:nvSpPr>
        <p:spPr>
          <a:xfrm>
            <a:off x="7453475" y="4677438"/>
            <a:ext cx="1481911" cy="439621"/>
          </a:xfrm>
          <a:prstGeom prst="roundRect">
            <a:avLst>
              <a:gd name="adj" fmla="val 5486"/>
            </a:avLst>
          </a:prstGeom>
          <a:solidFill>
            <a:srgbClr val="547DC7"/>
          </a:solidFill>
          <a:ln>
            <a:noFill/>
          </a:ln>
          <a:effectLst>
            <a:outerShdw blurRad="254000" dist="63500" sx="85000" sy="85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项目重启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3" name="对话气泡: 圆角矩形 25"/>
          <p:cNvSpPr/>
          <p:nvPr/>
        </p:nvSpPr>
        <p:spPr>
          <a:xfrm>
            <a:off x="9124560" y="5165943"/>
            <a:ext cx="1801161" cy="568609"/>
          </a:xfrm>
          <a:prstGeom prst="wedgeRoundRectCallout">
            <a:avLst>
              <a:gd name="adj1" fmla="val -58359"/>
              <a:gd name="adj2" fmla="val -79445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项目重启时可以进行变更，也可以不变更</a:t>
            </a: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34" name="肘形连接符 33"/>
          <p:cNvCxnSpPr>
            <a:stCxn id="28" idx="3"/>
            <a:endCxn id="32" idx="1"/>
          </p:cNvCxnSpPr>
          <p:nvPr/>
        </p:nvCxnSpPr>
        <p:spPr>
          <a:xfrm>
            <a:off x="5060255" y="4892265"/>
            <a:ext cx="2393220" cy="4984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: 圆角 12"/>
          <p:cNvSpPr/>
          <p:nvPr/>
        </p:nvSpPr>
        <p:spPr>
          <a:xfrm>
            <a:off x="7453475" y="3081709"/>
            <a:ext cx="1481911" cy="444678"/>
          </a:xfrm>
          <a:prstGeom prst="roundRect">
            <a:avLst>
              <a:gd name="adj" fmla="val 5486"/>
            </a:avLst>
          </a:prstGeom>
          <a:solidFill>
            <a:srgbClr val="547DC7"/>
          </a:solidFill>
          <a:ln>
            <a:noFill/>
          </a:ln>
          <a:effectLst>
            <a:outerShdw blurRad="254000" dist="63500" sx="85000" sy="85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变更审批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cxnSp>
        <p:nvCxnSpPr>
          <p:cNvPr id="36" name="直接箭头连接符 35"/>
          <p:cNvCxnSpPr>
            <a:stCxn id="25" idx="3"/>
            <a:endCxn id="35" idx="1"/>
          </p:cNvCxnSpPr>
          <p:nvPr/>
        </p:nvCxnSpPr>
        <p:spPr>
          <a:xfrm>
            <a:off x="5066481" y="3300874"/>
            <a:ext cx="2386994" cy="317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6741804" y="3795610"/>
            <a:ext cx="851515" cy="292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审批通过</a:t>
            </a:r>
            <a:endParaRPr kumimoji="0" lang="en-US" altLang="zh-CN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" name="流程图: 预定义过程 37"/>
          <p:cNvSpPr/>
          <p:nvPr/>
        </p:nvSpPr>
        <p:spPr>
          <a:xfrm>
            <a:off x="10415400" y="3620843"/>
            <a:ext cx="1463653" cy="555308"/>
          </a:xfrm>
          <a:prstGeom prst="flowChartPredefinedProcess">
            <a:avLst/>
          </a:prstGeom>
          <a:solidFill>
            <a:srgbClr val="91C6CE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商务流程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39" name="直接箭头连接符 38"/>
          <p:cNvCxnSpPr>
            <a:endCxn id="38" idx="1"/>
          </p:cNvCxnSpPr>
          <p:nvPr/>
        </p:nvCxnSpPr>
        <p:spPr>
          <a:xfrm>
            <a:off x="9150233" y="3898497"/>
            <a:ext cx="1265167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流程图: 预定义过程 39"/>
          <p:cNvSpPr/>
          <p:nvPr/>
        </p:nvSpPr>
        <p:spPr>
          <a:xfrm>
            <a:off x="10412918" y="6150335"/>
            <a:ext cx="1463653" cy="555308"/>
          </a:xfrm>
          <a:prstGeom prst="flowChartPredefinedProcess">
            <a:avLst/>
          </a:prstGeom>
          <a:solidFill>
            <a:srgbClr val="91C6CE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归档流程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41" name="肘形连接符 40"/>
          <p:cNvCxnSpPr>
            <a:stCxn id="22" idx="3"/>
            <a:endCxn id="40" idx="1"/>
          </p:cNvCxnSpPr>
          <p:nvPr/>
        </p:nvCxnSpPr>
        <p:spPr>
          <a:xfrm>
            <a:off x="5066895" y="5702102"/>
            <a:ext cx="5346023" cy="725887"/>
          </a:xfrm>
          <a:prstGeom prst="bentConnector3">
            <a:avLst>
              <a:gd name="adj1" fmla="val 10786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肘形连接符 41"/>
          <p:cNvCxnSpPr>
            <a:stCxn id="15" idx="2"/>
            <a:endCxn id="40" idx="1"/>
          </p:cNvCxnSpPr>
          <p:nvPr/>
        </p:nvCxnSpPr>
        <p:spPr>
          <a:xfrm rot="16200000" flipH="1">
            <a:off x="8473465" y="4488536"/>
            <a:ext cx="443900" cy="3435005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流程图: 预定义过程 42"/>
          <p:cNvSpPr/>
          <p:nvPr/>
        </p:nvSpPr>
        <p:spPr>
          <a:xfrm>
            <a:off x="10412918" y="2906099"/>
            <a:ext cx="1463653" cy="555308"/>
          </a:xfrm>
          <a:prstGeom prst="flowChartPredefinedProcess">
            <a:avLst/>
          </a:prstGeom>
          <a:solidFill>
            <a:srgbClr val="91C6CE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采购流程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44" name="直接箭头连接符 43"/>
          <p:cNvCxnSpPr>
            <a:endCxn id="43" idx="1"/>
          </p:cNvCxnSpPr>
          <p:nvPr/>
        </p:nvCxnSpPr>
        <p:spPr>
          <a:xfrm>
            <a:off x="9147751" y="3183753"/>
            <a:ext cx="1265167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流程图: 预定义过程 44"/>
          <p:cNvSpPr/>
          <p:nvPr/>
        </p:nvSpPr>
        <p:spPr>
          <a:xfrm>
            <a:off x="10412918" y="4337314"/>
            <a:ext cx="1463653" cy="555308"/>
          </a:xfrm>
          <a:prstGeom prst="flowChartPredefinedProcess">
            <a:avLst/>
          </a:prstGeom>
          <a:solidFill>
            <a:srgbClr val="91C6CE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费用流程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46" name="直接箭头连接符 45"/>
          <p:cNvCxnSpPr>
            <a:endCxn id="45" idx="1"/>
          </p:cNvCxnSpPr>
          <p:nvPr/>
        </p:nvCxnSpPr>
        <p:spPr>
          <a:xfrm>
            <a:off x="9147751" y="4614968"/>
            <a:ext cx="1265167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流程图: 预定义过程 46"/>
          <p:cNvSpPr/>
          <p:nvPr/>
        </p:nvSpPr>
        <p:spPr>
          <a:xfrm>
            <a:off x="361446" y="1467394"/>
            <a:ext cx="726008" cy="5213417"/>
          </a:xfrm>
          <a:prstGeom prst="flowChartPredefinedProcess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QA&amp;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全过程项目质量管控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8" name="矩形: 圆角 12"/>
          <p:cNvSpPr/>
          <p:nvPr/>
        </p:nvSpPr>
        <p:spPr>
          <a:xfrm>
            <a:off x="3596135" y="6242494"/>
            <a:ext cx="1481911" cy="438328"/>
          </a:xfrm>
          <a:prstGeom prst="roundRect">
            <a:avLst>
              <a:gd name="adj" fmla="val 5486"/>
            </a:avLst>
          </a:prstGeom>
          <a:solidFill>
            <a:srgbClr val="1B4367"/>
          </a:solidFill>
          <a:ln>
            <a:noFill/>
          </a:ln>
          <a:effectLst>
            <a:outerShdw blurRad="254000" dist="63500" sx="85000" sy="85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售后服务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cxnSp>
        <p:nvCxnSpPr>
          <p:cNvPr id="49" name="直接箭头连接符 48"/>
          <p:cNvCxnSpPr/>
          <p:nvPr/>
        </p:nvCxnSpPr>
        <p:spPr>
          <a:xfrm>
            <a:off x="4330450" y="5983925"/>
            <a:ext cx="0" cy="25856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对话气泡: 圆角矩形 25"/>
          <p:cNvSpPr/>
          <p:nvPr/>
        </p:nvSpPr>
        <p:spPr>
          <a:xfrm>
            <a:off x="2152846" y="5800116"/>
            <a:ext cx="1104381" cy="533471"/>
          </a:xfrm>
          <a:prstGeom prst="wedgeRoundRectCallout">
            <a:avLst>
              <a:gd name="adj1" fmla="val 76048"/>
              <a:gd name="adj2" fmla="val 47899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完工后移交给售后团队</a:t>
            </a: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" name="矩形: 圆角 12"/>
          <p:cNvSpPr/>
          <p:nvPr/>
        </p:nvSpPr>
        <p:spPr>
          <a:xfrm>
            <a:off x="4578054" y="2268077"/>
            <a:ext cx="1472459" cy="458932"/>
          </a:xfrm>
          <a:prstGeom prst="roundRect">
            <a:avLst>
              <a:gd name="adj" fmla="val 5486"/>
            </a:avLst>
          </a:prstGeom>
          <a:solidFill>
            <a:srgbClr val="1B4367"/>
          </a:solidFill>
          <a:ln>
            <a:noFill/>
          </a:ln>
          <a:effectLst>
            <a:outerShdw blurRad="254000" dist="63500" sx="85000" sy="85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项目拆分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cxnSp>
        <p:nvCxnSpPr>
          <p:cNvPr id="52" name="连接符: 肘形 13"/>
          <p:cNvCxnSpPr>
            <a:stCxn id="51" idx="0"/>
            <a:endCxn id="17" idx="1"/>
          </p:cNvCxnSpPr>
          <p:nvPr/>
        </p:nvCxnSpPr>
        <p:spPr>
          <a:xfrm rot="5400000" flipH="1" flipV="1">
            <a:off x="6127760" y="931573"/>
            <a:ext cx="523029" cy="2149980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连接符: 肘形 18"/>
          <p:cNvCxnSpPr>
            <a:stCxn id="13" idx="2"/>
            <a:endCxn id="51" idx="1"/>
          </p:cNvCxnSpPr>
          <p:nvPr/>
        </p:nvCxnSpPr>
        <p:spPr>
          <a:xfrm rot="16200000" flipH="1">
            <a:off x="4056731" y="1976219"/>
            <a:ext cx="477891" cy="564756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项目立项</a:t>
            </a:r>
            <a:r>
              <a:rPr lang="en-US" altLang="zh-CN" dirty="0"/>
              <a:t>·</a:t>
            </a:r>
            <a:r>
              <a:rPr lang="zh-CN" altLang="en-US" dirty="0"/>
              <a:t>详尽、合理的项目立项规划与审核是实现全面、规范、精细项目管控的基础</a:t>
            </a:r>
            <a:endParaRPr lang="zh-CN" altLang="en-US" dirty="0"/>
          </a:p>
        </p:txBody>
      </p:sp>
      <p:grpSp>
        <p:nvGrpSpPr>
          <p:cNvPr id="30" name="组合 29"/>
          <p:cNvGrpSpPr/>
          <p:nvPr/>
        </p:nvGrpSpPr>
        <p:grpSpPr>
          <a:xfrm>
            <a:off x="4123369" y="1203561"/>
            <a:ext cx="7007095" cy="957185"/>
            <a:chOff x="4284141" y="1327366"/>
            <a:chExt cx="7007095" cy="957185"/>
          </a:xfrm>
        </p:grpSpPr>
        <p:sp>
          <p:nvSpPr>
            <p:cNvPr id="31" name="TextBox 67"/>
            <p:cNvSpPr txBox="1"/>
            <p:nvPr/>
          </p:nvSpPr>
          <p:spPr>
            <a:xfrm>
              <a:off x="4284141" y="1523008"/>
              <a:ext cx="1962712" cy="583279"/>
            </a:xfrm>
            <a:prstGeom prst="rect">
              <a:avLst/>
            </a:prstGeom>
            <a:solidFill>
              <a:srgbClr val="1B4367"/>
            </a:solidFill>
            <a:ln w="3175" cmpd="sng">
              <a:solidFill>
                <a:srgbClr val="FFFFFF"/>
              </a:solidFill>
              <a:miter lim="800000"/>
            </a:ln>
            <a:effectLst>
              <a:reflection blurRad="6350" stA="61000" endPos="15000" dir="5400000" sy="-100000" algn="bl" rotWithShape="0"/>
            </a:effectLst>
          </p:spPr>
          <p:txBody>
            <a:bodyPr wrap="none" lIns="207816" tIns="103908" rIns="207816" bIns="103908" anchor="ctr"/>
            <a:lstStyle>
              <a:defPPr>
                <a:defRPr lang="zh-CN"/>
              </a:defPPr>
              <a:lvl1pPr algn="ctr" latinLnBrk="1">
                <a:defRPr kumimoji="1" sz="9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defRPr>
              </a:lvl1pPr>
            </a:lstStyle>
            <a:p>
              <a:pPr marL="0" marR="0" lvl="0" indent="0" algn="ctr" defTabSz="2078355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组建项目团队</a:t>
              </a: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921624" y="1327366"/>
              <a:ext cx="4369612" cy="95718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txBody>
            <a:bodyPr wrap="square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组建项目团队，根据项目需求选择项目组成员并分配角色，可选择不同行政部门人员</a:t>
              </a:r>
              <a:endPara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每个项目形成一个虚拟团队，由项目经理统筹管理</a:t>
              </a:r>
              <a:endPara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33" name="直接箭头连接符 32"/>
            <p:cNvCxnSpPr>
              <a:stCxn id="31" idx="3"/>
              <a:endCxn id="32" idx="1"/>
            </p:cNvCxnSpPr>
            <p:nvPr/>
          </p:nvCxnSpPr>
          <p:spPr>
            <a:xfrm flipV="1">
              <a:off x="6246853" y="1805959"/>
              <a:ext cx="674771" cy="8689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4123369" y="2386081"/>
            <a:ext cx="7005451" cy="957185"/>
            <a:chOff x="4284141" y="2660180"/>
            <a:chExt cx="7005451" cy="957185"/>
          </a:xfrm>
        </p:grpSpPr>
        <p:sp>
          <p:nvSpPr>
            <p:cNvPr id="35" name="TextBox 67"/>
            <p:cNvSpPr txBox="1"/>
            <p:nvPr/>
          </p:nvSpPr>
          <p:spPr>
            <a:xfrm>
              <a:off x="4284141" y="2843422"/>
              <a:ext cx="1962712" cy="583279"/>
            </a:xfrm>
            <a:prstGeom prst="rect">
              <a:avLst/>
            </a:prstGeom>
            <a:solidFill>
              <a:srgbClr val="1B4367"/>
            </a:solidFill>
            <a:ln w="3175" cmpd="sng">
              <a:solidFill>
                <a:srgbClr val="FFFFFF"/>
              </a:solidFill>
              <a:miter lim="800000"/>
            </a:ln>
            <a:effectLst>
              <a:reflection blurRad="6350" stA="61000" endPos="15000" dir="5400000" sy="-100000" algn="bl" rotWithShape="0"/>
            </a:effectLst>
          </p:spPr>
          <p:txBody>
            <a:bodyPr wrap="none" lIns="207816" tIns="103908" rIns="207816" bIns="103908" anchor="ctr"/>
            <a:lstStyle>
              <a:defPPr>
                <a:defRPr lang="zh-CN"/>
              </a:defPPr>
              <a:lvl1pPr algn="ctr" latinLnBrk="1">
                <a:defRPr kumimoji="1" sz="9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defRPr>
              </a:lvl1pPr>
            </a:lstStyle>
            <a:p>
              <a:pPr marL="0" marR="0" lvl="0" indent="0" algn="ctr" defTabSz="2078355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制定项目规划</a:t>
              </a: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6952449" y="2660180"/>
              <a:ext cx="4337143" cy="95718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txBody>
            <a:bodyPr wrap="square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确定项目实施期限、</a:t>
              </a:r>
              <a:r>
                <a:rPr kumimoji="0" lang="zh-CN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E53B3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阶段</a:t>
              </a:r>
              <a:r>
                <a:rPr kumimoji="0" lang="zh-CN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以及</a:t>
              </a:r>
              <a:r>
                <a:rPr kumimoji="0" lang="zh-CN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里程碑</a:t>
              </a:r>
              <a:r>
                <a:rPr kumimoji="0" lang="zh-CN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（</a:t>
              </a:r>
              <a:r>
                <a:rPr kumimoji="0" lang="zh-CN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可拆分为多个子项目进行实施与管理</a:t>
              </a:r>
              <a:r>
                <a:rPr kumimoji="0" lang="zh-CN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）</a:t>
              </a:r>
              <a:endPara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制订详细的项目工作计划</a:t>
              </a:r>
              <a:r>
                <a:rPr kumimoji="0" lang="en-US" altLang="zh-CN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(WBS)</a:t>
              </a:r>
              <a:r>
                <a:rPr kumimoji="0" lang="zh-CN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，包括各人员计划</a:t>
              </a:r>
              <a:endPara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37" name="直接箭头连接符 36"/>
            <p:cNvCxnSpPr>
              <a:stCxn id="35" idx="3"/>
              <a:endCxn id="36" idx="1"/>
            </p:cNvCxnSpPr>
            <p:nvPr/>
          </p:nvCxnSpPr>
          <p:spPr>
            <a:xfrm>
              <a:off x="6246853" y="3135062"/>
              <a:ext cx="705596" cy="371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/>
          <p:cNvGrpSpPr/>
          <p:nvPr/>
        </p:nvGrpSpPr>
        <p:grpSpPr>
          <a:xfrm>
            <a:off x="4123369" y="4451039"/>
            <a:ext cx="6989060" cy="957185"/>
            <a:chOff x="4284141" y="4454096"/>
            <a:chExt cx="6989060" cy="957185"/>
          </a:xfrm>
        </p:grpSpPr>
        <p:sp>
          <p:nvSpPr>
            <p:cNvPr id="39" name="TextBox 67"/>
            <p:cNvSpPr txBox="1"/>
            <p:nvPr/>
          </p:nvSpPr>
          <p:spPr>
            <a:xfrm>
              <a:off x="4284141" y="4636789"/>
              <a:ext cx="1962712" cy="583279"/>
            </a:xfrm>
            <a:prstGeom prst="rect">
              <a:avLst/>
            </a:prstGeom>
            <a:solidFill>
              <a:srgbClr val="1B4367"/>
            </a:solidFill>
            <a:ln w="3175" cmpd="sng">
              <a:solidFill>
                <a:srgbClr val="FFFFFF"/>
              </a:solidFill>
              <a:miter lim="800000"/>
            </a:ln>
            <a:effectLst>
              <a:reflection blurRad="6350" stA="61000" endPos="15000" dir="5400000" sy="-100000" algn="bl" rotWithShape="0"/>
            </a:effectLst>
          </p:spPr>
          <p:txBody>
            <a:bodyPr wrap="none" lIns="207816" tIns="103908" rIns="207816" bIns="103908" anchor="ctr"/>
            <a:lstStyle>
              <a:defPPr>
                <a:defRPr lang="zh-CN"/>
              </a:defPPr>
              <a:lvl1pPr algn="ctr" latinLnBrk="1">
                <a:defRPr kumimoji="1" sz="9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defRPr>
              </a:lvl1pPr>
            </a:lstStyle>
            <a:p>
              <a:pPr marL="0" marR="0" lvl="0" indent="0" algn="ctr" defTabSz="2078355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编制项目预算</a:t>
              </a: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6936058" y="4454096"/>
              <a:ext cx="4337143" cy="957185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txBody>
            <a:bodyPr wrap="square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确定各阶段人力资源投入计划与成本</a:t>
              </a:r>
              <a:endPara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确定各阶段所对应的采购计划与成本</a:t>
              </a:r>
              <a:endPara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预估各阶段所需各类费用</a:t>
              </a:r>
              <a:r>
                <a:rPr kumimoji="0" lang="en-US" altLang="zh-CN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(</a:t>
              </a:r>
              <a:r>
                <a:rPr kumimoji="0" lang="zh-CN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交通、差旅、餐饮、补贴等</a:t>
              </a:r>
              <a:r>
                <a:rPr kumimoji="0" lang="en-US" altLang="zh-CN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)</a:t>
              </a:r>
              <a:endPara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41" name="直接箭头连接符 40"/>
            <p:cNvCxnSpPr>
              <a:stCxn id="39" idx="3"/>
              <a:endCxn id="40" idx="1"/>
            </p:cNvCxnSpPr>
            <p:nvPr/>
          </p:nvCxnSpPr>
          <p:spPr>
            <a:xfrm>
              <a:off x="6246853" y="4928429"/>
              <a:ext cx="689205" cy="426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1"/>
          <p:cNvGrpSpPr/>
          <p:nvPr/>
        </p:nvGrpSpPr>
        <p:grpSpPr>
          <a:xfrm>
            <a:off x="4123369" y="5633558"/>
            <a:ext cx="6989742" cy="657103"/>
            <a:chOff x="4284141" y="5467437"/>
            <a:chExt cx="6989742" cy="657103"/>
          </a:xfrm>
        </p:grpSpPr>
        <p:sp>
          <p:nvSpPr>
            <p:cNvPr id="43" name="TextBox 67"/>
            <p:cNvSpPr txBox="1"/>
            <p:nvPr/>
          </p:nvSpPr>
          <p:spPr>
            <a:xfrm>
              <a:off x="4284141" y="5500064"/>
              <a:ext cx="1962712" cy="583279"/>
            </a:xfrm>
            <a:prstGeom prst="rect">
              <a:avLst/>
            </a:prstGeom>
            <a:solidFill>
              <a:srgbClr val="1B4367"/>
            </a:solidFill>
            <a:ln w="3175" cmpd="sng">
              <a:solidFill>
                <a:srgbClr val="FFFFFF"/>
              </a:solidFill>
              <a:miter lim="800000"/>
            </a:ln>
            <a:effectLst>
              <a:reflection blurRad="6350" stA="61000" endPos="15000" dir="5400000" sy="-100000" algn="bl" rotWithShape="0"/>
            </a:effectLst>
          </p:spPr>
          <p:txBody>
            <a:bodyPr wrap="none" lIns="207816" tIns="103908" rIns="207816" bIns="103908" anchor="ctr"/>
            <a:lstStyle>
              <a:defPPr>
                <a:defRPr lang="zh-CN"/>
              </a:defPPr>
              <a:lvl1pPr algn="ctr" latinLnBrk="1">
                <a:defRPr kumimoji="1" sz="9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defRPr>
              </a:lvl1pPr>
            </a:lstStyle>
            <a:p>
              <a:pPr marL="0" marR="0" lvl="0" indent="0" algn="ctr" defTabSz="2078355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计算项目利润率</a:t>
              </a: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6923301" y="5467437"/>
              <a:ext cx="4350582" cy="657103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txBody>
            <a:bodyPr wrap="square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根据项目收入及项目</a:t>
              </a:r>
              <a:r>
                <a:rPr kumimoji="0" lang="en-US" altLang="zh-CN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(</a:t>
              </a:r>
              <a:r>
                <a:rPr kumimoji="0" lang="zh-CN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预算</a:t>
              </a:r>
              <a:r>
                <a:rPr kumimoji="0" lang="en-US" altLang="zh-CN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)</a:t>
              </a:r>
              <a:r>
                <a:rPr kumimoji="0" lang="zh-CN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成本，计算出项目的毛利率，</a:t>
              </a:r>
              <a:r>
                <a:rPr kumimoji="0" lang="zh-CN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E53B3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可设定最低毛利率</a:t>
              </a:r>
              <a:r>
                <a:rPr kumimoji="0" lang="zh-CN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，低于最低毛利率不允许立项</a:t>
              </a:r>
              <a:endPara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45" name="直接箭头连接符 44"/>
            <p:cNvCxnSpPr>
              <a:stCxn id="43" idx="3"/>
              <a:endCxn id="44" idx="1"/>
            </p:cNvCxnSpPr>
            <p:nvPr/>
          </p:nvCxnSpPr>
          <p:spPr>
            <a:xfrm>
              <a:off x="6246853" y="5791704"/>
              <a:ext cx="676448" cy="428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连接符: 肘形 89"/>
          <p:cNvCxnSpPr>
            <a:stCxn id="51" idx="6"/>
            <a:endCxn id="31" idx="1"/>
          </p:cNvCxnSpPr>
          <p:nvPr/>
        </p:nvCxnSpPr>
        <p:spPr>
          <a:xfrm flipV="1">
            <a:off x="2858778" y="1690843"/>
            <a:ext cx="1264591" cy="2212538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连接符: 肘形 90"/>
          <p:cNvCxnSpPr>
            <a:stCxn id="51" idx="6"/>
            <a:endCxn id="39" idx="1"/>
          </p:cNvCxnSpPr>
          <p:nvPr/>
        </p:nvCxnSpPr>
        <p:spPr>
          <a:xfrm>
            <a:off x="2858778" y="3903381"/>
            <a:ext cx="1264591" cy="1021991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连接符: 肘形 91"/>
          <p:cNvCxnSpPr>
            <a:stCxn id="51" idx="6"/>
            <a:endCxn id="43" idx="1"/>
          </p:cNvCxnSpPr>
          <p:nvPr/>
        </p:nvCxnSpPr>
        <p:spPr>
          <a:xfrm>
            <a:off x="2858778" y="3903381"/>
            <a:ext cx="1264591" cy="2054444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连接符: 肘形 92"/>
          <p:cNvCxnSpPr>
            <a:stCxn id="51" idx="6"/>
            <a:endCxn id="35" idx="1"/>
          </p:cNvCxnSpPr>
          <p:nvPr/>
        </p:nvCxnSpPr>
        <p:spPr>
          <a:xfrm flipV="1">
            <a:off x="2858778" y="2860963"/>
            <a:ext cx="1264591" cy="1042418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组合 49"/>
          <p:cNvGrpSpPr/>
          <p:nvPr/>
        </p:nvGrpSpPr>
        <p:grpSpPr>
          <a:xfrm>
            <a:off x="1118192" y="3033091"/>
            <a:ext cx="1740586" cy="1740580"/>
            <a:chOff x="2581274" y="2834051"/>
            <a:chExt cx="1740586" cy="1740580"/>
          </a:xfrm>
        </p:grpSpPr>
        <p:sp>
          <p:nvSpPr>
            <p:cNvPr id="51" name="椭圆 50"/>
            <p:cNvSpPr/>
            <p:nvPr/>
          </p:nvSpPr>
          <p:spPr>
            <a:xfrm>
              <a:off x="2581274" y="2834051"/>
              <a:ext cx="1740586" cy="1740580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solidFill>
                <a:srgbClr val="1B4367"/>
              </a:solidFill>
              <a:prstDash val="sysDot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项目立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项规划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>
              <a:off x="3066362" y="3020730"/>
              <a:ext cx="747258" cy="747258"/>
            </a:xfrm>
            <a:prstGeom prst="rect">
              <a:avLst/>
            </a:prstGeom>
          </p:spPr>
        </p:pic>
      </p:grpSp>
      <p:sp>
        <p:nvSpPr>
          <p:cNvPr id="53" name="圆角矩形 18"/>
          <p:cNvSpPr/>
          <p:nvPr/>
        </p:nvSpPr>
        <p:spPr bwMode="auto">
          <a:xfrm>
            <a:off x="635683" y="5449683"/>
            <a:ext cx="2697620" cy="589508"/>
          </a:xfrm>
          <a:prstGeom prst="roundRect">
            <a:avLst>
              <a:gd name="adj" fmla="val 10568"/>
            </a:avLst>
          </a:prstGeom>
          <a:solidFill>
            <a:schemeClr val="bg1">
              <a:lumMod val="95000"/>
            </a:schemeClr>
          </a:solidFill>
          <a:ln w="7938" cap="flat">
            <a:solidFill>
              <a:schemeClr val="bg1">
                <a:lumMod val="50000"/>
              </a:schemeClr>
            </a:solidFill>
            <a:prstDash val="sysDot"/>
            <a:miter lim="800000"/>
          </a:ln>
          <a:effectLst>
            <a:outerShdw blurRad="228600" dist="1143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项目管理与实施规范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4" name="AutoShape 57"/>
          <p:cNvSpPr>
            <a:spLocks noChangeArrowheads="1"/>
          </p:cNvSpPr>
          <p:nvPr/>
        </p:nvSpPr>
        <p:spPr bwMode="auto">
          <a:xfrm rot="16200000">
            <a:off x="1759021" y="4841127"/>
            <a:ext cx="458928" cy="671923"/>
          </a:xfrm>
          <a:prstGeom prst="rightArrow">
            <a:avLst>
              <a:gd name="adj1" fmla="val 49685"/>
              <a:gd name="adj2" fmla="val 43948"/>
            </a:avLst>
          </a:prstGeom>
          <a:gradFill rotWithShape="1">
            <a:gsLst>
              <a:gs pos="0">
                <a:schemeClr val="bg1"/>
              </a:gs>
              <a:gs pos="68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4123369" y="3568601"/>
            <a:ext cx="7010367" cy="657103"/>
            <a:chOff x="4284141" y="3668409"/>
            <a:chExt cx="7010367" cy="657103"/>
          </a:xfrm>
        </p:grpSpPr>
        <p:sp>
          <p:nvSpPr>
            <p:cNvPr id="56" name="TextBox 67"/>
            <p:cNvSpPr txBox="1"/>
            <p:nvPr/>
          </p:nvSpPr>
          <p:spPr>
            <a:xfrm>
              <a:off x="4284141" y="3706697"/>
              <a:ext cx="1962712" cy="583279"/>
            </a:xfrm>
            <a:prstGeom prst="rect">
              <a:avLst/>
            </a:prstGeom>
            <a:solidFill>
              <a:srgbClr val="1B4367"/>
            </a:solidFill>
            <a:ln w="3175" cmpd="sng">
              <a:solidFill>
                <a:srgbClr val="FFFFFF"/>
              </a:solidFill>
              <a:miter lim="800000"/>
            </a:ln>
            <a:effectLst>
              <a:reflection blurRad="6350" stA="61000" endPos="15000" dir="5400000" sy="-100000" algn="bl" rotWithShape="0"/>
            </a:effectLst>
          </p:spPr>
          <p:txBody>
            <a:bodyPr wrap="none" lIns="207816" tIns="103908" rIns="207816" bIns="103908" anchor="ctr"/>
            <a:lstStyle>
              <a:defPPr>
                <a:defRPr lang="zh-CN"/>
              </a:defPPr>
              <a:lvl1pPr algn="ctr" latinLnBrk="1">
                <a:defRPr kumimoji="1" sz="9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defRPr>
              </a:lvl1pPr>
            </a:lstStyle>
            <a:p>
              <a:pPr marL="0" marR="0" lvl="0" indent="0" algn="ctr" defTabSz="2078355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确定交付物清单</a:t>
              </a: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6943926" y="3668409"/>
              <a:ext cx="4350582" cy="657103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txBody>
            <a:bodyPr wrap="square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根据项目需求与实施规范设计，确定项目的交付物清单以及交付节点、时间计划</a:t>
              </a:r>
              <a:endPara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58" name="直接箭头连接符 57"/>
            <p:cNvCxnSpPr>
              <a:stCxn id="56" idx="3"/>
              <a:endCxn id="57" idx="1"/>
            </p:cNvCxnSpPr>
            <p:nvPr/>
          </p:nvCxnSpPr>
          <p:spPr>
            <a:xfrm flipV="1">
              <a:off x="6246853" y="3996961"/>
              <a:ext cx="697073" cy="1376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连接符: 肘形 24"/>
          <p:cNvCxnSpPr>
            <a:stCxn id="51" idx="6"/>
            <a:endCxn id="56" idx="1"/>
          </p:cNvCxnSpPr>
          <p:nvPr/>
        </p:nvCxnSpPr>
        <p:spPr>
          <a:xfrm flipV="1">
            <a:off x="2858778" y="3898529"/>
            <a:ext cx="1264591" cy="4852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项目进度管控</a:t>
            </a:r>
            <a:r>
              <a:rPr lang="en-US" altLang="zh-CN" dirty="0"/>
              <a:t>·</a:t>
            </a:r>
            <a:r>
              <a:rPr lang="zh-CN" altLang="en-US" dirty="0"/>
              <a:t>根据项目计划实时监控进度</a:t>
            </a:r>
            <a:endParaRPr lang="zh-CN" altLang="en-US" dirty="0"/>
          </a:p>
        </p:txBody>
      </p:sp>
      <p:cxnSp>
        <p:nvCxnSpPr>
          <p:cNvPr id="3" name="直接箭头连接符 2"/>
          <p:cNvCxnSpPr/>
          <p:nvPr/>
        </p:nvCxnSpPr>
        <p:spPr>
          <a:xfrm flipH="1">
            <a:off x="6220024" y="3328069"/>
            <a:ext cx="2171893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>
            <a:off x="2634351" y="3328069"/>
            <a:ext cx="2146643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18"/>
          <p:cNvSpPr/>
          <p:nvPr/>
        </p:nvSpPr>
        <p:spPr bwMode="auto">
          <a:xfrm>
            <a:off x="881854" y="4883030"/>
            <a:ext cx="1842511" cy="648459"/>
          </a:xfrm>
          <a:prstGeom prst="roundRect">
            <a:avLst>
              <a:gd name="adj" fmla="val 10568"/>
            </a:avLst>
          </a:prstGeom>
          <a:solidFill>
            <a:schemeClr val="bg1">
              <a:lumMod val="95000"/>
            </a:schemeClr>
          </a:solidFill>
          <a:ln w="7938" cap="flat">
            <a:solidFill>
              <a:schemeClr val="bg1">
                <a:lumMod val="50000"/>
              </a:schemeClr>
            </a:solidFill>
            <a:prstDash val="sysDot"/>
            <a:miter lim="800000"/>
          </a:ln>
          <a:effectLst>
            <a:outerShdw blurRad="228600" dist="1143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项目立项规划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AutoShape 57"/>
          <p:cNvSpPr>
            <a:spLocks noChangeArrowheads="1"/>
          </p:cNvSpPr>
          <p:nvPr/>
        </p:nvSpPr>
        <p:spPr bwMode="auto">
          <a:xfrm rot="16200000">
            <a:off x="1577637" y="4245334"/>
            <a:ext cx="458928" cy="671923"/>
          </a:xfrm>
          <a:prstGeom prst="rightArrow">
            <a:avLst>
              <a:gd name="adj1" fmla="val 49685"/>
              <a:gd name="adj2" fmla="val 43948"/>
            </a:avLst>
          </a:prstGeom>
          <a:gradFill rotWithShape="1">
            <a:gsLst>
              <a:gs pos="0">
                <a:schemeClr val="bg1"/>
              </a:gs>
              <a:gs pos="68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任意多边形: 形状 31"/>
          <p:cNvSpPr/>
          <p:nvPr/>
        </p:nvSpPr>
        <p:spPr>
          <a:xfrm>
            <a:off x="892041" y="2447177"/>
            <a:ext cx="1822136" cy="1761783"/>
          </a:xfrm>
          <a:custGeom>
            <a:avLst/>
            <a:gdLst>
              <a:gd name="connsiteX0" fmla="*/ 0 w 1206708"/>
              <a:gd name="connsiteY0" fmla="*/ 603354 h 1206708"/>
              <a:gd name="connsiteX1" fmla="*/ 603354 w 1206708"/>
              <a:gd name="connsiteY1" fmla="*/ 0 h 1206708"/>
              <a:gd name="connsiteX2" fmla="*/ 1206708 w 1206708"/>
              <a:gd name="connsiteY2" fmla="*/ 603354 h 1206708"/>
              <a:gd name="connsiteX3" fmla="*/ 603354 w 1206708"/>
              <a:gd name="connsiteY3" fmla="*/ 1206708 h 1206708"/>
              <a:gd name="connsiteX4" fmla="*/ 0 w 1206708"/>
              <a:gd name="connsiteY4" fmla="*/ 603354 h 120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708" h="1206708">
                <a:moveTo>
                  <a:pt x="0" y="603354"/>
                </a:moveTo>
                <a:cubicBezTo>
                  <a:pt x="0" y="270131"/>
                  <a:pt x="270131" y="0"/>
                  <a:pt x="603354" y="0"/>
                </a:cubicBezTo>
                <a:cubicBezTo>
                  <a:pt x="936577" y="0"/>
                  <a:pt x="1206708" y="270131"/>
                  <a:pt x="1206708" y="603354"/>
                </a:cubicBezTo>
                <a:cubicBezTo>
                  <a:pt x="1206708" y="936577"/>
                  <a:pt x="936577" y="1206708"/>
                  <a:pt x="603354" y="1206708"/>
                </a:cubicBezTo>
                <a:cubicBezTo>
                  <a:pt x="270131" y="1206708"/>
                  <a:pt x="0" y="936577"/>
                  <a:pt x="0" y="603354"/>
                </a:cubicBezTo>
                <a:close/>
              </a:path>
            </a:pathLst>
          </a:custGeom>
          <a:solidFill>
            <a:schemeClr val="accent5"/>
          </a:solidFill>
          <a:ln w="12700" algn="ctr">
            <a:solidFill>
              <a:schemeClr val="accent5"/>
            </a:solidFill>
            <a:rou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0" tIns="0" rIns="0" bIns="0" anchor="ctr"/>
          <a:lstStyle/>
          <a:p>
            <a:pPr marL="0" marR="0" lvl="0" indent="0" algn="ctr" defTabSz="1073150" rtl="0" eaLnBrk="0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项目进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1073150" rtl="0" eaLnBrk="0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度计划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任意多边形: 形状 34"/>
          <p:cNvSpPr/>
          <p:nvPr/>
        </p:nvSpPr>
        <p:spPr>
          <a:xfrm>
            <a:off x="8316498" y="2447177"/>
            <a:ext cx="1822136" cy="1761783"/>
          </a:xfrm>
          <a:custGeom>
            <a:avLst/>
            <a:gdLst>
              <a:gd name="connsiteX0" fmla="*/ 0 w 1206708"/>
              <a:gd name="connsiteY0" fmla="*/ 603354 h 1206708"/>
              <a:gd name="connsiteX1" fmla="*/ 603354 w 1206708"/>
              <a:gd name="connsiteY1" fmla="*/ 0 h 1206708"/>
              <a:gd name="connsiteX2" fmla="*/ 1206708 w 1206708"/>
              <a:gd name="connsiteY2" fmla="*/ 603354 h 1206708"/>
              <a:gd name="connsiteX3" fmla="*/ 603354 w 1206708"/>
              <a:gd name="connsiteY3" fmla="*/ 1206708 h 1206708"/>
              <a:gd name="connsiteX4" fmla="*/ 0 w 1206708"/>
              <a:gd name="connsiteY4" fmla="*/ 603354 h 120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708" h="1206708">
                <a:moveTo>
                  <a:pt x="0" y="603354"/>
                </a:moveTo>
                <a:cubicBezTo>
                  <a:pt x="0" y="270131"/>
                  <a:pt x="270131" y="0"/>
                  <a:pt x="603354" y="0"/>
                </a:cubicBezTo>
                <a:cubicBezTo>
                  <a:pt x="936577" y="0"/>
                  <a:pt x="1206708" y="270131"/>
                  <a:pt x="1206708" y="603354"/>
                </a:cubicBezTo>
                <a:cubicBezTo>
                  <a:pt x="1206708" y="936577"/>
                  <a:pt x="936577" y="1206708"/>
                  <a:pt x="603354" y="1206708"/>
                </a:cubicBezTo>
                <a:cubicBezTo>
                  <a:pt x="270131" y="1206708"/>
                  <a:pt x="0" y="936577"/>
                  <a:pt x="0" y="603354"/>
                </a:cubicBezTo>
                <a:close/>
              </a:path>
            </a:pathLst>
          </a:custGeom>
          <a:solidFill>
            <a:schemeClr val="accent1"/>
          </a:solidFill>
          <a:ln w="12700" algn="ctr">
            <a:solidFill>
              <a:schemeClr val="accent1"/>
            </a:solidFill>
            <a:rou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0" tIns="0" rIns="0" bIns="0" anchor="ctr"/>
          <a:lstStyle/>
          <a:p>
            <a:pPr marL="0" marR="0" lvl="0" indent="0" algn="ctr" defTabSz="1073150" rtl="0" eaLnBrk="0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项目实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1073150" rtl="0" eaLnBrk="0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际进度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323003" y="4369077"/>
            <a:ext cx="3879464" cy="1216587"/>
            <a:chOff x="7609405" y="3838173"/>
            <a:chExt cx="3879464" cy="1216587"/>
          </a:xfrm>
        </p:grpSpPr>
        <p:sp>
          <p:nvSpPr>
            <p:cNvPr id="10" name="圆角矩形 18"/>
            <p:cNvSpPr/>
            <p:nvPr/>
          </p:nvSpPr>
          <p:spPr bwMode="auto">
            <a:xfrm>
              <a:off x="7609405" y="4404672"/>
              <a:ext cx="1842511" cy="648459"/>
            </a:xfrm>
            <a:prstGeom prst="roundRect">
              <a:avLst>
                <a:gd name="adj" fmla="val 10568"/>
              </a:avLst>
            </a:prstGeom>
            <a:solidFill>
              <a:schemeClr val="bg1">
                <a:lumMod val="95000"/>
              </a:schemeClr>
            </a:solidFill>
            <a:ln w="7938" cap="flat">
              <a:solidFill>
                <a:schemeClr val="bg1">
                  <a:lumMod val="50000"/>
                </a:schemeClr>
              </a:solidFill>
              <a:prstDash val="sysDot"/>
              <a:miter lim="800000"/>
            </a:ln>
            <a:effectLst>
              <a:outerShdw blurRad="228600" dist="1143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ctr" anchorCtr="0" compatLnSpc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项目经理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进度更新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AutoShape 57"/>
            <p:cNvSpPr>
              <a:spLocks noChangeArrowheads="1"/>
            </p:cNvSpPr>
            <p:nvPr/>
          </p:nvSpPr>
          <p:spPr bwMode="auto">
            <a:xfrm rot="16200000">
              <a:off x="9290321" y="3731675"/>
              <a:ext cx="458928" cy="671923"/>
            </a:xfrm>
            <a:prstGeom prst="rightArrow">
              <a:avLst>
                <a:gd name="adj1" fmla="val 49685"/>
                <a:gd name="adj2" fmla="val 43948"/>
              </a:avLst>
            </a:prstGeom>
            <a:gradFill rotWithShape="1">
              <a:gsLst>
                <a:gs pos="0">
                  <a:schemeClr val="bg1"/>
                </a:gs>
                <a:gs pos="68000">
                  <a:schemeClr val="bg1">
                    <a:lumMod val="5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圆角矩形 18"/>
            <p:cNvSpPr/>
            <p:nvPr/>
          </p:nvSpPr>
          <p:spPr bwMode="auto">
            <a:xfrm>
              <a:off x="9646358" y="4406301"/>
              <a:ext cx="1842511" cy="648459"/>
            </a:xfrm>
            <a:prstGeom prst="roundRect">
              <a:avLst>
                <a:gd name="adj" fmla="val 10568"/>
              </a:avLst>
            </a:prstGeom>
            <a:solidFill>
              <a:schemeClr val="bg1">
                <a:lumMod val="95000"/>
              </a:schemeClr>
            </a:solidFill>
            <a:ln w="7938" cap="flat">
              <a:solidFill>
                <a:schemeClr val="bg1">
                  <a:lumMod val="50000"/>
                </a:schemeClr>
              </a:solidFill>
              <a:prstDash val="sysDot"/>
              <a:miter lim="800000"/>
            </a:ln>
            <a:effectLst>
              <a:outerShdw blurRad="228600" dist="1143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ctr" anchorCtr="0" compatLnSpc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按周期自动计算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3" name="TextBox 67"/>
          <p:cNvSpPr txBox="1"/>
          <p:nvPr/>
        </p:nvSpPr>
        <p:spPr>
          <a:xfrm>
            <a:off x="4440465" y="1269421"/>
            <a:ext cx="2252952" cy="645339"/>
          </a:xfrm>
          <a:prstGeom prst="rect">
            <a:avLst/>
          </a:prstGeom>
          <a:solidFill>
            <a:srgbClr val="1B4367"/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项目进度偏离告警</a:t>
            </a:r>
            <a:endParaRPr kumimoji="1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Oval 24"/>
          <p:cNvSpPr/>
          <p:nvPr/>
        </p:nvSpPr>
        <p:spPr bwMode="auto">
          <a:xfrm>
            <a:off x="4874778" y="2707904"/>
            <a:ext cx="1240329" cy="1240329"/>
          </a:xfrm>
          <a:prstGeom prst="ellipse">
            <a:avLst/>
          </a:prstGeom>
          <a:solidFill>
            <a:srgbClr val="1B4367"/>
          </a:solidFill>
          <a:ln w="101600" cap="flat" cmpd="sng" algn="ctr">
            <a:solidFill>
              <a:srgbClr val="EAEAEA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143428" rIns="0" bIns="143428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实时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监控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5" name="AutoShape 57"/>
          <p:cNvSpPr>
            <a:spLocks noChangeArrowheads="1"/>
          </p:cNvSpPr>
          <p:nvPr/>
        </p:nvSpPr>
        <p:spPr bwMode="auto">
          <a:xfrm rot="16200000">
            <a:off x="5286339" y="2063585"/>
            <a:ext cx="417207" cy="504825"/>
          </a:xfrm>
          <a:prstGeom prst="rightArrow">
            <a:avLst>
              <a:gd name="adj1" fmla="val 49685"/>
              <a:gd name="adj2" fmla="val 43948"/>
            </a:avLst>
          </a:prstGeom>
          <a:gradFill rotWithShape="1">
            <a:gsLst>
              <a:gs pos="0">
                <a:schemeClr val="bg1"/>
              </a:gs>
              <a:gs pos="68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872062" y="4081443"/>
            <a:ext cx="33457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监控项目实施进度的偏差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监控项目进度与成本进度的偏差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± 5%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以内的偏差属于正常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TextBox 67"/>
          <p:cNvSpPr txBox="1"/>
          <p:nvPr/>
        </p:nvSpPr>
        <p:spPr>
          <a:xfrm>
            <a:off x="7323003" y="5995453"/>
            <a:ext cx="1842511" cy="484854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需</a:t>
            </a:r>
            <a:r>
              <a:rPr kumimoji="1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QA</a:t>
            </a: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审核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箭头连接符 17"/>
          <p:cNvCxnSpPr>
            <a:stCxn id="10" idx="2"/>
            <a:endCxn id="17" idx="0"/>
          </p:cNvCxnSpPr>
          <p:nvPr/>
        </p:nvCxnSpPr>
        <p:spPr>
          <a:xfrm>
            <a:off x="8244259" y="5584035"/>
            <a:ext cx="0" cy="41141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原创作者QQ:598969553             _1"/>
          <p:cNvPicPr>
            <a:picLocks noGrp="1" noSelect="1" noRot="1" noChangeAspect="1" noMove="1" noResize="1" noChangeShapeType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"/>
            <a:ext cx="9972195" cy="6855884"/>
          </a:xfrm>
          <a:prstGeom prst="rect">
            <a:avLst/>
          </a:prstGeom>
        </p:spPr>
      </p:pic>
      <p:sp>
        <p:nvSpPr>
          <p:cNvPr id="3" name="原创作者QQ:598969553             _2"/>
          <p:cNvSpPr>
            <a:spLocks noGrp="1" noSelect="1" noRot="1" noChangeAspect="1" noMove="1" noResize="1" noChangeShapeType="1" noTextEdit="1"/>
          </p:cNvSpPr>
          <p:nvPr/>
        </p:nvSpPr>
        <p:spPr>
          <a:xfrm>
            <a:off x="5615947" y="1059"/>
            <a:ext cx="6576053" cy="6855884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cxnSp>
        <p:nvCxnSpPr>
          <p:cNvPr id="41" name="原创作者QQ:598969553             _8"/>
          <p:cNvCxnSpPr/>
          <p:nvPr/>
        </p:nvCxnSpPr>
        <p:spPr>
          <a:xfrm>
            <a:off x="8138239" y="1412776"/>
            <a:ext cx="360571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155" y="19804449"/>
            <a:ext cx="2635691" cy="681371"/>
          </a:xfrm>
          <a:prstGeom prst="rect">
            <a:avLst/>
          </a:prstGeom>
        </p:spPr>
      </p:pic>
      <p:sp>
        <p:nvSpPr>
          <p:cNvPr id="26" name="原创作者QQ:598969553             _3"/>
          <p:cNvSpPr txBox="1"/>
          <p:nvPr/>
        </p:nvSpPr>
        <p:spPr>
          <a:xfrm>
            <a:off x="7702062" y="375655"/>
            <a:ext cx="4126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目录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1B4367"/>
                </a:solidFill>
                <a:effectLst/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/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1B4367"/>
                </a:solidFill>
                <a:effectLst/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Contents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1B4367"/>
              </a:solidFill>
              <a:effectLst/>
              <a:uLnTx/>
              <a:uFillTx/>
              <a:latin typeface="方正姚体" panose="02010601030101010101" pitchFamily="2" charset="-122"/>
              <a:ea typeface="方正姚体" panose="02010601030101010101" pitchFamily="2" charset="-122"/>
              <a:cs typeface="+mn-cs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5768076" y="1917391"/>
            <a:ext cx="6271794" cy="707886"/>
            <a:chOff x="5745319" y="1775899"/>
            <a:chExt cx="6271794" cy="707886"/>
          </a:xfrm>
        </p:grpSpPr>
        <p:sp>
          <p:nvSpPr>
            <p:cNvPr id="39" name="文本框 38"/>
            <p:cNvSpPr txBox="1"/>
            <p:nvPr/>
          </p:nvSpPr>
          <p:spPr>
            <a:xfrm>
              <a:off x="6464817" y="1856509"/>
              <a:ext cx="55522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1B4367"/>
                  </a:solidFill>
                  <a:effectLst/>
                  <a:uLnTx/>
                  <a:uFillTx/>
                  <a:latin typeface="方正姚体" panose="02010601030101010101" pitchFamily="2" charset="-122"/>
                  <a:ea typeface="方正姚体" panose="02010601030101010101" pitchFamily="2" charset="-122"/>
                  <a:cs typeface="+mn-cs"/>
                </a:rPr>
                <a:t>智慧运营管理解决方案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B4367"/>
                </a:solidFill>
                <a:effectLst/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endParaRPr>
            </a:p>
          </p:txBody>
        </p:sp>
        <p:sp>
          <p:nvSpPr>
            <p:cNvPr id="40" name="TextBox 93"/>
            <p:cNvSpPr txBox="1"/>
            <p:nvPr/>
          </p:nvSpPr>
          <p:spPr>
            <a:xfrm>
              <a:off x="5745319" y="1775899"/>
              <a:ext cx="7616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方正姚体" panose="02010601030101010101" pitchFamily="2" charset="-122"/>
                  <a:ea typeface="方正姚体" panose="02010601030101010101" pitchFamily="2" charset="-122"/>
                  <a:cs typeface="Arial" panose="020B0604020202020204" pitchFamily="34" charset="0"/>
                </a:rPr>
                <a:t>01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768076" y="2914663"/>
            <a:ext cx="6271794" cy="707886"/>
            <a:chOff x="5745319" y="2022082"/>
            <a:chExt cx="6271794" cy="707886"/>
          </a:xfrm>
        </p:grpSpPr>
        <p:sp>
          <p:nvSpPr>
            <p:cNvPr id="17" name="文本框 16"/>
            <p:cNvSpPr txBox="1"/>
            <p:nvPr/>
          </p:nvSpPr>
          <p:spPr>
            <a:xfrm>
              <a:off x="6464817" y="2137861"/>
              <a:ext cx="55522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2800" b="1" dirty="0">
                  <a:solidFill>
                    <a:srgbClr val="1B4367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智慧运营管理平台设计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B4367"/>
                </a:solidFill>
                <a:effectLst/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endParaRPr>
            </a:p>
          </p:txBody>
        </p:sp>
        <p:sp>
          <p:nvSpPr>
            <p:cNvPr id="19" name="TextBox 93"/>
            <p:cNvSpPr txBox="1"/>
            <p:nvPr/>
          </p:nvSpPr>
          <p:spPr>
            <a:xfrm>
              <a:off x="5745319" y="2022082"/>
              <a:ext cx="7616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方正姚体" panose="02010601030101010101" pitchFamily="2" charset="-122"/>
                  <a:ea typeface="方正姚体" panose="02010601030101010101" pitchFamily="2" charset="-122"/>
                  <a:cs typeface="Arial" panose="020B0604020202020204" pitchFamily="34" charset="0"/>
                </a:rPr>
                <a:t>02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768076" y="3911934"/>
            <a:ext cx="6271794" cy="707886"/>
            <a:chOff x="5745319" y="1775899"/>
            <a:chExt cx="6271794" cy="707886"/>
          </a:xfrm>
        </p:grpSpPr>
        <p:sp>
          <p:nvSpPr>
            <p:cNvPr id="21" name="文本框 20"/>
            <p:cNvSpPr txBox="1"/>
            <p:nvPr/>
          </p:nvSpPr>
          <p:spPr>
            <a:xfrm>
              <a:off x="6464817" y="1856509"/>
              <a:ext cx="55522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2800" b="1">
                  <a:solidFill>
                    <a:srgbClr val="1B4367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平台应用成功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1B4367"/>
                  </a:solidFill>
                  <a:effectLst/>
                  <a:uLnTx/>
                  <a:uFillTx/>
                  <a:latin typeface="方正姚体" panose="02010601030101010101" pitchFamily="2" charset="-122"/>
                  <a:ea typeface="方正姚体" panose="02010601030101010101" pitchFamily="2" charset="-122"/>
                  <a:cs typeface="+mn-cs"/>
                </a:rPr>
                <a:t>案例分享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B4367"/>
                </a:solidFill>
                <a:effectLst/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endParaRPr>
            </a:p>
          </p:txBody>
        </p:sp>
        <p:sp>
          <p:nvSpPr>
            <p:cNvPr id="22" name="TextBox 93"/>
            <p:cNvSpPr txBox="1"/>
            <p:nvPr/>
          </p:nvSpPr>
          <p:spPr>
            <a:xfrm>
              <a:off x="5745319" y="1775899"/>
              <a:ext cx="7616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方正姚体" panose="02010601030101010101" pitchFamily="2" charset="-122"/>
                  <a:ea typeface="方正姚体" panose="02010601030101010101" pitchFamily="2" charset="-122"/>
                  <a:cs typeface="Arial" panose="020B0604020202020204" pitchFamily="34" charset="0"/>
                </a:rPr>
                <a:t>03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0"/>
    </mc:Choice>
    <mc:Fallback>
      <p:transition advClick="0" advTm="5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预算及成本管控</a:t>
            </a:r>
            <a:r>
              <a:rPr lang="en-US" altLang="zh-CN" dirty="0"/>
              <a:t>·</a:t>
            </a:r>
            <a:r>
              <a:rPr lang="zh-CN" altLang="en-US" dirty="0"/>
              <a:t>以预算计划为载体实现对项目及公司运营成本的精细化、前置化管控</a:t>
            </a:r>
            <a:endParaRPr lang="zh-CN" altLang="en-US" dirty="0"/>
          </a:p>
        </p:txBody>
      </p:sp>
      <p:sp>
        <p:nvSpPr>
          <p:cNvPr id="4" name="TextBox 67"/>
          <p:cNvSpPr txBox="1"/>
          <p:nvPr/>
        </p:nvSpPr>
        <p:spPr>
          <a:xfrm>
            <a:off x="5741146" y="977225"/>
            <a:ext cx="2713495" cy="586672"/>
          </a:xfrm>
          <a:prstGeom prst="rect">
            <a:avLst/>
          </a:prstGeom>
          <a:solidFill>
            <a:schemeClr val="tx2">
              <a:lumMod val="50000"/>
            </a:schemeClr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公司总体预算</a:t>
            </a:r>
            <a:endParaRPr kumimoji="1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67"/>
          <p:cNvSpPr txBox="1"/>
          <p:nvPr/>
        </p:nvSpPr>
        <p:spPr>
          <a:xfrm>
            <a:off x="2480417" y="1934417"/>
            <a:ext cx="2478247" cy="709873"/>
          </a:xfrm>
          <a:prstGeom prst="rect">
            <a:avLst/>
          </a:prstGeom>
          <a:solidFill>
            <a:srgbClr val="1B4367"/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项目预算</a:t>
            </a:r>
            <a:endParaRPr kumimoji="1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人力成本、采购、费用、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67"/>
          <p:cNvSpPr txBox="1"/>
          <p:nvPr/>
        </p:nvSpPr>
        <p:spPr>
          <a:xfrm>
            <a:off x="8648468" y="1934417"/>
            <a:ext cx="2478247" cy="709873"/>
          </a:xfrm>
          <a:prstGeom prst="rect">
            <a:avLst/>
          </a:prstGeom>
          <a:solidFill>
            <a:schemeClr val="accent1"/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非项目预算</a:t>
            </a:r>
            <a:endParaRPr kumimoji="1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人力成本、采购、费用、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7"/>
          <p:cNvSpPr txBox="1"/>
          <p:nvPr/>
        </p:nvSpPr>
        <p:spPr>
          <a:xfrm>
            <a:off x="722862" y="3263324"/>
            <a:ext cx="1692676" cy="533338"/>
          </a:xfrm>
          <a:prstGeom prst="rect">
            <a:avLst/>
          </a:prstGeom>
          <a:solidFill>
            <a:srgbClr val="1B4367"/>
          </a:solidFill>
          <a:ln w="3175" cmpd="sng">
            <a:solidFill>
              <a:srgbClr val="1B4367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kumimoji="1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kumimoji="1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预算</a:t>
            </a:r>
            <a:endParaRPr kumimoji="1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人力成本、采购、费用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67"/>
          <p:cNvSpPr txBox="1"/>
          <p:nvPr/>
        </p:nvSpPr>
        <p:spPr>
          <a:xfrm>
            <a:off x="2873202" y="3263324"/>
            <a:ext cx="1692676" cy="533338"/>
          </a:xfrm>
          <a:prstGeom prst="rect">
            <a:avLst/>
          </a:prstGeom>
          <a:solidFill>
            <a:srgbClr val="1B4367"/>
          </a:solidFill>
          <a:ln w="3175" cmpd="sng">
            <a:solidFill>
              <a:srgbClr val="1B4367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kumimoji="1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kumimoji="1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预算</a:t>
            </a:r>
            <a:endParaRPr kumimoji="1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人力成本、采购、费用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67"/>
          <p:cNvSpPr txBox="1"/>
          <p:nvPr/>
        </p:nvSpPr>
        <p:spPr>
          <a:xfrm>
            <a:off x="5012361" y="3263324"/>
            <a:ext cx="1692676" cy="533338"/>
          </a:xfrm>
          <a:prstGeom prst="rect">
            <a:avLst/>
          </a:prstGeom>
          <a:solidFill>
            <a:srgbClr val="1B4367"/>
          </a:solidFill>
          <a:ln w="3175" cmpd="sng">
            <a:solidFill>
              <a:srgbClr val="1B4367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kumimoji="1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kumimoji="1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预算</a:t>
            </a:r>
            <a:endParaRPr kumimoji="1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人力成本、采购、费用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对话气泡: 圆角矩形 29"/>
          <p:cNvSpPr/>
          <p:nvPr/>
        </p:nvSpPr>
        <p:spPr>
          <a:xfrm>
            <a:off x="90617" y="2031792"/>
            <a:ext cx="1692676" cy="794222"/>
          </a:xfrm>
          <a:prstGeom prst="wedgeRoundRectCallout">
            <a:avLst>
              <a:gd name="adj1" fmla="val 27218"/>
              <a:gd name="adj2" fmla="val 94225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立项时做好项目预算，立项通过后占用总体预算，如总预算空间不足无法通过立项</a:t>
            </a:r>
            <a:endParaRPr kumimoji="0" lang="en-US" altLang="zh-CN" sz="105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TextBox 67"/>
          <p:cNvSpPr txBox="1"/>
          <p:nvPr/>
        </p:nvSpPr>
        <p:spPr>
          <a:xfrm>
            <a:off x="933334" y="4486120"/>
            <a:ext cx="1271732" cy="484853"/>
          </a:xfrm>
          <a:prstGeom prst="rect">
            <a:avLst/>
          </a:prstGeom>
          <a:solidFill>
            <a:srgbClr val="1B4367"/>
          </a:solidFill>
          <a:ln w="3175" cmpd="sng">
            <a:solidFill>
              <a:srgbClr val="1B4367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人力成本预算</a:t>
            </a:r>
            <a:endParaRPr kumimoji="1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67"/>
          <p:cNvSpPr txBox="1"/>
          <p:nvPr/>
        </p:nvSpPr>
        <p:spPr>
          <a:xfrm>
            <a:off x="3083674" y="4486120"/>
            <a:ext cx="1271732" cy="484853"/>
          </a:xfrm>
          <a:prstGeom prst="rect">
            <a:avLst/>
          </a:prstGeom>
          <a:solidFill>
            <a:srgbClr val="1B4367"/>
          </a:solidFill>
          <a:ln w="3175" cmpd="sng">
            <a:solidFill>
              <a:srgbClr val="1B4367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采购预算</a:t>
            </a:r>
            <a:endParaRPr kumimoji="1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67"/>
          <p:cNvSpPr txBox="1"/>
          <p:nvPr/>
        </p:nvSpPr>
        <p:spPr>
          <a:xfrm>
            <a:off x="5222833" y="4486120"/>
            <a:ext cx="1271732" cy="484853"/>
          </a:xfrm>
          <a:prstGeom prst="rect">
            <a:avLst/>
          </a:prstGeom>
          <a:solidFill>
            <a:srgbClr val="1B4367"/>
          </a:solidFill>
          <a:ln w="3175" cmpd="sng">
            <a:solidFill>
              <a:srgbClr val="1B4367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费用预算</a:t>
            </a:r>
            <a:endParaRPr kumimoji="1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67"/>
          <p:cNvSpPr txBox="1"/>
          <p:nvPr/>
        </p:nvSpPr>
        <p:spPr>
          <a:xfrm>
            <a:off x="933334" y="5457747"/>
            <a:ext cx="1271732" cy="440775"/>
          </a:xfrm>
          <a:prstGeom prst="rect">
            <a:avLst/>
          </a:prstGeom>
          <a:solidFill>
            <a:srgbClr val="1B4367"/>
          </a:solidFill>
          <a:ln w="3175" cmpd="sng">
            <a:solidFill>
              <a:srgbClr val="1B4367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实际人力投入</a:t>
            </a: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67"/>
          <p:cNvSpPr txBox="1"/>
          <p:nvPr/>
        </p:nvSpPr>
        <p:spPr>
          <a:xfrm>
            <a:off x="3090026" y="5457747"/>
            <a:ext cx="1271732" cy="440775"/>
          </a:xfrm>
          <a:prstGeom prst="rect">
            <a:avLst/>
          </a:prstGeom>
          <a:solidFill>
            <a:srgbClr val="1B4367"/>
          </a:solidFill>
          <a:ln w="3175" cmpd="sng">
            <a:solidFill>
              <a:srgbClr val="1B4367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采购订单</a:t>
            </a: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67"/>
          <p:cNvSpPr txBox="1"/>
          <p:nvPr/>
        </p:nvSpPr>
        <p:spPr>
          <a:xfrm>
            <a:off x="5222832" y="6318755"/>
            <a:ext cx="1271732" cy="400705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费用流程</a:t>
            </a: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箭头连接符 16"/>
          <p:cNvCxnSpPr>
            <a:stCxn id="5" idx="2"/>
            <a:endCxn id="8" idx="0"/>
          </p:cNvCxnSpPr>
          <p:nvPr/>
        </p:nvCxnSpPr>
        <p:spPr>
          <a:xfrm flipH="1">
            <a:off x="3719540" y="2644290"/>
            <a:ext cx="1" cy="61903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连接符: 肘形 39"/>
          <p:cNvCxnSpPr>
            <a:stCxn id="5" idx="2"/>
            <a:endCxn id="7" idx="0"/>
          </p:cNvCxnSpPr>
          <p:nvPr/>
        </p:nvCxnSpPr>
        <p:spPr>
          <a:xfrm rot="5400000">
            <a:off x="2334854" y="1878637"/>
            <a:ext cx="619034" cy="2150341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连接符: 肘形 41"/>
          <p:cNvCxnSpPr>
            <a:stCxn id="5" idx="2"/>
            <a:endCxn id="9" idx="0"/>
          </p:cNvCxnSpPr>
          <p:nvPr/>
        </p:nvCxnSpPr>
        <p:spPr>
          <a:xfrm rot="16200000" flipH="1">
            <a:off x="4479603" y="1884228"/>
            <a:ext cx="619034" cy="2139158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stCxn id="8" idx="2"/>
            <a:endCxn id="12" idx="0"/>
          </p:cNvCxnSpPr>
          <p:nvPr/>
        </p:nvCxnSpPr>
        <p:spPr>
          <a:xfrm>
            <a:off x="3719540" y="3796662"/>
            <a:ext cx="0" cy="68945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连接符: 肘形 48"/>
          <p:cNvCxnSpPr>
            <a:stCxn id="8" idx="2"/>
            <a:endCxn id="11" idx="0"/>
          </p:cNvCxnSpPr>
          <p:nvPr/>
        </p:nvCxnSpPr>
        <p:spPr>
          <a:xfrm rot="5400000">
            <a:off x="2299641" y="3066221"/>
            <a:ext cx="689458" cy="2150340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连接符: 肘形 50"/>
          <p:cNvCxnSpPr>
            <a:stCxn id="8" idx="2"/>
            <a:endCxn id="13" idx="0"/>
          </p:cNvCxnSpPr>
          <p:nvPr/>
        </p:nvCxnSpPr>
        <p:spPr>
          <a:xfrm rot="16200000" flipH="1">
            <a:off x="4444390" y="3071811"/>
            <a:ext cx="689458" cy="2139159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3509508" y="2822766"/>
            <a:ext cx="447675" cy="22892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占用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670788" y="2822766"/>
            <a:ext cx="447675" cy="22892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占用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174844" y="2822766"/>
            <a:ext cx="447675" cy="22892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占用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TextBox 67"/>
          <p:cNvSpPr txBox="1"/>
          <p:nvPr/>
        </p:nvSpPr>
        <p:spPr>
          <a:xfrm>
            <a:off x="5222832" y="5457747"/>
            <a:ext cx="1271732" cy="440775"/>
          </a:xfrm>
          <a:prstGeom prst="rect">
            <a:avLst/>
          </a:prstGeom>
          <a:solidFill>
            <a:srgbClr val="1B4367"/>
          </a:solidFill>
          <a:ln w="3175" cmpd="sng">
            <a:solidFill>
              <a:srgbClr val="1B4367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费用报销</a:t>
            </a: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486023" y="3998986"/>
            <a:ext cx="49244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组成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647303" y="3998986"/>
            <a:ext cx="49244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组成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151360" y="3998986"/>
            <a:ext cx="49244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组成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30" name="直接箭头连接符 29"/>
          <p:cNvCxnSpPr>
            <a:stCxn id="12" idx="2"/>
          </p:cNvCxnSpPr>
          <p:nvPr/>
        </p:nvCxnSpPr>
        <p:spPr>
          <a:xfrm flipH="1">
            <a:off x="3719539" y="4970973"/>
            <a:ext cx="1" cy="49792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67"/>
          <p:cNvSpPr txBox="1"/>
          <p:nvPr/>
        </p:nvSpPr>
        <p:spPr>
          <a:xfrm>
            <a:off x="3090026" y="6318755"/>
            <a:ext cx="1271732" cy="400705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采购流程</a:t>
            </a: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67"/>
          <p:cNvSpPr txBox="1"/>
          <p:nvPr/>
        </p:nvSpPr>
        <p:spPr>
          <a:xfrm>
            <a:off x="1704818" y="6318754"/>
            <a:ext cx="1156120" cy="400705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工作日报</a:t>
            </a: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67"/>
          <p:cNvSpPr txBox="1"/>
          <p:nvPr/>
        </p:nvSpPr>
        <p:spPr>
          <a:xfrm>
            <a:off x="103819" y="6318755"/>
            <a:ext cx="1156120" cy="400705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人员成本</a:t>
            </a: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4" name="连接符: 肘形 67"/>
          <p:cNvCxnSpPr>
            <a:stCxn id="4" idx="1"/>
            <a:endCxn id="5" idx="0"/>
          </p:cNvCxnSpPr>
          <p:nvPr/>
        </p:nvCxnSpPr>
        <p:spPr>
          <a:xfrm rot="10800000" flipV="1">
            <a:off x="3719542" y="1270561"/>
            <a:ext cx="2021605" cy="663856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连接符: 肘形 69"/>
          <p:cNvCxnSpPr>
            <a:stCxn id="4" idx="3"/>
            <a:endCxn id="6" idx="0"/>
          </p:cNvCxnSpPr>
          <p:nvPr/>
        </p:nvCxnSpPr>
        <p:spPr>
          <a:xfrm>
            <a:off x="8454641" y="1270561"/>
            <a:ext cx="1432951" cy="663856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对话气泡: 圆角矩形 70"/>
          <p:cNvSpPr/>
          <p:nvPr/>
        </p:nvSpPr>
        <p:spPr>
          <a:xfrm>
            <a:off x="5938315" y="1933143"/>
            <a:ext cx="2319018" cy="794222"/>
          </a:xfrm>
          <a:prstGeom prst="wedgeRoundRectCallout">
            <a:avLst>
              <a:gd name="adj1" fmla="val 42606"/>
              <a:gd name="adj2" fmla="val -91108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做年度预算可分成为项目与非项目预算，可按</a:t>
            </a:r>
            <a:r>
              <a:rPr kumimoji="0" lang="zh-CN" altLang="en-US" sz="11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多级预算科目</a:t>
            </a:r>
            <a:r>
              <a:rPr kumimoji="0" lang="zh-CN" alt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进行细化，</a:t>
            </a:r>
            <a:r>
              <a:rPr kumimoji="0" lang="zh-CN" altLang="en-US" sz="11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并按具体的科目进行预算使用的管控</a:t>
            </a:r>
            <a:endParaRPr kumimoji="0" lang="en-US" altLang="zh-CN" sz="1100" b="1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37" name="连接符: 肘形 72"/>
          <p:cNvCxnSpPr>
            <a:stCxn id="33" idx="0"/>
            <a:endCxn id="14" idx="1"/>
          </p:cNvCxnSpPr>
          <p:nvPr/>
        </p:nvCxnSpPr>
        <p:spPr>
          <a:xfrm rot="5400000" flipH="1" flipV="1">
            <a:off x="487296" y="5872718"/>
            <a:ext cx="640620" cy="251455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连接符: 肘形 74"/>
          <p:cNvCxnSpPr/>
          <p:nvPr/>
        </p:nvCxnSpPr>
        <p:spPr>
          <a:xfrm rot="5400000" flipH="1" flipV="1">
            <a:off x="-185528" y="5202290"/>
            <a:ext cx="1548000" cy="689723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连接符: 肘形 78"/>
          <p:cNvCxnSpPr>
            <a:stCxn id="32" idx="0"/>
            <a:endCxn id="14" idx="2"/>
          </p:cNvCxnSpPr>
          <p:nvPr/>
        </p:nvCxnSpPr>
        <p:spPr>
          <a:xfrm rot="16200000" flipV="1">
            <a:off x="1715923" y="5751799"/>
            <a:ext cx="420232" cy="713678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 flipV="1">
            <a:off x="3725892" y="5898964"/>
            <a:ext cx="0" cy="41934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 flipH="1" flipV="1">
            <a:off x="5858697" y="5898964"/>
            <a:ext cx="2" cy="41935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21943" y="4954668"/>
            <a:ext cx="466794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岗位</a:t>
            </a:r>
            <a:endParaRPr kumimoji="0" lang="en-US" altLang="zh-CN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级别</a:t>
            </a:r>
            <a:endParaRPr kumimoji="0" lang="en-US" altLang="zh-CN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平均</a:t>
            </a:r>
            <a:endParaRPr kumimoji="0" lang="en-US" altLang="zh-CN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成本</a:t>
            </a:r>
            <a:endParaRPr kumimoji="0" lang="en-US" altLang="zh-CN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43" name="直接箭头连接符 42"/>
          <p:cNvCxnSpPr/>
          <p:nvPr/>
        </p:nvCxnSpPr>
        <p:spPr>
          <a:xfrm flipH="1">
            <a:off x="1562846" y="4965398"/>
            <a:ext cx="1" cy="49792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 flipH="1">
            <a:off x="5876231" y="4965398"/>
            <a:ext cx="1" cy="49792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1312581" y="5110883"/>
            <a:ext cx="49244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累计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473318" y="5120665"/>
            <a:ext cx="49244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5634052" y="5120665"/>
            <a:ext cx="49244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核算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48480" y="5815726"/>
            <a:ext cx="466794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实际</a:t>
            </a:r>
            <a:endParaRPr kumimoji="0" lang="en-US" altLang="zh-CN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成本</a:t>
            </a:r>
            <a:endParaRPr kumimoji="0" lang="en-US" altLang="zh-CN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9" name="TextBox 67"/>
          <p:cNvSpPr txBox="1"/>
          <p:nvPr/>
        </p:nvSpPr>
        <p:spPr>
          <a:xfrm>
            <a:off x="7621467" y="3263324"/>
            <a:ext cx="1271732" cy="484853"/>
          </a:xfrm>
          <a:prstGeom prst="rect">
            <a:avLst/>
          </a:prstGeom>
          <a:solidFill>
            <a:schemeClr val="accent1"/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人力成本预算</a:t>
            </a:r>
            <a:endParaRPr kumimoji="1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67"/>
          <p:cNvSpPr txBox="1"/>
          <p:nvPr/>
        </p:nvSpPr>
        <p:spPr>
          <a:xfrm>
            <a:off x="9253283" y="3263324"/>
            <a:ext cx="1271732" cy="484853"/>
          </a:xfrm>
          <a:prstGeom prst="rect">
            <a:avLst/>
          </a:prstGeom>
          <a:solidFill>
            <a:schemeClr val="accent1"/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采购预算</a:t>
            </a:r>
            <a:endParaRPr kumimoji="1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67"/>
          <p:cNvSpPr txBox="1"/>
          <p:nvPr/>
        </p:nvSpPr>
        <p:spPr>
          <a:xfrm>
            <a:off x="10862797" y="3263324"/>
            <a:ext cx="1271732" cy="484853"/>
          </a:xfrm>
          <a:prstGeom prst="rect">
            <a:avLst/>
          </a:prstGeom>
          <a:solidFill>
            <a:schemeClr val="accent1"/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费用预算</a:t>
            </a:r>
            <a:endParaRPr kumimoji="1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67"/>
          <p:cNvSpPr txBox="1"/>
          <p:nvPr/>
        </p:nvSpPr>
        <p:spPr>
          <a:xfrm>
            <a:off x="7640222" y="4238852"/>
            <a:ext cx="1271732" cy="440775"/>
          </a:xfrm>
          <a:prstGeom prst="rect">
            <a:avLst/>
          </a:prstGeom>
          <a:solidFill>
            <a:schemeClr val="accent1"/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人力资源投入</a:t>
            </a: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Box 67"/>
          <p:cNvSpPr txBox="1"/>
          <p:nvPr/>
        </p:nvSpPr>
        <p:spPr>
          <a:xfrm>
            <a:off x="9248460" y="4238852"/>
            <a:ext cx="1271732" cy="440775"/>
          </a:xfrm>
          <a:prstGeom prst="rect">
            <a:avLst/>
          </a:prstGeom>
          <a:solidFill>
            <a:schemeClr val="accent1"/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采购合同</a:t>
            </a: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67"/>
          <p:cNvSpPr txBox="1"/>
          <p:nvPr/>
        </p:nvSpPr>
        <p:spPr>
          <a:xfrm>
            <a:off x="10858632" y="4238852"/>
            <a:ext cx="1271732" cy="440775"/>
          </a:xfrm>
          <a:prstGeom prst="rect">
            <a:avLst/>
          </a:prstGeom>
          <a:solidFill>
            <a:schemeClr val="accent1"/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费用报销</a:t>
            </a: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5" name="直接箭头连接符 54"/>
          <p:cNvCxnSpPr/>
          <p:nvPr/>
        </p:nvCxnSpPr>
        <p:spPr>
          <a:xfrm flipH="1">
            <a:off x="9877973" y="3752078"/>
            <a:ext cx="1" cy="49792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/>
          <p:cNvCxnSpPr/>
          <p:nvPr/>
        </p:nvCxnSpPr>
        <p:spPr>
          <a:xfrm flipH="1">
            <a:off x="8269734" y="3746503"/>
            <a:ext cx="1" cy="49792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/>
          <p:cNvCxnSpPr/>
          <p:nvPr/>
        </p:nvCxnSpPr>
        <p:spPr>
          <a:xfrm flipH="1">
            <a:off x="11512031" y="3746503"/>
            <a:ext cx="1" cy="49792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8019468" y="3891988"/>
            <a:ext cx="49244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关联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9631752" y="3901770"/>
            <a:ext cx="49244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11269852" y="3901770"/>
            <a:ext cx="49244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核算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3340450" y="1414787"/>
            <a:ext cx="78579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A/B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部门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9505847" y="1480756"/>
            <a:ext cx="78579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A/B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部门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3" name="TextBox 67"/>
          <p:cNvSpPr txBox="1"/>
          <p:nvPr/>
        </p:nvSpPr>
        <p:spPr>
          <a:xfrm>
            <a:off x="10873948" y="5076393"/>
            <a:ext cx="1271732" cy="400705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报销流程</a:t>
            </a: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4" name="直接箭头连接符 63"/>
          <p:cNvCxnSpPr/>
          <p:nvPr/>
        </p:nvCxnSpPr>
        <p:spPr>
          <a:xfrm flipH="1" flipV="1">
            <a:off x="11520964" y="4656602"/>
            <a:ext cx="2" cy="41935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连接符: 肘形 115"/>
          <p:cNvCxnSpPr>
            <a:stCxn id="6" idx="2"/>
            <a:endCxn id="49" idx="0"/>
          </p:cNvCxnSpPr>
          <p:nvPr/>
        </p:nvCxnSpPr>
        <p:spPr>
          <a:xfrm rot="5400000">
            <a:off x="8762946" y="2138678"/>
            <a:ext cx="619034" cy="163025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连接符: 肘形 117"/>
          <p:cNvCxnSpPr>
            <a:stCxn id="6" idx="2"/>
            <a:endCxn id="51" idx="0"/>
          </p:cNvCxnSpPr>
          <p:nvPr/>
        </p:nvCxnSpPr>
        <p:spPr>
          <a:xfrm rot="16200000" flipH="1">
            <a:off x="10383610" y="2148271"/>
            <a:ext cx="619034" cy="161107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>
            <a:stCxn id="6" idx="2"/>
            <a:endCxn id="50" idx="0"/>
          </p:cNvCxnSpPr>
          <p:nvPr/>
        </p:nvCxnSpPr>
        <p:spPr>
          <a:xfrm>
            <a:off x="9887592" y="2644290"/>
            <a:ext cx="1557" cy="619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9253283" y="5076393"/>
            <a:ext cx="1271732" cy="400705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合同流程</a:t>
            </a: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9" name="直接箭头连接符 68"/>
          <p:cNvCxnSpPr/>
          <p:nvPr/>
        </p:nvCxnSpPr>
        <p:spPr>
          <a:xfrm flipV="1">
            <a:off x="9889149" y="4656602"/>
            <a:ext cx="0" cy="41934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7"/>
          <p:cNvSpPr txBox="1"/>
          <p:nvPr/>
        </p:nvSpPr>
        <p:spPr>
          <a:xfrm>
            <a:off x="7698028" y="5076393"/>
            <a:ext cx="1156120" cy="400705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人员成本</a:t>
            </a: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1" name="直接箭头连接符 70"/>
          <p:cNvCxnSpPr/>
          <p:nvPr/>
        </p:nvCxnSpPr>
        <p:spPr>
          <a:xfrm flipV="1">
            <a:off x="8257333" y="4668476"/>
            <a:ext cx="0" cy="41934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文本框 71"/>
          <p:cNvSpPr txBox="1"/>
          <p:nvPr/>
        </p:nvSpPr>
        <p:spPr>
          <a:xfrm>
            <a:off x="1871930" y="5984585"/>
            <a:ext cx="80021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自动统计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质量管控</a:t>
            </a:r>
            <a:r>
              <a:rPr lang="en-US" altLang="zh-CN" dirty="0"/>
              <a:t>·</a:t>
            </a:r>
            <a:r>
              <a:rPr lang="zh-CN" altLang="en-US" dirty="0"/>
              <a:t>基于行业规范实现全过程质量管控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1159054" y="1200420"/>
            <a:ext cx="6088566" cy="2655282"/>
            <a:chOff x="1148576" y="1579562"/>
            <a:chExt cx="6088566" cy="2655282"/>
          </a:xfrm>
        </p:grpSpPr>
        <p:sp>
          <p:nvSpPr>
            <p:cNvPr id="4" name="矩形: 圆角 2"/>
            <p:cNvSpPr/>
            <p:nvPr/>
          </p:nvSpPr>
          <p:spPr>
            <a:xfrm>
              <a:off x="1148576" y="1579562"/>
              <a:ext cx="6088566" cy="671923"/>
            </a:xfrm>
            <a:prstGeom prst="roundRect">
              <a:avLst>
                <a:gd name="adj" fmla="val 5486"/>
              </a:avLst>
            </a:prstGeom>
            <a:solidFill>
              <a:srgbClr val="1B4367"/>
            </a:solidFill>
            <a:ln>
              <a:noFill/>
            </a:ln>
            <a:effectLst>
              <a:outerShdw blurRad="254000" dist="63500" sx="85000" sy="85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基于行业管理规范</a:t>
              </a:r>
              <a:endParaRPr kumimoji="0" lang="zh-CN" altLang="en-US" sz="24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5" name="Oval 24"/>
            <p:cNvSpPr/>
            <p:nvPr/>
          </p:nvSpPr>
          <p:spPr bwMode="auto">
            <a:xfrm>
              <a:off x="1244071" y="2994515"/>
              <a:ext cx="1240329" cy="1240329"/>
            </a:xfrm>
            <a:prstGeom prst="ellipse">
              <a:avLst/>
            </a:prstGeom>
            <a:solidFill>
              <a:schemeClr val="accent1"/>
            </a:solidFill>
            <a:ln w="101600" cap="flat" cmpd="sng" algn="ctr">
              <a:solidFill>
                <a:srgbClr val="EAEAEA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143428" rIns="0" bIns="143428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QA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团队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6" name="Oval 24"/>
            <p:cNvSpPr/>
            <p:nvPr/>
          </p:nvSpPr>
          <p:spPr bwMode="auto">
            <a:xfrm>
              <a:off x="2806894" y="2994515"/>
              <a:ext cx="1240329" cy="1240329"/>
            </a:xfrm>
            <a:prstGeom prst="ellipse">
              <a:avLst/>
            </a:prstGeom>
            <a:solidFill>
              <a:schemeClr val="accent1"/>
            </a:solidFill>
            <a:ln w="101600" cap="flat" cmpd="sng" algn="ctr">
              <a:solidFill>
                <a:srgbClr val="EAEAEA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143428" rIns="0" bIns="143428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管理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制度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7" name="Oval 24"/>
            <p:cNvSpPr/>
            <p:nvPr/>
          </p:nvSpPr>
          <p:spPr bwMode="auto">
            <a:xfrm>
              <a:off x="4369717" y="2994515"/>
              <a:ext cx="1240329" cy="1240329"/>
            </a:xfrm>
            <a:prstGeom prst="ellipse">
              <a:avLst/>
            </a:prstGeom>
            <a:solidFill>
              <a:schemeClr val="accent1"/>
            </a:solidFill>
            <a:ln w="101600" cap="flat" cmpd="sng" algn="ctr">
              <a:solidFill>
                <a:srgbClr val="EAEAEA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143428" rIns="0" bIns="143428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文档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8" name="Oval 24"/>
            <p:cNvSpPr/>
            <p:nvPr/>
          </p:nvSpPr>
          <p:spPr bwMode="auto">
            <a:xfrm>
              <a:off x="5932541" y="2994514"/>
              <a:ext cx="1240329" cy="1240329"/>
            </a:xfrm>
            <a:prstGeom prst="ellipse">
              <a:avLst/>
            </a:prstGeom>
            <a:solidFill>
              <a:schemeClr val="accent1"/>
            </a:solidFill>
            <a:ln w="101600" cap="flat" cmpd="sng" algn="ctr">
              <a:solidFill>
                <a:srgbClr val="EAEAEA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143428" rIns="0" bIns="143428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客户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评价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cxnSp>
          <p:nvCxnSpPr>
            <p:cNvPr id="9" name="直接箭头连接符 8"/>
            <p:cNvCxnSpPr/>
            <p:nvPr/>
          </p:nvCxnSpPr>
          <p:spPr>
            <a:xfrm>
              <a:off x="1864235" y="2251484"/>
              <a:ext cx="1" cy="74303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箭头连接符 9"/>
            <p:cNvCxnSpPr/>
            <p:nvPr/>
          </p:nvCxnSpPr>
          <p:spPr>
            <a:xfrm>
              <a:off x="3427058" y="2251484"/>
              <a:ext cx="1" cy="74303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箭头连接符 10"/>
            <p:cNvCxnSpPr/>
            <p:nvPr/>
          </p:nvCxnSpPr>
          <p:spPr>
            <a:xfrm>
              <a:off x="6552704" y="2251484"/>
              <a:ext cx="1" cy="74303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/>
            <p:cNvCxnSpPr/>
            <p:nvPr/>
          </p:nvCxnSpPr>
          <p:spPr>
            <a:xfrm>
              <a:off x="4989798" y="2251484"/>
              <a:ext cx="1" cy="74303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AutoShape 57"/>
          <p:cNvSpPr>
            <a:spLocks noChangeArrowheads="1"/>
          </p:cNvSpPr>
          <p:nvPr/>
        </p:nvSpPr>
        <p:spPr bwMode="auto">
          <a:xfrm>
            <a:off x="7819519" y="3329882"/>
            <a:ext cx="418773" cy="1587137"/>
          </a:xfrm>
          <a:prstGeom prst="rightArrow">
            <a:avLst>
              <a:gd name="adj1" fmla="val 48280"/>
              <a:gd name="adj2" fmla="val 35099"/>
            </a:avLst>
          </a:prstGeom>
          <a:gradFill rotWithShape="1">
            <a:gsLst>
              <a:gs pos="0">
                <a:sysClr val="window" lastClr="FFFFFF"/>
              </a:gs>
              <a:gs pos="75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 marL="0" marR="0" lvl="0" indent="0" algn="l" defTabSz="1217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/>
            </a:endParaRPr>
          </a:p>
        </p:txBody>
      </p:sp>
      <p:sp>
        <p:nvSpPr>
          <p:cNvPr id="14" name="TextBox 67"/>
          <p:cNvSpPr txBox="1"/>
          <p:nvPr/>
        </p:nvSpPr>
        <p:spPr>
          <a:xfrm>
            <a:off x="8670931" y="1869518"/>
            <a:ext cx="2765492" cy="745854"/>
          </a:xfrm>
          <a:prstGeom prst="rect">
            <a:avLst/>
          </a:prstGeom>
          <a:solidFill>
            <a:schemeClr val="accent1"/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defTabSz="2078355" latinLnBrk="1">
              <a:defRPr kumimoj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使用业界标准</a:t>
            </a: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的质</a:t>
            </a:r>
            <a:endParaRPr kumimoji="1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量管理与规范体系</a:t>
            </a: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67"/>
          <p:cNvSpPr txBox="1"/>
          <p:nvPr/>
        </p:nvSpPr>
        <p:spPr>
          <a:xfrm>
            <a:off x="8670931" y="2810021"/>
            <a:ext cx="2765492" cy="745854"/>
          </a:xfrm>
          <a:prstGeom prst="rect">
            <a:avLst/>
          </a:prstGeom>
          <a:solidFill>
            <a:schemeClr val="accent1"/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defTabSz="2078355" latinLnBrk="1">
              <a:defRPr kumimoj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成立专职的质量</a:t>
            </a: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管控</a:t>
            </a:r>
            <a:endParaRPr kumimoji="1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团队并赋予高度权限</a:t>
            </a: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67"/>
          <p:cNvSpPr txBox="1"/>
          <p:nvPr/>
        </p:nvSpPr>
        <p:spPr>
          <a:xfrm>
            <a:off x="8670931" y="3750524"/>
            <a:ext cx="2765492" cy="745854"/>
          </a:xfrm>
          <a:prstGeom prst="rect">
            <a:avLst/>
          </a:prstGeom>
          <a:solidFill>
            <a:schemeClr val="accent1"/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defTabSz="2078355" latinLnBrk="1">
              <a:defRPr kumimoj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设定完善的</a:t>
            </a:r>
            <a:r>
              <a: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质量管理制度</a:t>
            </a:r>
            <a:endParaRPr kumimoji="1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需要设定严厉的处罚制度</a:t>
            </a: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67"/>
          <p:cNvSpPr txBox="1"/>
          <p:nvPr/>
        </p:nvSpPr>
        <p:spPr>
          <a:xfrm>
            <a:off x="8670931" y="4691027"/>
            <a:ext cx="2765492" cy="745854"/>
          </a:xfrm>
          <a:prstGeom prst="rect">
            <a:avLst/>
          </a:prstGeom>
          <a:solidFill>
            <a:schemeClr val="accent1"/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defTabSz="2078355" latinLnBrk="1">
              <a:defRPr kumimoj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以交付物文档为质</a:t>
            </a:r>
            <a:endParaRPr kumimoji="1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量管理的主要载体</a:t>
            </a: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67"/>
          <p:cNvSpPr txBox="1"/>
          <p:nvPr/>
        </p:nvSpPr>
        <p:spPr>
          <a:xfrm>
            <a:off x="8670931" y="5631529"/>
            <a:ext cx="2765492" cy="745854"/>
          </a:xfrm>
          <a:prstGeom prst="rect">
            <a:avLst/>
          </a:prstGeom>
          <a:solidFill>
            <a:schemeClr val="accent1"/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将客户意见纳入考核中</a:t>
            </a: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842131" y="3915893"/>
            <a:ext cx="4721051" cy="426047"/>
            <a:chOff x="1842131" y="3915893"/>
            <a:chExt cx="4721051" cy="426047"/>
          </a:xfrm>
        </p:grpSpPr>
        <p:sp>
          <p:nvSpPr>
            <p:cNvPr id="21" name="右大括号 20"/>
            <p:cNvSpPr/>
            <p:nvPr/>
          </p:nvSpPr>
          <p:spPr>
            <a:xfrm rot="5400000">
              <a:off x="4032432" y="1725592"/>
              <a:ext cx="340450" cy="4721051"/>
            </a:xfrm>
            <a:prstGeom prst="rightBrac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AutoShape 57"/>
            <p:cNvSpPr>
              <a:spLocks noChangeArrowheads="1"/>
            </p:cNvSpPr>
            <p:nvPr/>
          </p:nvSpPr>
          <p:spPr bwMode="auto">
            <a:xfrm rot="5400000">
              <a:off x="4106765" y="3993878"/>
              <a:ext cx="236386" cy="459737"/>
            </a:xfrm>
            <a:prstGeom prst="rightArrow">
              <a:avLst>
                <a:gd name="adj1" fmla="val 48280"/>
                <a:gd name="adj2" fmla="val 35099"/>
              </a:avLst>
            </a:prstGeom>
            <a:gradFill rotWithShape="1">
              <a:gsLst>
                <a:gs pos="0">
                  <a:sysClr val="window" lastClr="FFFFFF"/>
                </a:gs>
                <a:gs pos="75000">
                  <a:schemeClr val="bg1">
                    <a:lumMod val="5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 marL="0" marR="0" lvl="0" indent="0" algn="l" defTabSz="1217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927823" y="4518272"/>
            <a:ext cx="6580322" cy="2019821"/>
            <a:chOff x="916672" y="4596329"/>
            <a:chExt cx="6580322" cy="2019821"/>
          </a:xfrm>
        </p:grpSpPr>
        <p:sp>
          <p:nvSpPr>
            <p:cNvPr id="24" name="TextBox 67"/>
            <p:cNvSpPr txBox="1"/>
            <p:nvPr/>
          </p:nvSpPr>
          <p:spPr>
            <a:xfrm>
              <a:off x="916672" y="4596329"/>
              <a:ext cx="1090546" cy="2019821"/>
            </a:xfrm>
            <a:prstGeom prst="rect">
              <a:avLst/>
            </a:prstGeom>
            <a:solidFill>
              <a:srgbClr val="1B4367">
                <a:alpha val="89804"/>
              </a:srgbClr>
            </a:solidFill>
            <a:ln>
              <a:noFill/>
            </a:ln>
            <a:effectLst>
              <a:outerShdw blurRad="254000" dist="63500" sx="85000" sy="85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defRPr sz="2400" b="1" spc="3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lvl="0">
                <a:defRPr/>
              </a:pPr>
              <a:r>
                <a:rPr lang="zh-CN" altLang="en-US" sz="1800" dirty="0"/>
                <a:t>确定统一项目质量管控规范</a:t>
              </a:r>
              <a:endParaRPr lang="zh-CN" altLang="en-US" sz="1600" i="1" dirty="0">
                <a:solidFill>
                  <a:srgbClr val="FFFF00"/>
                </a:solidFill>
              </a:endParaRPr>
            </a:p>
          </p:txBody>
        </p:sp>
        <p:sp>
          <p:nvSpPr>
            <p:cNvPr id="25" name="TextBox 67"/>
            <p:cNvSpPr txBox="1"/>
            <p:nvPr/>
          </p:nvSpPr>
          <p:spPr>
            <a:xfrm>
              <a:off x="2746597" y="4596329"/>
              <a:ext cx="1090546" cy="2019821"/>
            </a:xfrm>
            <a:prstGeom prst="rect">
              <a:avLst/>
            </a:prstGeom>
            <a:solidFill>
              <a:srgbClr val="91C6CE"/>
            </a:solidFill>
            <a:ln w="3175" cmpd="sng">
              <a:solidFill>
                <a:srgbClr val="FFFFFF"/>
              </a:solidFill>
              <a:miter lim="800000"/>
            </a:ln>
            <a:effectLst>
              <a:reflection blurRad="6350" stA="61000" endPos="5000" dir="5400000" sy="-100000" algn="bl" rotWithShape="0"/>
            </a:effectLst>
          </p:spPr>
          <p:txBody>
            <a:bodyPr wrap="square" lIns="108000" tIns="103908" rIns="108000" bIns="103908" anchor="ctr"/>
            <a:lstStyle>
              <a:defPPr>
                <a:defRPr lang="zh-CN"/>
              </a:defPPr>
              <a:lvl1pPr algn="ctr" latinLnBrk="1">
                <a:defRPr kumimoji="1" sz="9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defRPr>
              </a:lvl1pPr>
            </a:lstStyle>
            <a:p>
              <a:pPr marL="0" marR="0" lvl="0" indent="0" algn="ctr" defTabSz="2078355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立项时基于项目实际情况进行</a:t>
              </a:r>
              <a:r>
                <a:rPr kumimoji="1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PA</a:t>
              </a:r>
              <a:r>
                <a:rPr kumimoji="1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裁剪</a:t>
              </a:r>
              <a:endPara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TextBox 67"/>
            <p:cNvSpPr txBox="1"/>
            <p:nvPr/>
          </p:nvSpPr>
          <p:spPr>
            <a:xfrm>
              <a:off x="4576522" y="4596329"/>
              <a:ext cx="1090546" cy="2019821"/>
            </a:xfrm>
            <a:prstGeom prst="rect">
              <a:avLst/>
            </a:prstGeom>
            <a:solidFill>
              <a:srgbClr val="91C6CE"/>
            </a:solidFill>
            <a:ln w="3175" cmpd="sng">
              <a:solidFill>
                <a:srgbClr val="FFFFFF"/>
              </a:solidFill>
              <a:miter lim="800000"/>
            </a:ln>
            <a:effectLst>
              <a:reflection blurRad="6350" stA="61000" endPos="5000" dir="5400000" sy="-100000" algn="bl" rotWithShape="0"/>
            </a:effectLst>
          </p:spPr>
          <p:txBody>
            <a:bodyPr wrap="square" lIns="108000" tIns="103908" rIns="108000" bIns="103908" anchor="ctr"/>
            <a:lstStyle>
              <a:defPPr>
                <a:defRPr lang="zh-CN"/>
              </a:defPPr>
              <a:lvl1pPr algn="ctr" latinLnBrk="1">
                <a:defRPr kumimoji="1" sz="9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defRPr>
              </a:lvl1pPr>
            </a:lstStyle>
            <a:p>
              <a:pPr marL="0" marR="0" lvl="0" indent="0" algn="ctr" defTabSz="2078355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实施过程中根据</a:t>
              </a:r>
              <a:r>
                <a:rPr kumimoji="1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PA</a:t>
              </a:r>
              <a:r>
                <a:rPr kumimoji="1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对项目过程进行监控</a:t>
              </a:r>
              <a:endPara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67"/>
            <p:cNvSpPr txBox="1"/>
            <p:nvPr/>
          </p:nvSpPr>
          <p:spPr>
            <a:xfrm>
              <a:off x="6406448" y="4596329"/>
              <a:ext cx="1090546" cy="2019821"/>
            </a:xfrm>
            <a:prstGeom prst="rect">
              <a:avLst/>
            </a:prstGeom>
            <a:solidFill>
              <a:srgbClr val="91C6CE"/>
            </a:solidFill>
            <a:ln w="3175" cmpd="sng">
              <a:solidFill>
                <a:srgbClr val="FFFFFF"/>
              </a:solidFill>
              <a:miter lim="800000"/>
            </a:ln>
            <a:effectLst>
              <a:reflection blurRad="6350" stA="61000" endPos="5000" dir="5400000" sy="-100000" algn="bl" rotWithShape="0"/>
            </a:effectLst>
          </p:spPr>
          <p:txBody>
            <a:bodyPr wrap="square" lIns="108000" tIns="103908" rIns="108000" bIns="103908" anchor="ctr"/>
            <a:lstStyle>
              <a:defPPr>
                <a:defRPr lang="zh-CN"/>
              </a:defPPr>
              <a:lvl1pPr algn="ctr" latinLnBrk="1">
                <a:defRPr kumimoji="1" sz="9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defRPr>
              </a:lvl1pPr>
            </a:lstStyle>
            <a:p>
              <a:pPr marL="0" marR="0" lvl="0" indent="0" algn="ctr" defTabSz="2078355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项目交付后对项目进行质量评估</a:t>
              </a:r>
              <a:endPara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AutoShape 57"/>
            <p:cNvSpPr>
              <a:spLocks noChangeArrowheads="1"/>
            </p:cNvSpPr>
            <p:nvPr/>
          </p:nvSpPr>
          <p:spPr bwMode="auto">
            <a:xfrm>
              <a:off x="2287817" y="5269688"/>
              <a:ext cx="195360" cy="673101"/>
            </a:xfrm>
            <a:prstGeom prst="rightArrow">
              <a:avLst>
                <a:gd name="adj1" fmla="val 48280"/>
                <a:gd name="adj2" fmla="val 35099"/>
              </a:avLst>
            </a:prstGeom>
            <a:gradFill rotWithShape="1">
              <a:gsLst>
                <a:gs pos="0">
                  <a:sysClr val="window" lastClr="FFFFFF"/>
                </a:gs>
                <a:gs pos="75000">
                  <a:schemeClr val="bg1">
                    <a:lumMod val="50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/>
            <a:p>
              <a:pPr marL="0" marR="0" lvl="0" indent="0" algn="l" defTabSz="12179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/>
              </a:endParaRPr>
            </a:p>
          </p:txBody>
        </p:sp>
        <p:cxnSp>
          <p:nvCxnSpPr>
            <p:cNvPr id="29" name="直接箭头连接符 28"/>
            <p:cNvCxnSpPr/>
            <p:nvPr/>
          </p:nvCxnSpPr>
          <p:spPr>
            <a:xfrm>
              <a:off x="3837143" y="5606238"/>
              <a:ext cx="739379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/>
            <p:nvPr/>
          </p:nvCxnSpPr>
          <p:spPr>
            <a:xfrm>
              <a:off x="5667068" y="5606238"/>
              <a:ext cx="739380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项目管理</a:t>
            </a:r>
            <a:r>
              <a:rPr lang="en-US" altLang="zh-CN" dirty="0"/>
              <a:t>·</a:t>
            </a:r>
            <a:r>
              <a:rPr lang="zh-CN" altLang="en-US" dirty="0"/>
              <a:t>助力企业构建、实施科学严格的项目绩效计算与管控模型，提高项目绩效考核能力</a:t>
            </a:r>
            <a:endParaRPr lang="zh-CN" altLang="en-US" dirty="0"/>
          </a:p>
        </p:txBody>
      </p:sp>
      <p:sp>
        <p:nvSpPr>
          <p:cNvPr id="3" name="Oval 24"/>
          <p:cNvSpPr/>
          <p:nvPr/>
        </p:nvSpPr>
        <p:spPr bwMode="auto">
          <a:xfrm>
            <a:off x="5701040" y="948410"/>
            <a:ext cx="1650878" cy="1650878"/>
          </a:xfrm>
          <a:prstGeom prst="ellipse">
            <a:avLst/>
          </a:prstGeom>
          <a:solidFill>
            <a:schemeClr val="bg2">
              <a:lumMod val="10000"/>
            </a:schemeClr>
          </a:solidFill>
          <a:ln w="101600" cap="flat" cmpd="sng" algn="ctr">
            <a:solidFill>
              <a:srgbClr val="EAEAEA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143428" rIns="0" bIns="143428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项目绩效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考核管理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4" name="Oval 24"/>
          <p:cNvSpPr/>
          <p:nvPr/>
        </p:nvSpPr>
        <p:spPr bwMode="auto">
          <a:xfrm>
            <a:off x="2596688" y="2039073"/>
            <a:ext cx="1364362" cy="1364362"/>
          </a:xfrm>
          <a:prstGeom prst="ellipse">
            <a:avLst/>
          </a:prstGeom>
          <a:solidFill>
            <a:srgbClr val="1B4367"/>
          </a:solidFill>
          <a:ln w="101600" cap="flat" cmpd="sng" algn="ctr">
            <a:solidFill>
              <a:srgbClr val="EAEAEA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143428" rIns="0" bIns="143428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项目绩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效计算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" name="Oval 24"/>
          <p:cNvSpPr/>
          <p:nvPr/>
        </p:nvSpPr>
        <p:spPr bwMode="auto">
          <a:xfrm>
            <a:off x="9133908" y="2088894"/>
            <a:ext cx="1364362" cy="1364362"/>
          </a:xfrm>
          <a:prstGeom prst="ellipse">
            <a:avLst/>
          </a:prstGeom>
          <a:solidFill>
            <a:schemeClr val="accent1"/>
          </a:solidFill>
          <a:ln w="101600" cap="flat" cmpd="sng" algn="ctr">
            <a:solidFill>
              <a:srgbClr val="EAEAEA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143428" rIns="0" bIns="143428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项目人员贡献度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" name="TextBox 67"/>
          <p:cNvSpPr txBox="1"/>
          <p:nvPr/>
        </p:nvSpPr>
        <p:spPr>
          <a:xfrm>
            <a:off x="477561" y="3873721"/>
            <a:ext cx="1538796" cy="533338"/>
          </a:xfrm>
          <a:prstGeom prst="rect">
            <a:avLst/>
          </a:prstGeom>
          <a:solidFill>
            <a:srgbClr val="1B4367"/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绩效奖金池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7"/>
          <p:cNvSpPr txBox="1"/>
          <p:nvPr/>
        </p:nvSpPr>
        <p:spPr>
          <a:xfrm>
            <a:off x="2509471" y="3873718"/>
            <a:ext cx="1538796" cy="533338"/>
          </a:xfrm>
          <a:prstGeom prst="rect">
            <a:avLst/>
          </a:prstGeom>
          <a:solidFill>
            <a:srgbClr val="1B4367"/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进度控制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67"/>
          <p:cNvSpPr txBox="1"/>
          <p:nvPr/>
        </p:nvSpPr>
        <p:spPr>
          <a:xfrm>
            <a:off x="4671009" y="3873721"/>
            <a:ext cx="1538796" cy="533338"/>
          </a:xfrm>
          <a:prstGeom prst="rect">
            <a:avLst/>
          </a:prstGeom>
          <a:solidFill>
            <a:srgbClr val="1B4367"/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综合质量考核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67"/>
          <p:cNvSpPr txBox="1"/>
          <p:nvPr/>
        </p:nvSpPr>
        <p:spPr>
          <a:xfrm>
            <a:off x="7694815" y="3873718"/>
            <a:ext cx="1538796" cy="533338"/>
          </a:xfrm>
          <a:prstGeom prst="rect">
            <a:avLst/>
          </a:prstGeom>
          <a:solidFill>
            <a:schemeClr val="accent1"/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项目工作贡献度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67"/>
          <p:cNvSpPr txBox="1"/>
          <p:nvPr/>
        </p:nvSpPr>
        <p:spPr>
          <a:xfrm>
            <a:off x="10300763" y="3877187"/>
            <a:ext cx="1538796" cy="533338"/>
          </a:xfrm>
          <a:prstGeom prst="rect">
            <a:avLst/>
          </a:prstGeom>
          <a:solidFill>
            <a:schemeClr val="accent1"/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项目经理考核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67"/>
          <p:cNvSpPr txBox="1"/>
          <p:nvPr/>
        </p:nvSpPr>
        <p:spPr>
          <a:xfrm>
            <a:off x="63531" y="4999154"/>
            <a:ext cx="1051018" cy="440775"/>
          </a:xfrm>
          <a:prstGeom prst="rect">
            <a:avLst/>
          </a:prstGeom>
          <a:solidFill>
            <a:srgbClr val="1B4367"/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基于毛利</a:t>
            </a: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67"/>
          <p:cNvSpPr txBox="1"/>
          <p:nvPr/>
        </p:nvSpPr>
        <p:spPr>
          <a:xfrm>
            <a:off x="2643003" y="5019188"/>
            <a:ext cx="1271732" cy="440775"/>
          </a:xfrm>
          <a:prstGeom prst="rect">
            <a:avLst/>
          </a:prstGeom>
          <a:solidFill>
            <a:srgbClr val="1B4367"/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项目实际进度</a:t>
            </a: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67"/>
          <p:cNvSpPr txBox="1"/>
          <p:nvPr/>
        </p:nvSpPr>
        <p:spPr>
          <a:xfrm>
            <a:off x="4804541" y="4999153"/>
            <a:ext cx="1271732" cy="440775"/>
          </a:xfrm>
          <a:prstGeom prst="rect">
            <a:avLst/>
          </a:prstGeom>
          <a:solidFill>
            <a:srgbClr val="1B4367"/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项目质量评定</a:t>
            </a: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67"/>
          <p:cNvSpPr txBox="1"/>
          <p:nvPr/>
        </p:nvSpPr>
        <p:spPr>
          <a:xfrm>
            <a:off x="3845355" y="6082237"/>
            <a:ext cx="789645" cy="484854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进度</a:t>
            </a:r>
            <a:endParaRPr kumimoji="1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偏离</a:t>
            </a: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67"/>
          <p:cNvSpPr txBox="1"/>
          <p:nvPr/>
        </p:nvSpPr>
        <p:spPr>
          <a:xfrm>
            <a:off x="5006102" y="6082237"/>
            <a:ext cx="868610" cy="484854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日常</a:t>
            </a:r>
            <a:endParaRPr kumimoji="1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考核</a:t>
            </a: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67"/>
          <p:cNvSpPr txBox="1"/>
          <p:nvPr/>
        </p:nvSpPr>
        <p:spPr>
          <a:xfrm>
            <a:off x="6212973" y="6082237"/>
            <a:ext cx="868610" cy="484854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客户</a:t>
            </a:r>
            <a:endParaRPr kumimoji="1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评价</a:t>
            </a: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连接符: 肘形 8"/>
          <p:cNvCxnSpPr>
            <a:stCxn id="4" idx="4"/>
            <a:endCxn id="6" idx="0"/>
          </p:cNvCxnSpPr>
          <p:nvPr/>
        </p:nvCxnSpPr>
        <p:spPr>
          <a:xfrm rot="5400000">
            <a:off x="2027771" y="2622623"/>
            <a:ext cx="470286" cy="2031910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连接符: 肘形 40"/>
          <p:cNvCxnSpPr>
            <a:stCxn id="4" idx="4"/>
            <a:endCxn id="8" idx="0"/>
          </p:cNvCxnSpPr>
          <p:nvPr/>
        </p:nvCxnSpPr>
        <p:spPr>
          <a:xfrm rot="16200000" flipH="1">
            <a:off x="4124495" y="2557809"/>
            <a:ext cx="470286" cy="2161538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stCxn id="4" idx="4"/>
            <a:endCxn id="7" idx="0"/>
          </p:cNvCxnSpPr>
          <p:nvPr/>
        </p:nvCxnSpPr>
        <p:spPr>
          <a:xfrm>
            <a:off x="3278869" y="3403435"/>
            <a:ext cx="0" cy="47028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stCxn id="12" idx="0"/>
            <a:endCxn id="7" idx="2"/>
          </p:cNvCxnSpPr>
          <p:nvPr/>
        </p:nvCxnSpPr>
        <p:spPr>
          <a:xfrm flipV="1">
            <a:off x="3278869" y="4407056"/>
            <a:ext cx="0" cy="61213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>
            <a:stCxn id="13" idx="0"/>
            <a:endCxn id="8" idx="2"/>
          </p:cNvCxnSpPr>
          <p:nvPr/>
        </p:nvCxnSpPr>
        <p:spPr>
          <a:xfrm flipV="1">
            <a:off x="5440407" y="4407059"/>
            <a:ext cx="0" cy="59209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2693108" y="4568490"/>
            <a:ext cx="118013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项目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阶段完成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850349" y="4568490"/>
            <a:ext cx="118013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完工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阶段考核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对话气泡: 圆角矩形 66"/>
          <p:cNvSpPr/>
          <p:nvPr/>
        </p:nvSpPr>
        <p:spPr>
          <a:xfrm>
            <a:off x="74936" y="2806722"/>
            <a:ext cx="2177747" cy="596712"/>
          </a:xfrm>
          <a:prstGeom prst="wedgeRoundRectCallout">
            <a:avLst>
              <a:gd name="adj1" fmla="val 64122"/>
              <a:gd name="adj2" fmla="val -44591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项目绩效计算可针对整个项目进</a:t>
            </a:r>
            <a:endParaRPr kumimoji="0" lang="en-US" altLang="zh-CN" sz="1100" b="0" i="1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行，也可按子项目或</a:t>
            </a:r>
            <a:r>
              <a:rPr kumimoji="0" lang="zh-CN" alt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分阶段</a:t>
            </a:r>
            <a:r>
              <a:rPr kumimoji="0" lang="zh-CN" alt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进行</a:t>
            </a:r>
            <a:endParaRPr kumimoji="0" lang="en-US" altLang="zh-CN" sz="1100" b="0" i="1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TextBox 67"/>
          <p:cNvSpPr txBox="1"/>
          <p:nvPr/>
        </p:nvSpPr>
        <p:spPr>
          <a:xfrm>
            <a:off x="7828347" y="4999154"/>
            <a:ext cx="1271732" cy="440775"/>
          </a:xfrm>
          <a:prstGeom prst="rect">
            <a:avLst/>
          </a:prstGeom>
          <a:solidFill>
            <a:schemeClr val="accent1"/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贡献度计算</a:t>
            </a: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67"/>
          <p:cNvSpPr txBox="1"/>
          <p:nvPr/>
        </p:nvSpPr>
        <p:spPr>
          <a:xfrm>
            <a:off x="10428933" y="4999154"/>
            <a:ext cx="1271732" cy="440775"/>
          </a:xfrm>
          <a:prstGeom prst="rect">
            <a:avLst/>
          </a:prstGeom>
          <a:solidFill>
            <a:schemeClr val="accent1"/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项目经理评分</a:t>
            </a: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 flipV="1">
            <a:off x="8464210" y="4403174"/>
            <a:ext cx="0" cy="59209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7987161" y="4586907"/>
            <a:ext cx="95410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按项目角色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9" name="直接箭头连接符 28"/>
          <p:cNvCxnSpPr/>
          <p:nvPr/>
        </p:nvCxnSpPr>
        <p:spPr>
          <a:xfrm flipV="1">
            <a:off x="11088155" y="4403171"/>
            <a:ext cx="0" cy="61213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10538460" y="4586907"/>
            <a:ext cx="110799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按月计算发放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31" name="连接符: 肘形 80"/>
          <p:cNvCxnSpPr>
            <a:stCxn id="3" idx="6"/>
            <a:endCxn id="5" idx="0"/>
          </p:cNvCxnSpPr>
          <p:nvPr/>
        </p:nvCxnSpPr>
        <p:spPr>
          <a:xfrm>
            <a:off x="7351918" y="1773849"/>
            <a:ext cx="2464171" cy="315045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连接符: 肘形 82"/>
          <p:cNvCxnSpPr>
            <a:stCxn id="3" idx="2"/>
            <a:endCxn id="4" idx="0"/>
          </p:cNvCxnSpPr>
          <p:nvPr/>
        </p:nvCxnSpPr>
        <p:spPr>
          <a:xfrm rot="10800000" flipV="1">
            <a:off x="3278870" y="1773849"/>
            <a:ext cx="2422171" cy="265224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连接符: 肘形 84"/>
          <p:cNvCxnSpPr>
            <a:stCxn id="5" idx="4"/>
            <a:endCxn id="10" idx="0"/>
          </p:cNvCxnSpPr>
          <p:nvPr/>
        </p:nvCxnSpPr>
        <p:spPr>
          <a:xfrm rot="16200000" flipH="1">
            <a:off x="10231160" y="3038185"/>
            <a:ext cx="423931" cy="1254072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连接符: 肘形 86"/>
          <p:cNvCxnSpPr>
            <a:stCxn id="5" idx="4"/>
            <a:endCxn id="9" idx="0"/>
          </p:cNvCxnSpPr>
          <p:nvPr/>
        </p:nvCxnSpPr>
        <p:spPr>
          <a:xfrm rot="5400000">
            <a:off x="8929920" y="2987549"/>
            <a:ext cx="420462" cy="1351876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连接符: 肘形 90"/>
          <p:cNvCxnSpPr>
            <a:stCxn id="13" idx="2"/>
            <a:endCxn id="14" idx="0"/>
          </p:cNvCxnSpPr>
          <p:nvPr/>
        </p:nvCxnSpPr>
        <p:spPr>
          <a:xfrm rot="5400000">
            <a:off x="4519139" y="5160968"/>
            <a:ext cx="642309" cy="1200229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连接符: 肘形 92"/>
          <p:cNvCxnSpPr>
            <a:stCxn id="13" idx="2"/>
            <a:endCxn id="16" idx="0"/>
          </p:cNvCxnSpPr>
          <p:nvPr/>
        </p:nvCxnSpPr>
        <p:spPr>
          <a:xfrm rot="16200000" flipH="1">
            <a:off x="5722688" y="5157646"/>
            <a:ext cx="642309" cy="1206871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>
            <a:stCxn id="13" idx="2"/>
            <a:endCxn id="15" idx="0"/>
          </p:cNvCxnSpPr>
          <p:nvPr/>
        </p:nvCxnSpPr>
        <p:spPr>
          <a:xfrm>
            <a:off x="5440407" y="5439928"/>
            <a:ext cx="0" cy="64230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对话气泡: 圆角矩形 95"/>
          <p:cNvSpPr/>
          <p:nvPr/>
        </p:nvSpPr>
        <p:spPr>
          <a:xfrm>
            <a:off x="7439403" y="2864415"/>
            <a:ext cx="1364363" cy="542465"/>
          </a:xfrm>
          <a:prstGeom prst="wedgeRoundRectCallout">
            <a:avLst>
              <a:gd name="adj1" fmla="val 72166"/>
              <a:gd name="adj2" fmla="val -33939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贡献度占比</a:t>
            </a:r>
            <a:r>
              <a:rPr kumimoji="0" lang="en-US" altLang="zh-CN" sz="1100" b="0" i="1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60%</a:t>
            </a:r>
            <a:r>
              <a:rPr kumimoji="0" lang="zh-CN" alt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、项目经理考核占</a:t>
            </a:r>
            <a:r>
              <a:rPr kumimoji="0" lang="en-US" altLang="zh-CN" sz="1100" b="0" i="1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40%</a:t>
            </a:r>
            <a:endParaRPr kumimoji="0" lang="en-US" altLang="zh-CN" sz="1100" b="0" i="1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" name="TextBox 67"/>
          <p:cNvSpPr txBox="1"/>
          <p:nvPr/>
        </p:nvSpPr>
        <p:spPr>
          <a:xfrm>
            <a:off x="1358370" y="4990343"/>
            <a:ext cx="1051018" cy="440775"/>
          </a:xfrm>
          <a:prstGeom prst="rect">
            <a:avLst/>
          </a:prstGeom>
          <a:solidFill>
            <a:srgbClr val="1B4367"/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奖金池比例</a:t>
            </a: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" name="连接符: 肘形 5"/>
          <p:cNvCxnSpPr>
            <a:stCxn id="11" idx="0"/>
            <a:endCxn id="6" idx="2"/>
          </p:cNvCxnSpPr>
          <p:nvPr/>
        </p:nvCxnSpPr>
        <p:spPr>
          <a:xfrm rot="5400000" flipH="1" flipV="1">
            <a:off x="621952" y="4374148"/>
            <a:ext cx="592095" cy="657919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连接符: 肘形 7"/>
          <p:cNvCxnSpPr>
            <a:stCxn id="39" idx="0"/>
            <a:endCxn id="6" idx="2"/>
          </p:cNvCxnSpPr>
          <p:nvPr/>
        </p:nvCxnSpPr>
        <p:spPr>
          <a:xfrm rot="16200000" flipV="1">
            <a:off x="1273777" y="4380241"/>
            <a:ext cx="583284" cy="636920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858008" y="4568490"/>
            <a:ext cx="80021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可按阶段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" name="TextBox 67"/>
          <p:cNvSpPr txBox="1"/>
          <p:nvPr/>
        </p:nvSpPr>
        <p:spPr>
          <a:xfrm>
            <a:off x="7338287" y="6082236"/>
            <a:ext cx="868610" cy="484854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角色</a:t>
            </a:r>
            <a:endParaRPr kumimoji="1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权重</a:t>
            </a: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67"/>
          <p:cNvSpPr txBox="1"/>
          <p:nvPr/>
        </p:nvSpPr>
        <p:spPr>
          <a:xfrm>
            <a:off x="8799306" y="6082236"/>
            <a:ext cx="868610" cy="484854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角色工作</a:t>
            </a:r>
            <a:endParaRPr kumimoji="1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量占比</a:t>
            </a: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5" name="连接符: 肘形 10"/>
          <p:cNvCxnSpPr>
            <a:stCxn id="25" idx="2"/>
            <a:endCxn id="43" idx="0"/>
          </p:cNvCxnSpPr>
          <p:nvPr/>
        </p:nvCxnSpPr>
        <p:spPr>
          <a:xfrm rot="5400000">
            <a:off x="7797250" y="5415272"/>
            <a:ext cx="642307" cy="691621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连接符: 肘形 12"/>
          <p:cNvCxnSpPr>
            <a:stCxn id="25" idx="2"/>
            <a:endCxn id="44" idx="0"/>
          </p:cNvCxnSpPr>
          <p:nvPr/>
        </p:nvCxnSpPr>
        <p:spPr>
          <a:xfrm rot="16200000" flipH="1">
            <a:off x="8527759" y="5376383"/>
            <a:ext cx="642307" cy="769398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上凸带形 17"/>
          <p:cNvSpPr/>
          <p:nvPr/>
        </p:nvSpPr>
        <p:spPr>
          <a:xfrm>
            <a:off x="13088" y="5716355"/>
            <a:ext cx="3741123" cy="898553"/>
          </a:xfrm>
          <a:prstGeom prst="ribbon2">
            <a:avLst>
              <a:gd name="adj1" fmla="val 16667"/>
              <a:gd name="adj2" fmla="val 75000"/>
            </a:avLst>
          </a:prstGeom>
          <a:solidFill>
            <a:schemeClr val="accent5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项目绩效奖金</a:t>
            </a:r>
            <a:r>
              <a:rPr kumimoji="0" lang="en-US" altLang="zh-CN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=</a:t>
            </a:r>
            <a:r>
              <a:rPr kumimoji="0" lang="zh-CN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项目</a:t>
            </a:r>
            <a:r>
              <a:rPr kumimoji="0" lang="zh-CN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（阶段）</a:t>
            </a:r>
            <a:r>
              <a:rPr kumimoji="0" lang="zh-CN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毛利*奖金比例*质量考核分数</a:t>
            </a:r>
            <a:r>
              <a:rPr kumimoji="0" lang="en-US" altLang="zh-CN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百分制</a:t>
            </a:r>
            <a:r>
              <a:rPr kumimoji="0" lang="en-US" altLang="zh-CN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)/</a:t>
            </a:r>
            <a:r>
              <a:rPr kumimoji="0" lang="en-US" altLang="zh-CN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</a:t>
            </a:r>
            <a:endParaRPr kumimoji="0" lang="zh-CN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8" name="上凸带形 17"/>
          <p:cNvSpPr/>
          <p:nvPr/>
        </p:nvSpPr>
        <p:spPr>
          <a:xfrm>
            <a:off x="9685169" y="5624470"/>
            <a:ext cx="2498917" cy="985870"/>
          </a:xfrm>
          <a:prstGeom prst="ribbon2">
            <a:avLst>
              <a:gd name="adj1" fmla="val 16667"/>
              <a:gd name="adj2" fmla="val 75000"/>
            </a:avLst>
          </a:prstGeom>
          <a:solidFill>
            <a:schemeClr val="accent5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人员贡献度</a:t>
            </a:r>
            <a:r>
              <a:rPr kumimoji="0" lang="en-US" altLang="zh-CN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=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角色权重*人员项目工作量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该角色项目总工作量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)*60%+ 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项目经理评分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/100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*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40%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9" name="对话气泡: 圆角矩形 79"/>
          <p:cNvSpPr/>
          <p:nvPr/>
        </p:nvSpPr>
        <p:spPr>
          <a:xfrm>
            <a:off x="6578402" y="5207402"/>
            <a:ext cx="1205619" cy="493150"/>
          </a:xfrm>
          <a:prstGeom prst="wedgeRoundRectCallout">
            <a:avLst>
              <a:gd name="adj1" fmla="val 34244"/>
              <a:gd name="adj2" fmla="val 120507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百分制，所有角色总权重为</a:t>
            </a:r>
            <a:r>
              <a:rPr kumimoji="0" lang="en-US" altLang="zh-CN" sz="1100" b="0" i="1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</a:t>
            </a:r>
            <a:endParaRPr kumimoji="0" lang="en-US" altLang="zh-CN" sz="1100" b="0" i="1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项目管理</a:t>
            </a:r>
            <a:r>
              <a:rPr lang="en-US" altLang="zh-CN" dirty="0"/>
              <a:t>·</a:t>
            </a:r>
            <a:r>
              <a:rPr lang="zh-CN" altLang="en-US" dirty="0"/>
              <a:t>设计以激励为中心的项目绩效考核体系，提高员工积极性，挖掘员工潜能，助推企业业绩增长</a:t>
            </a:r>
            <a:endParaRPr lang="zh-CN" altLang="en-US" dirty="0"/>
          </a:p>
        </p:txBody>
      </p:sp>
      <p:sp>
        <p:nvSpPr>
          <p:cNvPr id="3" name="Oval 24"/>
          <p:cNvSpPr/>
          <p:nvPr/>
        </p:nvSpPr>
        <p:spPr bwMode="auto">
          <a:xfrm>
            <a:off x="5524081" y="908217"/>
            <a:ext cx="1650878" cy="1650878"/>
          </a:xfrm>
          <a:prstGeom prst="ellipse">
            <a:avLst/>
          </a:prstGeom>
          <a:solidFill>
            <a:schemeClr val="bg2">
              <a:lumMod val="10000"/>
            </a:schemeClr>
          </a:solidFill>
          <a:ln w="101600" cap="flat" cmpd="sng" algn="ctr">
            <a:solidFill>
              <a:srgbClr val="EAEAEA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143428" rIns="0" bIns="143428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人员绩效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考核管理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4" name="Oval 24"/>
          <p:cNvSpPr/>
          <p:nvPr/>
        </p:nvSpPr>
        <p:spPr bwMode="auto">
          <a:xfrm>
            <a:off x="2419729" y="1987157"/>
            <a:ext cx="1364362" cy="1364362"/>
          </a:xfrm>
          <a:prstGeom prst="ellipse">
            <a:avLst/>
          </a:prstGeom>
          <a:solidFill>
            <a:srgbClr val="1B4367"/>
          </a:solidFill>
          <a:ln w="101600" cap="flat" cmpd="sng" algn="ctr">
            <a:solidFill>
              <a:srgbClr val="EAEAEA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143428" rIns="0" bIns="143428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项目人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员绩效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5" name="Oval 24"/>
          <p:cNvSpPr/>
          <p:nvPr/>
        </p:nvSpPr>
        <p:spPr bwMode="auto">
          <a:xfrm>
            <a:off x="8956949" y="2036978"/>
            <a:ext cx="1364362" cy="1364362"/>
          </a:xfrm>
          <a:prstGeom prst="ellipse">
            <a:avLst/>
          </a:prstGeom>
          <a:solidFill>
            <a:schemeClr val="accent1"/>
          </a:solidFill>
          <a:ln w="101600" cap="flat" cmpd="sng" algn="ctr">
            <a:solidFill>
              <a:srgbClr val="EAEAEA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143428" rIns="0" bIns="143428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非项目人员绩效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" name="TextBox 67"/>
          <p:cNvSpPr txBox="1"/>
          <p:nvPr/>
        </p:nvSpPr>
        <p:spPr>
          <a:xfrm>
            <a:off x="300602" y="3821805"/>
            <a:ext cx="1538796" cy="533338"/>
          </a:xfrm>
          <a:prstGeom prst="rect">
            <a:avLst/>
          </a:prstGeom>
          <a:solidFill>
            <a:srgbClr val="1B4367"/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基本薪资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7"/>
          <p:cNvSpPr txBox="1"/>
          <p:nvPr/>
        </p:nvSpPr>
        <p:spPr>
          <a:xfrm>
            <a:off x="2332512" y="3821802"/>
            <a:ext cx="1538796" cy="533338"/>
          </a:xfrm>
          <a:prstGeom prst="rect">
            <a:avLst/>
          </a:prstGeom>
          <a:solidFill>
            <a:srgbClr val="1B4367"/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项目工作量绩效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67"/>
          <p:cNvSpPr txBox="1"/>
          <p:nvPr/>
        </p:nvSpPr>
        <p:spPr>
          <a:xfrm>
            <a:off x="4665500" y="3821805"/>
            <a:ext cx="1538796" cy="533338"/>
          </a:xfrm>
          <a:prstGeom prst="rect">
            <a:avLst/>
          </a:prstGeom>
          <a:solidFill>
            <a:srgbClr val="1B4367"/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项目奖金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67"/>
          <p:cNvSpPr txBox="1"/>
          <p:nvPr/>
        </p:nvSpPr>
        <p:spPr>
          <a:xfrm>
            <a:off x="7723596" y="3821802"/>
            <a:ext cx="1538796" cy="533338"/>
          </a:xfrm>
          <a:prstGeom prst="rect">
            <a:avLst/>
          </a:prstGeom>
          <a:solidFill>
            <a:schemeClr val="accent1"/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基本薪资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67"/>
          <p:cNvSpPr txBox="1"/>
          <p:nvPr/>
        </p:nvSpPr>
        <p:spPr>
          <a:xfrm>
            <a:off x="10123804" y="3825271"/>
            <a:ext cx="1538796" cy="533338"/>
          </a:xfrm>
          <a:prstGeom prst="rect">
            <a:avLst/>
          </a:prstGeom>
          <a:solidFill>
            <a:schemeClr val="accent1"/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绩效工资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67"/>
          <p:cNvSpPr txBox="1"/>
          <p:nvPr/>
        </p:nvSpPr>
        <p:spPr>
          <a:xfrm>
            <a:off x="300602" y="6030321"/>
            <a:ext cx="1538796" cy="484854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人员岗位级别薪资</a:t>
            </a: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67"/>
          <p:cNvSpPr txBox="1"/>
          <p:nvPr/>
        </p:nvSpPr>
        <p:spPr>
          <a:xfrm>
            <a:off x="2523850" y="6030321"/>
            <a:ext cx="1156120" cy="484854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项目工作日报</a:t>
            </a: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67"/>
          <p:cNvSpPr txBox="1"/>
          <p:nvPr/>
        </p:nvSpPr>
        <p:spPr>
          <a:xfrm>
            <a:off x="434134" y="4947238"/>
            <a:ext cx="1271732" cy="440775"/>
          </a:xfrm>
          <a:prstGeom prst="rect">
            <a:avLst/>
          </a:prstGeom>
          <a:solidFill>
            <a:srgbClr val="1B4367"/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员工薪资结构</a:t>
            </a: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67"/>
          <p:cNvSpPr txBox="1"/>
          <p:nvPr/>
        </p:nvSpPr>
        <p:spPr>
          <a:xfrm>
            <a:off x="2466044" y="4967272"/>
            <a:ext cx="1271732" cy="440775"/>
          </a:xfrm>
          <a:prstGeom prst="rect">
            <a:avLst/>
          </a:prstGeom>
          <a:solidFill>
            <a:srgbClr val="1B4367"/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月度项目工作量</a:t>
            </a: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67"/>
          <p:cNvSpPr txBox="1"/>
          <p:nvPr/>
        </p:nvSpPr>
        <p:spPr>
          <a:xfrm>
            <a:off x="4799032" y="4947237"/>
            <a:ext cx="1271732" cy="440775"/>
          </a:xfrm>
          <a:prstGeom prst="rect">
            <a:avLst/>
          </a:prstGeom>
          <a:solidFill>
            <a:srgbClr val="1B4367"/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项目贡献度奖金</a:t>
            </a: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67"/>
          <p:cNvSpPr txBox="1"/>
          <p:nvPr/>
        </p:nvSpPr>
        <p:spPr>
          <a:xfrm>
            <a:off x="3839846" y="6030321"/>
            <a:ext cx="789645" cy="484854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endParaRPr kumimoji="1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绩效</a:t>
            </a: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67"/>
          <p:cNvSpPr txBox="1"/>
          <p:nvPr/>
        </p:nvSpPr>
        <p:spPr>
          <a:xfrm>
            <a:off x="5000593" y="6030321"/>
            <a:ext cx="868610" cy="484854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角色工</a:t>
            </a:r>
            <a:endParaRPr kumimoji="1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作占比</a:t>
            </a: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67"/>
          <p:cNvSpPr txBox="1"/>
          <p:nvPr/>
        </p:nvSpPr>
        <p:spPr>
          <a:xfrm>
            <a:off x="6207464" y="6030321"/>
            <a:ext cx="868610" cy="484854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项目经</a:t>
            </a:r>
            <a:endParaRPr kumimoji="1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理考核</a:t>
            </a: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连接符: 肘形 8"/>
          <p:cNvCxnSpPr>
            <a:stCxn id="4" idx="4"/>
            <a:endCxn id="6" idx="0"/>
          </p:cNvCxnSpPr>
          <p:nvPr/>
        </p:nvCxnSpPr>
        <p:spPr>
          <a:xfrm rot="5400000">
            <a:off x="1850812" y="2570707"/>
            <a:ext cx="470286" cy="2031910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连接符: 肘形 40"/>
          <p:cNvCxnSpPr>
            <a:stCxn id="4" idx="4"/>
            <a:endCxn id="8" idx="0"/>
          </p:cNvCxnSpPr>
          <p:nvPr/>
        </p:nvCxnSpPr>
        <p:spPr>
          <a:xfrm rot="16200000" flipH="1">
            <a:off x="4033261" y="2420168"/>
            <a:ext cx="470286" cy="2332988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>
            <a:stCxn id="4" idx="4"/>
            <a:endCxn id="7" idx="0"/>
          </p:cNvCxnSpPr>
          <p:nvPr/>
        </p:nvCxnSpPr>
        <p:spPr>
          <a:xfrm>
            <a:off x="3101910" y="3351519"/>
            <a:ext cx="0" cy="47028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stCxn id="13" idx="0"/>
            <a:endCxn id="6" idx="2"/>
          </p:cNvCxnSpPr>
          <p:nvPr/>
        </p:nvCxnSpPr>
        <p:spPr>
          <a:xfrm flipV="1">
            <a:off x="1070000" y="4355143"/>
            <a:ext cx="0" cy="59209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stCxn id="14" idx="0"/>
            <a:endCxn id="7" idx="2"/>
          </p:cNvCxnSpPr>
          <p:nvPr/>
        </p:nvCxnSpPr>
        <p:spPr>
          <a:xfrm flipV="1">
            <a:off x="3101910" y="4355140"/>
            <a:ext cx="0" cy="61213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>
            <a:stCxn id="15" idx="0"/>
            <a:endCxn id="8" idx="2"/>
          </p:cNvCxnSpPr>
          <p:nvPr/>
        </p:nvCxnSpPr>
        <p:spPr>
          <a:xfrm flipV="1">
            <a:off x="5434898" y="4355143"/>
            <a:ext cx="0" cy="59209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669893" y="4516574"/>
            <a:ext cx="80021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按月发放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552215" y="4516574"/>
            <a:ext cx="110799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按月计算发放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880901" y="4516574"/>
            <a:ext cx="110799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根据项目进度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8" name="直接箭头连接符 27"/>
          <p:cNvCxnSpPr>
            <a:stCxn id="11" idx="0"/>
            <a:endCxn id="13" idx="2"/>
          </p:cNvCxnSpPr>
          <p:nvPr/>
        </p:nvCxnSpPr>
        <p:spPr>
          <a:xfrm flipV="1">
            <a:off x="1070000" y="5388013"/>
            <a:ext cx="0" cy="64230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>
            <a:stCxn id="12" idx="0"/>
            <a:endCxn id="14" idx="2"/>
          </p:cNvCxnSpPr>
          <p:nvPr/>
        </p:nvCxnSpPr>
        <p:spPr>
          <a:xfrm flipV="1">
            <a:off x="3101910" y="5408047"/>
            <a:ext cx="0" cy="62227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连接符: 肘形 65"/>
          <p:cNvCxnSpPr>
            <a:stCxn id="11" idx="0"/>
            <a:endCxn id="14" idx="2"/>
          </p:cNvCxnSpPr>
          <p:nvPr/>
        </p:nvCxnSpPr>
        <p:spPr>
          <a:xfrm rot="5400000" flipH="1" flipV="1">
            <a:off x="1962773" y="4891184"/>
            <a:ext cx="622274" cy="1656000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对话气泡: 圆角矩形 66"/>
          <p:cNvSpPr/>
          <p:nvPr/>
        </p:nvSpPr>
        <p:spPr>
          <a:xfrm>
            <a:off x="300602" y="2839541"/>
            <a:ext cx="1859119" cy="596712"/>
          </a:xfrm>
          <a:prstGeom prst="wedgeRoundRectCallout">
            <a:avLst>
              <a:gd name="adj1" fmla="val 72354"/>
              <a:gd name="adj2" fmla="val 112387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=</a:t>
            </a:r>
            <a:r>
              <a:rPr kumimoji="0" lang="zh-CN" alt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岗位项目绩效*本月项目工作天数</a:t>
            </a:r>
            <a:r>
              <a:rPr kumimoji="0" lang="en-US" altLang="zh-CN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kumimoji="0" lang="zh-CN" alt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本月法定工作日数</a:t>
            </a:r>
            <a:endParaRPr kumimoji="0" lang="en-US" altLang="zh-CN" sz="11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对话气泡: 圆角矩形 67"/>
          <p:cNvSpPr/>
          <p:nvPr/>
        </p:nvSpPr>
        <p:spPr>
          <a:xfrm>
            <a:off x="4253368" y="2839541"/>
            <a:ext cx="1428401" cy="542465"/>
          </a:xfrm>
          <a:prstGeom prst="wedgeRoundRectCallout">
            <a:avLst>
              <a:gd name="adj1" fmla="val 4681"/>
              <a:gd name="adj2" fmla="val 122291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=</a:t>
            </a:r>
            <a:r>
              <a:rPr kumimoji="0" lang="zh-CN" alt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项目阶段考核绩效奖金*项目贡献度</a:t>
            </a:r>
            <a:r>
              <a:rPr kumimoji="0" lang="en-US" altLang="zh-CN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/100</a:t>
            </a:r>
            <a:endParaRPr kumimoji="0" lang="en-US" altLang="zh-CN" sz="11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TextBox 67"/>
          <p:cNvSpPr txBox="1"/>
          <p:nvPr/>
        </p:nvSpPr>
        <p:spPr>
          <a:xfrm>
            <a:off x="7857128" y="4947238"/>
            <a:ext cx="1271732" cy="440775"/>
          </a:xfrm>
          <a:prstGeom prst="rect">
            <a:avLst/>
          </a:prstGeom>
          <a:solidFill>
            <a:schemeClr val="accent1"/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员工薪资结构</a:t>
            </a: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67"/>
          <p:cNvSpPr txBox="1"/>
          <p:nvPr/>
        </p:nvSpPr>
        <p:spPr>
          <a:xfrm>
            <a:off x="10251974" y="4947238"/>
            <a:ext cx="1271732" cy="440775"/>
          </a:xfrm>
          <a:prstGeom prst="rect">
            <a:avLst/>
          </a:prstGeom>
          <a:solidFill>
            <a:schemeClr val="accent1"/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领导考核评分</a:t>
            </a: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 flipV="1">
            <a:off x="8492994" y="5390353"/>
            <a:ext cx="0" cy="68450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flipV="1">
            <a:off x="10920243" y="5379202"/>
            <a:ext cx="0" cy="68450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 flipV="1">
            <a:off x="8492991" y="4351258"/>
            <a:ext cx="0" cy="59209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8092884" y="4512689"/>
            <a:ext cx="80021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按月发放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39" name="直接箭头连接符 38"/>
          <p:cNvCxnSpPr/>
          <p:nvPr/>
        </p:nvCxnSpPr>
        <p:spPr>
          <a:xfrm flipV="1">
            <a:off x="10911196" y="4351255"/>
            <a:ext cx="0" cy="61213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10361501" y="4512689"/>
            <a:ext cx="110799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按月计算发放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" name="TextBox 67"/>
          <p:cNvSpPr txBox="1"/>
          <p:nvPr/>
        </p:nvSpPr>
        <p:spPr>
          <a:xfrm>
            <a:off x="7857128" y="6030321"/>
            <a:ext cx="3666578" cy="484854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人员岗位级别薪资</a:t>
            </a: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2" name="连接符: 肘形 80"/>
          <p:cNvCxnSpPr>
            <a:endCxn id="5" idx="0"/>
          </p:cNvCxnSpPr>
          <p:nvPr/>
        </p:nvCxnSpPr>
        <p:spPr>
          <a:xfrm>
            <a:off x="7174959" y="1721933"/>
            <a:ext cx="2464171" cy="315045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连接符: 肘形 82"/>
          <p:cNvCxnSpPr>
            <a:endCxn id="4" idx="0"/>
          </p:cNvCxnSpPr>
          <p:nvPr/>
        </p:nvCxnSpPr>
        <p:spPr>
          <a:xfrm rot="10800000" flipV="1">
            <a:off x="3101911" y="1721933"/>
            <a:ext cx="2422171" cy="265224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连接符: 肘形 84"/>
          <p:cNvCxnSpPr>
            <a:stCxn id="5" idx="4"/>
            <a:endCxn id="10" idx="0"/>
          </p:cNvCxnSpPr>
          <p:nvPr/>
        </p:nvCxnSpPr>
        <p:spPr>
          <a:xfrm rot="16200000" flipH="1">
            <a:off x="10054201" y="2986269"/>
            <a:ext cx="423931" cy="1254072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连接符: 肘形 86"/>
          <p:cNvCxnSpPr>
            <a:stCxn id="5" idx="4"/>
            <a:endCxn id="9" idx="0"/>
          </p:cNvCxnSpPr>
          <p:nvPr/>
        </p:nvCxnSpPr>
        <p:spPr>
          <a:xfrm rot="5400000">
            <a:off x="8855831" y="3038503"/>
            <a:ext cx="420462" cy="1146136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连接符: 肘形 90"/>
          <p:cNvCxnSpPr>
            <a:stCxn id="15" idx="2"/>
            <a:endCxn id="16" idx="0"/>
          </p:cNvCxnSpPr>
          <p:nvPr/>
        </p:nvCxnSpPr>
        <p:spPr>
          <a:xfrm rot="5400000">
            <a:off x="4513630" y="5109052"/>
            <a:ext cx="642309" cy="1200229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连接符: 肘形 92"/>
          <p:cNvCxnSpPr>
            <a:stCxn id="15" idx="2"/>
            <a:endCxn id="18" idx="0"/>
          </p:cNvCxnSpPr>
          <p:nvPr/>
        </p:nvCxnSpPr>
        <p:spPr>
          <a:xfrm rot="16200000" flipH="1">
            <a:off x="5717179" y="5105730"/>
            <a:ext cx="642309" cy="1206871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>
            <a:stCxn id="15" idx="2"/>
            <a:endCxn id="17" idx="0"/>
          </p:cNvCxnSpPr>
          <p:nvPr/>
        </p:nvCxnSpPr>
        <p:spPr>
          <a:xfrm>
            <a:off x="5434898" y="5388012"/>
            <a:ext cx="0" cy="64230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对话气泡: 圆角矩形 95"/>
          <p:cNvSpPr/>
          <p:nvPr/>
        </p:nvSpPr>
        <p:spPr>
          <a:xfrm>
            <a:off x="10747741" y="2839541"/>
            <a:ext cx="1168918" cy="542465"/>
          </a:xfrm>
          <a:prstGeom prst="wedgeRoundRectCallout">
            <a:avLst>
              <a:gd name="adj1" fmla="val 1822"/>
              <a:gd name="adj2" fmla="val 120235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=</a:t>
            </a:r>
            <a:r>
              <a:rPr kumimoji="0" lang="zh-CN" alt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绩效工资*考核评分</a:t>
            </a:r>
            <a:r>
              <a:rPr kumimoji="0" lang="en-US" altLang="zh-CN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百分制</a:t>
            </a:r>
            <a:r>
              <a:rPr kumimoji="0" lang="en-US" altLang="zh-CN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)/100</a:t>
            </a:r>
            <a:endParaRPr kumimoji="0" lang="en-US" altLang="zh-CN" sz="11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2701128" y="5604806"/>
            <a:ext cx="80021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自动统计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移动化应用</a:t>
            </a:r>
            <a:r>
              <a:rPr lang="en-US" altLang="zh-CN" dirty="0"/>
              <a:t>·</a:t>
            </a:r>
            <a:r>
              <a:rPr lang="zh-CN" altLang="en-US" dirty="0"/>
              <a:t>强大的</a:t>
            </a:r>
            <a:r>
              <a:rPr lang="en-US" altLang="zh-CN" dirty="0"/>
              <a:t>H5</a:t>
            </a:r>
            <a:r>
              <a:rPr lang="zh-CN" altLang="en-US" dirty="0"/>
              <a:t>版移动应用能力，支撑企业实现移动化办公模式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686689" y="5533348"/>
            <a:ext cx="6795170" cy="1023742"/>
          </a:xfrm>
          <a:prstGeom prst="rect">
            <a:avLst/>
          </a:prstGeom>
          <a:ln>
            <a:noFill/>
            <a:prstDash val="sysDot"/>
          </a:ln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提供了</a:t>
            </a:r>
            <a:r>
              <a:rPr kumimoji="0" lang="en-US" altLang="zh-CN" sz="14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H5</a:t>
            </a:r>
            <a:r>
              <a:rPr kumimoji="0" lang="zh-CN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版系统，具备强大的移动应用能力，可支撑企业的各类移动化办公应用</a:t>
            </a:r>
            <a:endParaRPr kumimoji="0" lang="en-US" altLang="zh-CN" sz="1400" b="0" i="1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可与企业办公</a:t>
            </a:r>
            <a:r>
              <a:rPr kumimoji="0" lang="en-US" altLang="zh-CN" sz="14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APP</a:t>
            </a:r>
            <a:r>
              <a:rPr kumimoji="0" lang="zh-CN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或是企业微信集成</a:t>
            </a:r>
            <a:endParaRPr kumimoji="0" lang="en-US" altLang="zh-CN" sz="1400" b="0" i="1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kumimoji="0" lang="zh-CN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也可以为企业定制</a:t>
            </a:r>
            <a:r>
              <a:rPr kumimoji="0" lang="en-US" altLang="zh-CN" sz="14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APP</a:t>
            </a:r>
            <a:r>
              <a:rPr kumimoji="0" lang="zh-CN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版</a:t>
            </a:r>
            <a:endParaRPr kumimoji="0" lang="en-US" altLang="zh-CN" sz="1400" b="0" i="1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/>
          <a:srcRect b="44795"/>
          <a:stretch>
            <a:fillRect/>
          </a:stretch>
        </p:blipFill>
        <p:spPr>
          <a:xfrm>
            <a:off x="832262" y="1179426"/>
            <a:ext cx="10504025" cy="416459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平台方案特性</a:t>
            </a:r>
            <a:endParaRPr lang="zh-CN" altLang="en-US" dirty="0"/>
          </a:p>
        </p:txBody>
      </p:sp>
      <p:grpSp>
        <p:nvGrpSpPr>
          <p:cNvPr id="3" name="组合 2"/>
          <p:cNvGrpSpPr>
            <a:grpSpLocks noChangeAspect="1"/>
          </p:cNvGrpSpPr>
          <p:nvPr/>
        </p:nvGrpSpPr>
        <p:grpSpPr>
          <a:xfrm>
            <a:off x="1364881" y="1388533"/>
            <a:ext cx="9607188" cy="4748131"/>
            <a:chOff x="652674" y="1371761"/>
            <a:chExt cx="10674113" cy="5275437"/>
          </a:xfrm>
        </p:grpSpPr>
        <p:sp>
          <p:nvSpPr>
            <p:cNvPr id="4" name="任意多边形 4"/>
            <p:cNvSpPr/>
            <p:nvPr/>
          </p:nvSpPr>
          <p:spPr>
            <a:xfrm rot="2700000">
              <a:off x="4360687" y="2238466"/>
              <a:ext cx="3586298" cy="3586299"/>
            </a:xfrm>
            <a:custGeom>
              <a:avLst/>
              <a:gdLst>
                <a:gd name="connsiteX0" fmla="*/ 0 w 4108862"/>
                <a:gd name="connsiteY0" fmla="*/ 0 h 4108862"/>
                <a:gd name="connsiteX1" fmla="*/ 551527 w 4108862"/>
                <a:gd name="connsiteY1" fmla="*/ 0 h 4108862"/>
                <a:gd name="connsiteX2" fmla="*/ 686820 w 4108862"/>
                <a:gd name="connsiteY2" fmla="*/ 65174 h 4108862"/>
                <a:gd name="connsiteX3" fmla="*/ 2004348 w 4108862"/>
                <a:gd name="connsiteY3" fmla="*/ 331171 h 4108862"/>
                <a:gd name="connsiteX4" fmla="*/ 3321876 w 4108862"/>
                <a:gd name="connsiteY4" fmla="*/ 65174 h 4108862"/>
                <a:gd name="connsiteX5" fmla="*/ 3457169 w 4108862"/>
                <a:gd name="connsiteY5" fmla="*/ 0 h 4108862"/>
                <a:gd name="connsiteX6" fmla="*/ 4108862 w 4108862"/>
                <a:gd name="connsiteY6" fmla="*/ 0 h 4108862"/>
                <a:gd name="connsiteX7" fmla="*/ 4108862 w 4108862"/>
                <a:gd name="connsiteY7" fmla="*/ 528334 h 4108862"/>
                <a:gd name="connsiteX8" fmla="*/ 4008389 w 4108862"/>
                <a:gd name="connsiteY8" fmla="*/ 736903 h 4108862"/>
                <a:gd name="connsiteX9" fmla="*/ 3742392 w 4108862"/>
                <a:gd name="connsiteY9" fmla="*/ 2054431 h 4108862"/>
                <a:gd name="connsiteX10" fmla="*/ 4008389 w 4108862"/>
                <a:gd name="connsiteY10" fmla="*/ 3371959 h 4108862"/>
                <a:gd name="connsiteX11" fmla="*/ 4108862 w 4108862"/>
                <a:gd name="connsiteY11" fmla="*/ 3580528 h 4108862"/>
                <a:gd name="connsiteX12" fmla="*/ 4108862 w 4108862"/>
                <a:gd name="connsiteY12" fmla="*/ 4108862 h 4108862"/>
                <a:gd name="connsiteX13" fmla="*/ 3568871 w 4108862"/>
                <a:gd name="connsiteY13" fmla="*/ 4108862 h 4108862"/>
                <a:gd name="connsiteX14" fmla="*/ 3321876 w 4108862"/>
                <a:gd name="connsiteY14" fmla="*/ 3989878 h 4108862"/>
                <a:gd name="connsiteX15" fmla="*/ 2004348 w 4108862"/>
                <a:gd name="connsiteY15" fmla="*/ 3723881 h 4108862"/>
                <a:gd name="connsiteX16" fmla="*/ 686820 w 4108862"/>
                <a:gd name="connsiteY16" fmla="*/ 3989878 h 4108862"/>
                <a:gd name="connsiteX17" fmla="*/ 439825 w 4108862"/>
                <a:gd name="connsiteY17" fmla="*/ 4108862 h 4108862"/>
                <a:gd name="connsiteX18" fmla="*/ 0 w 4108862"/>
                <a:gd name="connsiteY18" fmla="*/ 4108862 h 4108862"/>
                <a:gd name="connsiteX19" fmla="*/ 0 w 4108862"/>
                <a:gd name="connsiteY19" fmla="*/ 3588761 h 4108862"/>
                <a:gd name="connsiteX20" fmla="*/ 109224 w 4108862"/>
                <a:gd name="connsiteY20" fmla="*/ 3362026 h 4108862"/>
                <a:gd name="connsiteX21" fmla="*/ 375221 w 4108862"/>
                <a:gd name="connsiteY21" fmla="*/ 2044498 h 4108862"/>
                <a:gd name="connsiteX22" fmla="*/ 109224 w 4108862"/>
                <a:gd name="connsiteY22" fmla="*/ 726970 h 4108862"/>
                <a:gd name="connsiteX23" fmla="*/ 0 w 4108862"/>
                <a:gd name="connsiteY23" fmla="*/ 500235 h 4108862"/>
                <a:gd name="connsiteX24" fmla="*/ 0 w 4108862"/>
                <a:gd name="connsiteY24" fmla="*/ 0 h 4108862"/>
                <a:gd name="connsiteX25" fmla="*/ 2054431 w 4108862"/>
                <a:gd name="connsiteY25" fmla="*/ 586280 h 4108862"/>
                <a:gd name="connsiteX26" fmla="*/ 586280 w 4108862"/>
                <a:gd name="connsiteY26" fmla="*/ 2054431 h 4108862"/>
                <a:gd name="connsiteX27" fmla="*/ 2054431 w 4108862"/>
                <a:gd name="connsiteY27" fmla="*/ 3522582 h 4108862"/>
                <a:gd name="connsiteX28" fmla="*/ 3522582 w 4108862"/>
                <a:gd name="connsiteY28" fmla="*/ 2054431 h 4108862"/>
                <a:gd name="connsiteX29" fmla="*/ 2054431 w 4108862"/>
                <a:gd name="connsiteY29" fmla="*/ 586280 h 4108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108862" h="4108862">
                  <a:moveTo>
                    <a:pt x="0" y="0"/>
                  </a:moveTo>
                  <a:lnTo>
                    <a:pt x="551527" y="0"/>
                  </a:lnTo>
                  <a:lnTo>
                    <a:pt x="686820" y="65174"/>
                  </a:lnTo>
                  <a:cubicBezTo>
                    <a:pt x="1091775" y="236456"/>
                    <a:pt x="1537001" y="331171"/>
                    <a:pt x="2004348" y="331171"/>
                  </a:cubicBezTo>
                  <a:cubicBezTo>
                    <a:pt x="2471695" y="331171"/>
                    <a:pt x="2916921" y="236456"/>
                    <a:pt x="3321876" y="65174"/>
                  </a:cubicBezTo>
                  <a:lnTo>
                    <a:pt x="3457169" y="0"/>
                  </a:lnTo>
                  <a:lnTo>
                    <a:pt x="4108862" y="0"/>
                  </a:lnTo>
                  <a:lnTo>
                    <a:pt x="4108862" y="528334"/>
                  </a:lnTo>
                  <a:lnTo>
                    <a:pt x="4008389" y="736903"/>
                  </a:lnTo>
                  <a:cubicBezTo>
                    <a:pt x="3837107" y="1141858"/>
                    <a:pt x="3742392" y="1587084"/>
                    <a:pt x="3742392" y="2054431"/>
                  </a:cubicBezTo>
                  <a:cubicBezTo>
                    <a:pt x="3742392" y="2521778"/>
                    <a:pt x="3837107" y="2967003"/>
                    <a:pt x="4008389" y="3371959"/>
                  </a:cubicBezTo>
                  <a:lnTo>
                    <a:pt x="4108862" y="3580528"/>
                  </a:lnTo>
                  <a:lnTo>
                    <a:pt x="4108862" y="4108862"/>
                  </a:lnTo>
                  <a:lnTo>
                    <a:pt x="3568871" y="4108862"/>
                  </a:lnTo>
                  <a:lnTo>
                    <a:pt x="3321876" y="3989878"/>
                  </a:lnTo>
                  <a:cubicBezTo>
                    <a:pt x="2916921" y="3818596"/>
                    <a:pt x="2471695" y="3723881"/>
                    <a:pt x="2004348" y="3723881"/>
                  </a:cubicBezTo>
                  <a:cubicBezTo>
                    <a:pt x="1537001" y="3723881"/>
                    <a:pt x="1091775" y="3818596"/>
                    <a:pt x="686820" y="3989878"/>
                  </a:cubicBezTo>
                  <a:lnTo>
                    <a:pt x="439825" y="4108862"/>
                  </a:lnTo>
                  <a:lnTo>
                    <a:pt x="0" y="4108862"/>
                  </a:lnTo>
                  <a:lnTo>
                    <a:pt x="0" y="3588761"/>
                  </a:lnTo>
                  <a:lnTo>
                    <a:pt x="109224" y="3362026"/>
                  </a:lnTo>
                  <a:cubicBezTo>
                    <a:pt x="280506" y="2957071"/>
                    <a:pt x="375221" y="2511845"/>
                    <a:pt x="375221" y="2044498"/>
                  </a:cubicBezTo>
                  <a:cubicBezTo>
                    <a:pt x="375221" y="1577151"/>
                    <a:pt x="280506" y="1131925"/>
                    <a:pt x="109224" y="726970"/>
                  </a:cubicBezTo>
                  <a:lnTo>
                    <a:pt x="0" y="500235"/>
                  </a:lnTo>
                  <a:lnTo>
                    <a:pt x="0" y="0"/>
                  </a:lnTo>
                  <a:close/>
                  <a:moveTo>
                    <a:pt x="2054431" y="586280"/>
                  </a:moveTo>
                  <a:cubicBezTo>
                    <a:pt x="1243594" y="586280"/>
                    <a:pt x="586280" y="1243594"/>
                    <a:pt x="586280" y="2054431"/>
                  </a:cubicBezTo>
                  <a:cubicBezTo>
                    <a:pt x="586280" y="2865268"/>
                    <a:pt x="1243594" y="3522582"/>
                    <a:pt x="2054431" y="3522582"/>
                  </a:cubicBezTo>
                  <a:cubicBezTo>
                    <a:pt x="2865268" y="3522582"/>
                    <a:pt x="3522582" y="2865268"/>
                    <a:pt x="3522582" y="2054431"/>
                  </a:cubicBezTo>
                  <a:cubicBezTo>
                    <a:pt x="3522582" y="1243594"/>
                    <a:pt x="2865268" y="586280"/>
                    <a:pt x="2054431" y="58628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ysClr val="window" lastClr="FFFFFF">
                    <a:lumMod val="95000"/>
                  </a:sysClr>
                </a:gs>
              </a:gsLst>
              <a:lin ang="15000000" scaled="0"/>
            </a:gradFill>
            <a:ln w="25400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95000"/>
                    </a:sysClr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63500" sx="103000" sy="103000" algn="ctr" rotWithShape="0">
                <a:prstClr val="black">
                  <a:alpha val="11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532954" y="3266847"/>
              <a:ext cx="1419633" cy="1419633"/>
            </a:xfrm>
            <a:prstGeom prst="ellipse">
              <a:avLst/>
            </a:prstGeom>
            <a:solidFill>
              <a:srgbClr val="1B4367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7309382" y="3284165"/>
              <a:ext cx="1419633" cy="1419633"/>
            </a:xfrm>
            <a:prstGeom prst="ellipse">
              <a:avLst/>
            </a:prstGeom>
            <a:solidFill>
              <a:srgbClr val="1B4367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5393150" y="1371761"/>
              <a:ext cx="1419633" cy="1419633"/>
            </a:xfrm>
            <a:prstGeom prst="ellipse">
              <a:avLst/>
            </a:prstGeom>
            <a:solidFill>
              <a:srgbClr val="1B4367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5393150" y="5227565"/>
              <a:ext cx="1419633" cy="1419633"/>
            </a:xfrm>
            <a:prstGeom prst="ellipse">
              <a:avLst/>
            </a:prstGeom>
            <a:solidFill>
              <a:srgbClr val="1B4367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5322455" y="3200232"/>
              <a:ext cx="1662764" cy="1662764"/>
            </a:xfrm>
            <a:prstGeom prst="ellipse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5750290" y="3600196"/>
              <a:ext cx="807095" cy="787568"/>
            </a:xfrm>
            <a:custGeom>
              <a:avLst/>
              <a:gdLst>
                <a:gd name="T0" fmla="*/ 19 w 209"/>
                <a:gd name="T1" fmla="*/ 205 h 205"/>
                <a:gd name="T2" fmla="*/ 0 w 209"/>
                <a:gd name="T3" fmla="*/ 106 h 205"/>
                <a:gd name="T4" fmla="*/ 41 w 209"/>
                <a:gd name="T5" fmla="*/ 94 h 205"/>
                <a:gd name="T6" fmla="*/ 81 w 209"/>
                <a:gd name="T7" fmla="*/ 37 h 205"/>
                <a:gd name="T8" fmla="*/ 86 w 209"/>
                <a:gd name="T9" fmla="*/ 4 h 205"/>
                <a:gd name="T10" fmla="*/ 125 w 209"/>
                <a:gd name="T11" fmla="*/ 34 h 205"/>
                <a:gd name="T12" fmla="*/ 186 w 209"/>
                <a:gd name="T13" fmla="*/ 73 h 205"/>
                <a:gd name="T14" fmla="*/ 199 w 209"/>
                <a:gd name="T15" fmla="*/ 114 h 205"/>
                <a:gd name="T16" fmla="*/ 188 w 209"/>
                <a:gd name="T17" fmla="*/ 144 h 205"/>
                <a:gd name="T18" fmla="*/ 180 w 209"/>
                <a:gd name="T19" fmla="*/ 174 h 205"/>
                <a:gd name="T20" fmla="*/ 181 w 209"/>
                <a:gd name="T21" fmla="*/ 180 h 205"/>
                <a:gd name="T22" fmla="*/ 72 w 209"/>
                <a:gd name="T23" fmla="*/ 200 h 205"/>
                <a:gd name="T24" fmla="*/ 48 w 209"/>
                <a:gd name="T25" fmla="*/ 205 h 205"/>
                <a:gd name="T26" fmla="*/ 8 w 209"/>
                <a:gd name="T27" fmla="*/ 105 h 205"/>
                <a:gd name="T28" fmla="*/ 19 w 209"/>
                <a:gd name="T29" fmla="*/ 197 h 205"/>
                <a:gd name="T30" fmla="*/ 56 w 209"/>
                <a:gd name="T31" fmla="*/ 194 h 205"/>
                <a:gd name="T32" fmla="*/ 63 w 209"/>
                <a:gd name="T33" fmla="*/ 187 h 205"/>
                <a:gd name="T34" fmla="*/ 160 w 209"/>
                <a:gd name="T35" fmla="*/ 192 h 205"/>
                <a:gd name="T36" fmla="*/ 173 w 209"/>
                <a:gd name="T37" fmla="*/ 179 h 205"/>
                <a:gd name="T38" fmla="*/ 170 w 209"/>
                <a:gd name="T39" fmla="*/ 169 h 205"/>
                <a:gd name="T40" fmla="*/ 183 w 209"/>
                <a:gd name="T41" fmla="*/ 156 h 205"/>
                <a:gd name="T42" fmla="*/ 171 w 209"/>
                <a:gd name="T43" fmla="*/ 138 h 205"/>
                <a:gd name="T44" fmla="*/ 193 w 209"/>
                <a:gd name="T45" fmla="*/ 125 h 205"/>
                <a:gd name="T46" fmla="*/ 185 w 209"/>
                <a:gd name="T47" fmla="*/ 110 h 205"/>
                <a:gd name="T48" fmla="*/ 201 w 209"/>
                <a:gd name="T49" fmla="*/ 96 h 205"/>
                <a:gd name="T50" fmla="*/ 112 w 209"/>
                <a:gd name="T51" fmla="*/ 81 h 205"/>
                <a:gd name="T52" fmla="*/ 117 w 209"/>
                <a:gd name="T53" fmla="*/ 34 h 205"/>
                <a:gd name="T54" fmla="*/ 92 w 209"/>
                <a:gd name="T55" fmla="*/ 10 h 205"/>
                <a:gd name="T56" fmla="*/ 89 w 209"/>
                <a:gd name="T57" fmla="*/ 37 h 205"/>
                <a:gd name="T58" fmla="*/ 54 w 209"/>
                <a:gd name="T59" fmla="*/ 109 h 205"/>
                <a:gd name="T60" fmla="*/ 48 w 209"/>
                <a:gd name="T61" fmla="*/ 105 h 205"/>
                <a:gd name="T62" fmla="*/ 15 w 209"/>
                <a:gd name="T63" fmla="*/ 10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9" h="205">
                  <a:moveTo>
                    <a:pt x="48" y="205"/>
                  </a:moveTo>
                  <a:cubicBezTo>
                    <a:pt x="19" y="205"/>
                    <a:pt x="19" y="205"/>
                    <a:pt x="19" y="205"/>
                  </a:cubicBezTo>
                  <a:cubicBezTo>
                    <a:pt x="15" y="205"/>
                    <a:pt x="4" y="205"/>
                    <a:pt x="4" y="194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94"/>
                    <a:pt x="11" y="94"/>
                    <a:pt x="15" y="94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4" y="94"/>
                    <a:pt x="51" y="94"/>
                    <a:pt x="54" y="100"/>
                  </a:cubicBezTo>
                  <a:cubicBezTo>
                    <a:pt x="69" y="87"/>
                    <a:pt x="81" y="47"/>
                    <a:pt x="81" y="37"/>
                  </a:cubicBezTo>
                  <a:cubicBezTo>
                    <a:pt x="81" y="35"/>
                    <a:pt x="81" y="33"/>
                    <a:pt x="81" y="31"/>
                  </a:cubicBezTo>
                  <a:cubicBezTo>
                    <a:pt x="81" y="21"/>
                    <a:pt x="80" y="10"/>
                    <a:pt x="86" y="4"/>
                  </a:cubicBezTo>
                  <a:cubicBezTo>
                    <a:pt x="89" y="1"/>
                    <a:pt x="92" y="0"/>
                    <a:pt x="96" y="0"/>
                  </a:cubicBezTo>
                  <a:cubicBezTo>
                    <a:pt x="113" y="0"/>
                    <a:pt x="123" y="17"/>
                    <a:pt x="125" y="34"/>
                  </a:cubicBezTo>
                  <a:cubicBezTo>
                    <a:pt x="126" y="52"/>
                    <a:pt x="126" y="65"/>
                    <a:pt x="124" y="73"/>
                  </a:cubicBezTo>
                  <a:cubicBezTo>
                    <a:pt x="186" y="73"/>
                    <a:pt x="186" y="73"/>
                    <a:pt x="186" y="73"/>
                  </a:cubicBezTo>
                  <a:cubicBezTo>
                    <a:pt x="199" y="73"/>
                    <a:pt x="209" y="83"/>
                    <a:pt x="209" y="95"/>
                  </a:cubicBezTo>
                  <a:cubicBezTo>
                    <a:pt x="209" y="103"/>
                    <a:pt x="205" y="110"/>
                    <a:pt x="199" y="114"/>
                  </a:cubicBezTo>
                  <a:cubicBezTo>
                    <a:pt x="200" y="117"/>
                    <a:pt x="201" y="121"/>
                    <a:pt x="201" y="124"/>
                  </a:cubicBezTo>
                  <a:cubicBezTo>
                    <a:pt x="201" y="133"/>
                    <a:pt x="196" y="141"/>
                    <a:pt x="188" y="144"/>
                  </a:cubicBezTo>
                  <a:cubicBezTo>
                    <a:pt x="190" y="148"/>
                    <a:pt x="191" y="151"/>
                    <a:pt x="191" y="155"/>
                  </a:cubicBezTo>
                  <a:cubicBezTo>
                    <a:pt x="191" y="163"/>
                    <a:pt x="187" y="170"/>
                    <a:pt x="180" y="174"/>
                  </a:cubicBezTo>
                  <a:cubicBezTo>
                    <a:pt x="180" y="175"/>
                    <a:pt x="181" y="177"/>
                    <a:pt x="181" y="179"/>
                  </a:cubicBezTo>
                  <a:cubicBezTo>
                    <a:pt x="181" y="180"/>
                    <a:pt x="181" y="180"/>
                    <a:pt x="181" y="180"/>
                  </a:cubicBezTo>
                  <a:cubicBezTo>
                    <a:pt x="181" y="191"/>
                    <a:pt x="171" y="200"/>
                    <a:pt x="160" y="200"/>
                  </a:cubicBezTo>
                  <a:cubicBezTo>
                    <a:pt x="72" y="200"/>
                    <a:pt x="72" y="200"/>
                    <a:pt x="72" y="200"/>
                  </a:cubicBezTo>
                  <a:cubicBezTo>
                    <a:pt x="69" y="200"/>
                    <a:pt x="66" y="199"/>
                    <a:pt x="63" y="198"/>
                  </a:cubicBezTo>
                  <a:cubicBezTo>
                    <a:pt x="61" y="205"/>
                    <a:pt x="52" y="205"/>
                    <a:pt x="48" y="205"/>
                  </a:cubicBezTo>
                  <a:moveTo>
                    <a:pt x="15" y="102"/>
                  </a:moveTo>
                  <a:cubicBezTo>
                    <a:pt x="8" y="102"/>
                    <a:pt x="8" y="104"/>
                    <a:pt x="8" y="105"/>
                  </a:cubicBezTo>
                  <a:cubicBezTo>
                    <a:pt x="12" y="194"/>
                    <a:pt x="12" y="194"/>
                    <a:pt x="12" y="194"/>
                  </a:cubicBezTo>
                  <a:cubicBezTo>
                    <a:pt x="12" y="196"/>
                    <a:pt x="12" y="197"/>
                    <a:pt x="19" y="197"/>
                  </a:cubicBezTo>
                  <a:cubicBezTo>
                    <a:pt x="48" y="197"/>
                    <a:pt x="48" y="197"/>
                    <a:pt x="48" y="197"/>
                  </a:cubicBezTo>
                  <a:cubicBezTo>
                    <a:pt x="56" y="197"/>
                    <a:pt x="56" y="196"/>
                    <a:pt x="56" y="194"/>
                  </a:cubicBezTo>
                  <a:cubicBezTo>
                    <a:pt x="56" y="180"/>
                    <a:pt x="56" y="180"/>
                    <a:pt x="56" y="180"/>
                  </a:cubicBezTo>
                  <a:cubicBezTo>
                    <a:pt x="63" y="187"/>
                    <a:pt x="63" y="187"/>
                    <a:pt x="63" y="187"/>
                  </a:cubicBezTo>
                  <a:cubicBezTo>
                    <a:pt x="65" y="190"/>
                    <a:pt x="69" y="192"/>
                    <a:pt x="72" y="192"/>
                  </a:cubicBezTo>
                  <a:cubicBezTo>
                    <a:pt x="160" y="192"/>
                    <a:pt x="160" y="192"/>
                    <a:pt x="160" y="192"/>
                  </a:cubicBezTo>
                  <a:cubicBezTo>
                    <a:pt x="167" y="192"/>
                    <a:pt x="173" y="186"/>
                    <a:pt x="173" y="180"/>
                  </a:cubicBezTo>
                  <a:cubicBezTo>
                    <a:pt x="173" y="179"/>
                    <a:pt x="173" y="179"/>
                    <a:pt x="173" y="179"/>
                  </a:cubicBezTo>
                  <a:cubicBezTo>
                    <a:pt x="173" y="177"/>
                    <a:pt x="172" y="175"/>
                    <a:pt x="171" y="173"/>
                  </a:cubicBezTo>
                  <a:cubicBezTo>
                    <a:pt x="170" y="169"/>
                    <a:pt x="170" y="169"/>
                    <a:pt x="170" y="169"/>
                  </a:cubicBezTo>
                  <a:cubicBezTo>
                    <a:pt x="174" y="168"/>
                    <a:pt x="174" y="168"/>
                    <a:pt x="174" y="168"/>
                  </a:cubicBezTo>
                  <a:cubicBezTo>
                    <a:pt x="179" y="166"/>
                    <a:pt x="183" y="161"/>
                    <a:pt x="183" y="156"/>
                  </a:cubicBezTo>
                  <a:cubicBezTo>
                    <a:pt x="183" y="151"/>
                    <a:pt x="181" y="147"/>
                    <a:pt x="178" y="144"/>
                  </a:cubicBezTo>
                  <a:cubicBezTo>
                    <a:pt x="171" y="138"/>
                    <a:pt x="171" y="138"/>
                    <a:pt x="171" y="138"/>
                  </a:cubicBezTo>
                  <a:cubicBezTo>
                    <a:pt x="181" y="137"/>
                    <a:pt x="181" y="137"/>
                    <a:pt x="181" y="137"/>
                  </a:cubicBezTo>
                  <a:cubicBezTo>
                    <a:pt x="188" y="137"/>
                    <a:pt x="193" y="132"/>
                    <a:pt x="193" y="125"/>
                  </a:cubicBezTo>
                  <a:cubicBezTo>
                    <a:pt x="193" y="121"/>
                    <a:pt x="192" y="117"/>
                    <a:pt x="189" y="114"/>
                  </a:cubicBezTo>
                  <a:cubicBezTo>
                    <a:pt x="185" y="110"/>
                    <a:pt x="185" y="110"/>
                    <a:pt x="185" y="110"/>
                  </a:cubicBezTo>
                  <a:cubicBezTo>
                    <a:pt x="191" y="108"/>
                    <a:pt x="191" y="108"/>
                    <a:pt x="191" y="108"/>
                  </a:cubicBezTo>
                  <a:cubicBezTo>
                    <a:pt x="197" y="106"/>
                    <a:pt x="201" y="101"/>
                    <a:pt x="201" y="96"/>
                  </a:cubicBezTo>
                  <a:cubicBezTo>
                    <a:pt x="201" y="87"/>
                    <a:pt x="194" y="81"/>
                    <a:pt x="186" y="81"/>
                  </a:cubicBezTo>
                  <a:cubicBezTo>
                    <a:pt x="112" y="81"/>
                    <a:pt x="112" y="81"/>
                    <a:pt x="112" y="81"/>
                  </a:cubicBezTo>
                  <a:cubicBezTo>
                    <a:pt x="115" y="75"/>
                    <a:pt x="115" y="75"/>
                    <a:pt x="115" y="75"/>
                  </a:cubicBezTo>
                  <a:cubicBezTo>
                    <a:pt x="116" y="72"/>
                    <a:pt x="119" y="63"/>
                    <a:pt x="117" y="34"/>
                  </a:cubicBezTo>
                  <a:cubicBezTo>
                    <a:pt x="116" y="24"/>
                    <a:pt x="110" y="8"/>
                    <a:pt x="96" y="8"/>
                  </a:cubicBezTo>
                  <a:cubicBezTo>
                    <a:pt x="94" y="8"/>
                    <a:pt x="92" y="9"/>
                    <a:pt x="92" y="10"/>
                  </a:cubicBezTo>
                  <a:cubicBezTo>
                    <a:pt x="88" y="13"/>
                    <a:pt x="89" y="23"/>
                    <a:pt x="89" y="30"/>
                  </a:cubicBezTo>
                  <a:cubicBezTo>
                    <a:pt x="89" y="33"/>
                    <a:pt x="89" y="35"/>
                    <a:pt x="89" y="37"/>
                  </a:cubicBezTo>
                  <a:cubicBezTo>
                    <a:pt x="89" y="50"/>
                    <a:pt x="74" y="99"/>
                    <a:pt x="55" y="109"/>
                  </a:cubicBezTo>
                  <a:cubicBezTo>
                    <a:pt x="54" y="109"/>
                    <a:pt x="54" y="109"/>
                    <a:pt x="54" y="109"/>
                  </a:cubicBezTo>
                  <a:cubicBezTo>
                    <a:pt x="48" y="109"/>
                    <a:pt x="48" y="109"/>
                    <a:pt x="48" y="109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48" y="104"/>
                    <a:pt x="48" y="102"/>
                    <a:pt x="41" y="102"/>
                  </a:cubicBezTo>
                  <a:lnTo>
                    <a:pt x="15" y="102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solidFill>
                <a:sysClr val="window" lastClr="FFFFFF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11" name="组合 63"/>
            <p:cNvGrpSpPr/>
            <p:nvPr/>
          </p:nvGrpSpPr>
          <p:grpSpPr>
            <a:xfrm>
              <a:off x="3929071" y="3667057"/>
              <a:ext cx="627396" cy="624924"/>
              <a:chOff x="4557733" y="2434359"/>
              <a:chExt cx="512624" cy="510606"/>
            </a:xfrm>
            <a:solidFill>
              <a:sysClr val="window" lastClr="FFFFFF"/>
            </a:solidFill>
          </p:grpSpPr>
          <p:sp>
            <p:nvSpPr>
              <p:cNvPr id="27" name="Freeform 7"/>
              <p:cNvSpPr>
                <a:spLocks noEditPoints="1"/>
              </p:cNvSpPr>
              <p:nvPr/>
            </p:nvSpPr>
            <p:spPr bwMode="auto">
              <a:xfrm>
                <a:off x="4557733" y="2434359"/>
                <a:ext cx="512624" cy="510606"/>
              </a:xfrm>
              <a:custGeom>
                <a:avLst/>
                <a:gdLst>
                  <a:gd name="T0" fmla="*/ 86 w 172"/>
                  <a:gd name="T1" fmla="*/ 21 h 172"/>
                  <a:gd name="T2" fmla="*/ 151 w 172"/>
                  <a:gd name="T3" fmla="*/ 86 h 172"/>
                  <a:gd name="T4" fmla="*/ 86 w 172"/>
                  <a:gd name="T5" fmla="*/ 151 h 172"/>
                  <a:gd name="T6" fmla="*/ 21 w 172"/>
                  <a:gd name="T7" fmla="*/ 86 h 172"/>
                  <a:gd name="T8" fmla="*/ 86 w 172"/>
                  <a:gd name="T9" fmla="*/ 21 h 172"/>
                  <a:gd name="T10" fmla="*/ 86 w 172"/>
                  <a:gd name="T11" fmla="*/ 0 h 172"/>
                  <a:gd name="T12" fmla="*/ 0 w 172"/>
                  <a:gd name="T13" fmla="*/ 86 h 172"/>
                  <a:gd name="T14" fmla="*/ 86 w 172"/>
                  <a:gd name="T15" fmla="*/ 172 h 172"/>
                  <a:gd name="T16" fmla="*/ 172 w 172"/>
                  <a:gd name="T17" fmla="*/ 86 h 172"/>
                  <a:gd name="T18" fmla="*/ 86 w 172"/>
                  <a:gd name="T1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2" h="172">
                    <a:moveTo>
                      <a:pt x="86" y="21"/>
                    </a:moveTo>
                    <a:cubicBezTo>
                      <a:pt x="122" y="21"/>
                      <a:pt x="151" y="50"/>
                      <a:pt x="151" y="86"/>
                    </a:cubicBezTo>
                    <a:cubicBezTo>
                      <a:pt x="151" y="122"/>
                      <a:pt x="122" y="151"/>
                      <a:pt x="86" y="151"/>
                    </a:cubicBezTo>
                    <a:cubicBezTo>
                      <a:pt x="50" y="151"/>
                      <a:pt x="21" y="122"/>
                      <a:pt x="21" y="86"/>
                    </a:cubicBezTo>
                    <a:cubicBezTo>
                      <a:pt x="21" y="50"/>
                      <a:pt x="50" y="21"/>
                      <a:pt x="86" y="21"/>
                    </a:cubicBezTo>
                    <a:moveTo>
                      <a:pt x="86" y="0"/>
                    </a:moveTo>
                    <a:cubicBezTo>
                      <a:pt x="38" y="0"/>
                      <a:pt x="0" y="38"/>
                      <a:pt x="0" y="86"/>
                    </a:cubicBezTo>
                    <a:cubicBezTo>
                      <a:pt x="0" y="134"/>
                      <a:pt x="38" y="172"/>
                      <a:pt x="86" y="172"/>
                    </a:cubicBezTo>
                    <a:cubicBezTo>
                      <a:pt x="134" y="172"/>
                      <a:pt x="172" y="134"/>
                      <a:pt x="172" y="86"/>
                    </a:cubicBezTo>
                    <a:cubicBezTo>
                      <a:pt x="172" y="38"/>
                      <a:pt x="134" y="0"/>
                      <a:pt x="8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8" name="Freeform 8"/>
              <p:cNvSpPr/>
              <p:nvPr/>
            </p:nvSpPr>
            <p:spPr bwMode="auto">
              <a:xfrm>
                <a:off x="4781753" y="2529215"/>
                <a:ext cx="129165" cy="254294"/>
              </a:xfrm>
              <a:custGeom>
                <a:avLst/>
                <a:gdLst>
                  <a:gd name="T0" fmla="*/ 33 w 44"/>
                  <a:gd name="T1" fmla="*/ 86 h 86"/>
                  <a:gd name="T2" fmla="*/ 25 w 44"/>
                  <a:gd name="T3" fmla="*/ 83 h 86"/>
                  <a:gd name="T4" fmla="*/ 3 w 44"/>
                  <a:gd name="T5" fmla="*/ 62 h 86"/>
                  <a:gd name="T6" fmla="*/ 0 w 44"/>
                  <a:gd name="T7" fmla="*/ 54 h 86"/>
                  <a:gd name="T8" fmla="*/ 0 w 44"/>
                  <a:gd name="T9" fmla="*/ 54 h 86"/>
                  <a:gd name="T10" fmla="*/ 0 w 44"/>
                  <a:gd name="T11" fmla="*/ 54 h 86"/>
                  <a:gd name="T12" fmla="*/ 0 w 44"/>
                  <a:gd name="T13" fmla="*/ 11 h 86"/>
                  <a:gd name="T14" fmla="*/ 11 w 44"/>
                  <a:gd name="T15" fmla="*/ 0 h 86"/>
                  <a:gd name="T16" fmla="*/ 22 w 44"/>
                  <a:gd name="T17" fmla="*/ 11 h 86"/>
                  <a:gd name="T18" fmla="*/ 22 w 44"/>
                  <a:gd name="T19" fmla="*/ 50 h 86"/>
                  <a:gd name="T20" fmla="*/ 40 w 44"/>
                  <a:gd name="T21" fmla="*/ 68 h 86"/>
                  <a:gd name="T22" fmla="*/ 40 w 44"/>
                  <a:gd name="T23" fmla="*/ 83 h 86"/>
                  <a:gd name="T24" fmla="*/ 33 w 44"/>
                  <a:gd name="T2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86">
                    <a:moveTo>
                      <a:pt x="33" y="86"/>
                    </a:moveTo>
                    <a:cubicBezTo>
                      <a:pt x="30" y="86"/>
                      <a:pt x="27" y="85"/>
                      <a:pt x="25" y="83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1" y="60"/>
                      <a:pt x="0" y="57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2" y="5"/>
                      <a:pt x="22" y="11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4" y="72"/>
                      <a:pt x="44" y="79"/>
                      <a:pt x="40" y="83"/>
                    </a:cubicBezTo>
                    <a:cubicBezTo>
                      <a:pt x="38" y="85"/>
                      <a:pt x="35" y="86"/>
                      <a:pt x="33" y="8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66"/>
            <p:cNvGrpSpPr/>
            <p:nvPr/>
          </p:nvGrpSpPr>
          <p:grpSpPr>
            <a:xfrm>
              <a:off x="5808863" y="1747132"/>
              <a:ext cx="574476" cy="552466"/>
              <a:chOff x="6159731" y="1864447"/>
              <a:chExt cx="469385" cy="451400"/>
            </a:xfrm>
            <a:solidFill>
              <a:sysClr val="window" lastClr="FFFFFF"/>
            </a:solidFill>
          </p:grpSpPr>
          <p:sp>
            <p:nvSpPr>
              <p:cNvPr id="25" name="Oval 131"/>
              <p:cNvSpPr>
                <a:spLocks noChangeArrowheads="1"/>
              </p:cNvSpPr>
              <p:nvPr/>
            </p:nvSpPr>
            <p:spPr bwMode="auto">
              <a:xfrm>
                <a:off x="6288812" y="1864447"/>
                <a:ext cx="211223" cy="2139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735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6" name="Freeform 134"/>
              <p:cNvSpPr/>
              <p:nvPr/>
            </p:nvSpPr>
            <p:spPr bwMode="auto">
              <a:xfrm>
                <a:off x="6159731" y="2111736"/>
                <a:ext cx="469385" cy="204111"/>
              </a:xfrm>
              <a:custGeom>
                <a:avLst/>
                <a:gdLst>
                  <a:gd name="T0" fmla="*/ 35 w 200"/>
                  <a:gd name="T1" fmla="*/ 87 h 87"/>
                  <a:gd name="T2" fmla="*/ 35 w 200"/>
                  <a:gd name="T3" fmla="*/ 72 h 87"/>
                  <a:gd name="T4" fmla="*/ 46 w 200"/>
                  <a:gd name="T5" fmla="*/ 72 h 87"/>
                  <a:gd name="T6" fmla="*/ 46 w 200"/>
                  <a:gd name="T7" fmla="*/ 87 h 87"/>
                  <a:gd name="T8" fmla="*/ 155 w 200"/>
                  <a:gd name="T9" fmla="*/ 87 h 87"/>
                  <a:gd name="T10" fmla="*/ 155 w 200"/>
                  <a:gd name="T11" fmla="*/ 72 h 87"/>
                  <a:gd name="T12" fmla="*/ 166 w 200"/>
                  <a:gd name="T13" fmla="*/ 72 h 87"/>
                  <a:gd name="T14" fmla="*/ 166 w 200"/>
                  <a:gd name="T15" fmla="*/ 87 h 87"/>
                  <a:gd name="T16" fmla="*/ 199 w 200"/>
                  <a:gd name="T17" fmla="*/ 87 h 87"/>
                  <a:gd name="T18" fmla="*/ 200 w 200"/>
                  <a:gd name="T19" fmla="*/ 43 h 87"/>
                  <a:gd name="T20" fmla="*/ 156 w 200"/>
                  <a:gd name="T21" fmla="*/ 0 h 87"/>
                  <a:gd name="T22" fmla="*/ 156 w 200"/>
                  <a:gd name="T23" fmla="*/ 0 h 87"/>
                  <a:gd name="T24" fmla="*/ 156 w 200"/>
                  <a:gd name="T25" fmla="*/ 0 h 87"/>
                  <a:gd name="T26" fmla="*/ 140 w 200"/>
                  <a:gd name="T27" fmla="*/ 0 h 87"/>
                  <a:gd name="T28" fmla="*/ 100 w 200"/>
                  <a:gd name="T29" fmla="*/ 80 h 87"/>
                  <a:gd name="T30" fmla="*/ 60 w 200"/>
                  <a:gd name="T31" fmla="*/ 0 h 87"/>
                  <a:gd name="T32" fmla="*/ 45 w 200"/>
                  <a:gd name="T33" fmla="*/ 0 h 87"/>
                  <a:gd name="T34" fmla="*/ 45 w 200"/>
                  <a:gd name="T35" fmla="*/ 0 h 87"/>
                  <a:gd name="T36" fmla="*/ 44 w 200"/>
                  <a:gd name="T37" fmla="*/ 0 h 87"/>
                  <a:gd name="T38" fmla="*/ 1 w 200"/>
                  <a:gd name="T39" fmla="*/ 43 h 87"/>
                  <a:gd name="T40" fmla="*/ 0 w 200"/>
                  <a:gd name="T41" fmla="*/ 87 h 87"/>
                  <a:gd name="T42" fmla="*/ 35 w 200"/>
                  <a:gd name="T4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" h="87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735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69"/>
            <p:cNvGrpSpPr/>
            <p:nvPr/>
          </p:nvGrpSpPr>
          <p:grpSpPr>
            <a:xfrm>
              <a:off x="5808880" y="5663376"/>
              <a:ext cx="519304" cy="450062"/>
              <a:chOff x="7090992" y="4839631"/>
              <a:chExt cx="424306" cy="367732"/>
            </a:xfrm>
            <a:solidFill>
              <a:sysClr val="window" lastClr="FFFFFF"/>
            </a:solidFill>
          </p:grpSpPr>
          <p:sp>
            <p:nvSpPr>
              <p:cNvPr id="21" name="Freeform 19"/>
              <p:cNvSpPr/>
              <p:nvPr/>
            </p:nvSpPr>
            <p:spPr bwMode="auto">
              <a:xfrm>
                <a:off x="7156995" y="4994536"/>
                <a:ext cx="86882" cy="152885"/>
              </a:xfrm>
              <a:custGeom>
                <a:avLst/>
                <a:gdLst>
                  <a:gd name="T0" fmla="*/ 4 w 54"/>
                  <a:gd name="T1" fmla="*/ 95 h 95"/>
                  <a:gd name="T2" fmla="*/ 49 w 54"/>
                  <a:gd name="T3" fmla="*/ 95 h 95"/>
                  <a:gd name="T4" fmla="*/ 54 w 54"/>
                  <a:gd name="T5" fmla="*/ 90 h 95"/>
                  <a:gd name="T6" fmla="*/ 54 w 54"/>
                  <a:gd name="T7" fmla="*/ 4 h 95"/>
                  <a:gd name="T8" fmla="*/ 49 w 54"/>
                  <a:gd name="T9" fmla="*/ 0 h 95"/>
                  <a:gd name="T10" fmla="*/ 4 w 54"/>
                  <a:gd name="T11" fmla="*/ 0 h 95"/>
                  <a:gd name="T12" fmla="*/ 0 w 54"/>
                  <a:gd name="T13" fmla="*/ 4 h 95"/>
                  <a:gd name="T14" fmla="*/ 0 w 54"/>
                  <a:gd name="T15" fmla="*/ 90 h 95"/>
                  <a:gd name="T16" fmla="*/ 4 w 54"/>
                  <a:gd name="T1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95">
                    <a:moveTo>
                      <a:pt x="4" y="95"/>
                    </a:moveTo>
                    <a:cubicBezTo>
                      <a:pt x="49" y="95"/>
                      <a:pt x="49" y="95"/>
                      <a:pt x="49" y="95"/>
                    </a:cubicBezTo>
                    <a:cubicBezTo>
                      <a:pt x="52" y="95"/>
                      <a:pt x="54" y="93"/>
                      <a:pt x="54" y="90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3"/>
                      <a:pt x="2" y="95"/>
                      <a:pt x="4" y="9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665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Freeform 20"/>
              <p:cNvSpPr/>
              <p:nvPr/>
            </p:nvSpPr>
            <p:spPr bwMode="auto">
              <a:xfrm>
                <a:off x="7282266" y="4937962"/>
                <a:ext cx="86882" cy="209459"/>
              </a:xfrm>
              <a:custGeom>
                <a:avLst/>
                <a:gdLst>
                  <a:gd name="T0" fmla="*/ 5 w 54"/>
                  <a:gd name="T1" fmla="*/ 130 h 130"/>
                  <a:gd name="T2" fmla="*/ 50 w 54"/>
                  <a:gd name="T3" fmla="*/ 130 h 130"/>
                  <a:gd name="T4" fmla="*/ 54 w 54"/>
                  <a:gd name="T5" fmla="*/ 125 h 130"/>
                  <a:gd name="T6" fmla="*/ 54 w 54"/>
                  <a:gd name="T7" fmla="*/ 5 h 130"/>
                  <a:gd name="T8" fmla="*/ 50 w 54"/>
                  <a:gd name="T9" fmla="*/ 0 h 130"/>
                  <a:gd name="T10" fmla="*/ 5 w 54"/>
                  <a:gd name="T11" fmla="*/ 0 h 130"/>
                  <a:gd name="T12" fmla="*/ 0 w 54"/>
                  <a:gd name="T13" fmla="*/ 5 h 130"/>
                  <a:gd name="T14" fmla="*/ 0 w 54"/>
                  <a:gd name="T15" fmla="*/ 125 h 130"/>
                  <a:gd name="T16" fmla="*/ 5 w 54"/>
                  <a:gd name="T1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30">
                    <a:moveTo>
                      <a:pt x="5" y="130"/>
                    </a:moveTo>
                    <a:cubicBezTo>
                      <a:pt x="50" y="130"/>
                      <a:pt x="50" y="130"/>
                      <a:pt x="50" y="130"/>
                    </a:cubicBezTo>
                    <a:cubicBezTo>
                      <a:pt x="52" y="130"/>
                      <a:pt x="54" y="128"/>
                      <a:pt x="54" y="12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5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128"/>
                      <a:pt x="2" y="130"/>
                      <a:pt x="5" y="1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665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3" name="Freeform 21"/>
              <p:cNvSpPr/>
              <p:nvPr/>
            </p:nvSpPr>
            <p:spPr bwMode="auto">
              <a:xfrm>
                <a:off x="7408885" y="4891491"/>
                <a:ext cx="86882" cy="255931"/>
              </a:xfrm>
              <a:custGeom>
                <a:avLst/>
                <a:gdLst>
                  <a:gd name="T0" fmla="*/ 4 w 54"/>
                  <a:gd name="T1" fmla="*/ 159 h 159"/>
                  <a:gd name="T2" fmla="*/ 49 w 54"/>
                  <a:gd name="T3" fmla="*/ 159 h 159"/>
                  <a:gd name="T4" fmla="*/ 54 w 54"/>
                  <a:gd name="T5" fmla="*/ 154 h 159"/>
                  <a:gd name="T6" fmla="*/ 54 w 54"/>
                  <a:gd name="T7" fmla="*/ 5 h 159"/>
                  <a:gd name="T8" fmla="*/ 49 w 54"/>
                  <a:gd name="T9" fmla="*/ 0 h 159"/>
                  <a:gd name="T10" fmla="*/ 4 w 54"/>
                  <a:gd name="T11" fmla="*/ 0 h 159"/>
                  <a:gd name="T12" fmla="*/ 0 w 54"/>
                  <a:gd name="T13" fmla="*/ 5 h 159"/>
                  <a:gd name="T14" fmla="*/ 0 w 54"/>
                  <a:gd name="T15" fmla="*/ 154 h 159"/>
                  <a:gd name="T16" fmla="*/ 4 w 54"/>
                  <a:gd name="T17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59">
                    <a:moveTo>
                      <a:pt x="4" y="159"/>
                    </a:moveTo>
                    <a:cubicBezTo>
                      <a:pt x="49" y="159"/>
                      <a:pt x="49" y="159"/>
                      <a:pt x="49" y="159"/>
                    </a:cubicBezTo>
                    <a:cubicBezTo>
                      <a:pt x="52" y="159"/>
                      <a:pt x="54" y="157"/>
                      <a:pt x="54" y="154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57"/>
                      <a:pt x="2" y="159"/>
                      <a:pt x="4" y="1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665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4" name="Freeform 22"/>
              <p:cNvSpPr/>
              <p:nvPr/>
            </p:nvSpPr>
            <p:spPr bwMode="auto">
              <a:xfrm>
                <a:off x="7090992" y="4839631"/>
                <a:ext cx="424306" cy="367732"/>
              </a:xfrm>
              <a:custGeom>
                <a:avLst/>
                <a:gdLst>
                  <a:gd name="T0" fmla="*/ 253 w 264"/>
                  <a:gd name="T1" fmla="*/ 206 h 228"/>
                  <a:gd name="T2" fmla="*/ 23 w 264"/>
                  <a:gd name="T3" fmla="*/ 206 h 228"/>
                  <a:gd name="T4" fmla="*/ 22 w 264"/>
                  <a:gd name="T5" fmla="*/ 206 h 228"/>
                  <a:gd name="T6" fmla="*/ 22 w 264"/>
                  <a:gd name="T7" fmla="*/ 11 h 228"/>
                  <a:gd name="T8" fmla="*/ 11 w 264"/>
                  <a:gd name="T9" fmla="*/ 0 h 228"/>
                  <a:gd name="T10" fmla="*/ 0 w 264"/>
                  <a:gd name="T11" fmla="*/ 11 h 228"/>
                  <a:gd name="T12" fmla="*/ 0 w 264"/>
                  <a:gd name="T13" fmla="*/ 206 h 228"/>
                  <a:gd name="T14" fmla="*/ 23 w 264"/>
                  <a:gd name="T15" fmla="*/ 228 h 228"/>
                  <a:gd name="T16" fmla="*/ 253 w 264"/>
                  <a:gd name="T17" fmla="*/ 228 h 228"/>
                  <a:gd name="T18" fmla="*/ 264 w 264"/>
                  <a:gd name="T19" fmla="*/ 217 h 228"/>
                  <a:gd name="T20" fmla="*/ 253 w 264"/>
                  <a:gd name="T21" fmla="*/ 20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4" h="228">
                    <a:moveTo>
                      <a:pt x="253" y="206"/>
                    </a:moveTo>
                    <a:cubicBezTo>
                      <a:pt x="23" y="206"/>
                      <a:pt x="23" y="206"/>
                      <a:pt x="23" y="206"/>
                    </a:cubicBezTo>
                    <a:cubicBezTo>
                      <a:pt x="22" y="206"/>
                      <a:pt x="22" y="206"/>
                      <a:pt x="22" y="206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0" y="218"/>
                      <a:pt x="10" y="228"/>
                      <a:pt x="23" y="228"/>
                    </a:cubicBezTo>
                    <a:cubicBezTo>
                      <a:pt x="253" y="228"/>
                      <a:pt x="253" y="228"/>
                      <a:pt x="253" y="228"/>
                    </a:cubicBezTo>
                    <a:cubicBezTo>
                      <a:pt x="259" y="228"/>
                      <a:pt x="264" y="223"/>
                      <a:pt x="264" y="217"/>
                    </a:cubicBezTo>
                    <a:cubicBezTo>
                      <a:pt x="264" y="211"/>
                      <a:pt x="259" y="206"/>
                      <a:pt x="253" y="2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665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74"/>
            <p:cNvGrpSpPr/>
            <p:nvPr/>
          </p:nvGrpSpPr>
          <p:grpSpPr>
            <a:xfrm>
              <a:off x="7760207" y="3710589"/>
              <a:ext cx="478012" cy="473084"/>
              <a:chOff x="4270293" y="4090633"/>
              <a:chExt cx="390570" cy="386543"/>
            </a:xfrm>
            <a:solidFill>
              <a:sysClr val="window" lastClr="FFFFFF"/>
            </a:solidFill>
          </p:grpSpPr>
          <p:sp>
            <p:nvSpPr>
              <p:cNvPr id="19" name="Freeform 136"/>
              <p:cNvSpPr/>
              <p:nvPr/>
            </p:nvSpPr>
            <p:spPr bwMode="auto">
              <a:xfrm>
                <a:off x="4270293" y="4307258"/>
                <a:ext cx="390570" cy="169918"/>
              </a:xfrm>
              <a:custGeom>
                <a:avLst/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665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Freeform 137"/>
              <p:cNvSpPr>
                <a:spLocks noEditPoints="1"/>
              </p:cNvSpPr>
              <p:nvPr/>
            </p:nvSpPr>
            <p:spPr bwMode="auto">
              <a:xfrm>
                <a:off x="4270293" y="4090633"/>
                <a:ext cx="390570" cy="224678"/>
              </a:xfrm>
              <a:custGeom>
                <a:avLst/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665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5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7689826" y="1475315"/>
              <a:ext cx="3636961" cy="11797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B4367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强成本管理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1B436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成本管理贯穿各个业务模块，人员、采购、项目成本，一揽子管理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652675" y="1475315"/>
              <a:ext cx="3528286" cy="11797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B4367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高效协作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1B436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通过标准化流程、财务增强销售、项目交付、采购、人事多部门协作，提高工作效率</a:t>
              </a:r>
              <a:endPara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7689826" y="5324610"/>
              <a:ext cx="3475914" cy="11797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B4367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安全稳定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1B436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系统采用数据隔离技术，充分保障数据的安全性和保密性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652674" y="5324610"/>
              <a:ext cx="3528286" cy="11797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B4367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智能商务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1B436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待办项智能提醒，项目风险实时预警，合同收付款快速查询，让工作更轻松自如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平台核心</a:t>
            </a:r>
            <a:r>
              <a:rPr lang="zh-CN" altLang="en-US" dirty="0"/>
              <a:t>价值</a:t>
            </a:r>
            <a:endParaRPr lang="zh-CN" altLang="en-US" dirty="0"/>
          </a:p>
        </p:txBody>
      </p:sp>
      <p:grpSp>
        <p:nvGrpSpPr>
          <p:cNvPr id="65" name="组合 64"/>
          <p:cNvGrpSpPr/>
          <p:nvPr/>
        </p:nvGrpSpPr>
        <p:grpSpPr>
          <a:xfrm>
            <a:off x="3932246" y="1514487"/>
            <a:ext cx="4527851" cy="4871999"/>
            <a:chOff x="4082973" y="1504439"/>
            <a:chExt cx="4527851" cy="4871999"/>
          </a:xfrm>
        </p:grpSpPr>
        <p:sp>
          <p:nvSpPr>
            <p:cNvPr id="3" name="Arc 39"/>
            <p:cNvSpPr/>
            <p:nvPr/>
          </p:nvSpPr>
          <p:spPr bwMode="auto">
            <a:xfrm rot="692470">
              <a:off x="6226535" y="3644539"/>
              <a:ext cx="1983977" cy="420658"/>
            </a:xfrm>
            <a:custGeom>
              <a:avLst/>
              <a:gdLst>
                <a:gd name="T0" fmla="*/ 0 w 21600"/>
                <a:gd name="T1" fmla="*/ 0 h 13223"/>
                <a:gd name="T2" fmla="*/ 21600 w 21600"/>
                <a:gd name="T3" fmla="*/ 13223 h 13223"/>
              </a:gdLst>
              <a:ahLst/>
              <a:cxnLst>
                <a:cxn ang="0">
                  <a:pos x="21574" y="0"/>
                </a:cxn>
                <a:cxn ang="0">
                  <a:pos x="21600" y="1042"/>
                </a:cxn>
                <a:cxn ang="0">
                  <a:pos x="17837" y="13223"/>
                </a:cxn>
                <a:cxn ang="0">
                  <a:pos x="21574" y="0"/>
                </a:cxn>
                <a:cxn ang="0">
                  <a:pos x="21600" y="1042"/>
                </a:cxn>
                <a:cxn ang="0">
                  <a:pos x="17837" y="13223"/>
                </a:cxn>
                <a:cxn ang="0">
                  <a:pos x="0" y="1042"/>
                </a:cxn>
              </a:cxnLst>
              <a:rect l="T0" t="T1" r="T2" b="T3"/>
              <a:pathLst>
                <a:path w="21600" h="13223" fill="none" extrusionOk="0">
                  <a:moveTo>
                    <a:pt x="21574" y="0"/>
                  </a:moveTo>
                  <a:cubicBezTo>
                    <a:pt x="21591" y="347"/>
                    <a:pt x="21600" y="694"/>
                    <a:pt x="21600" y="1042"/>
                  </a:cubicBezTo>
                  <a:cubicBezTo>
                    <a:pt x="21600" y="5388"/>
                    <a:pt x="20288" y="9633"/>
                    <a:pt x="17837" y="13223"/>
                  </a:cubicBezTo>
                </a:path>
                <a:path w="21600" h="13223" stroke="0" extrusionOk="0">
                  <a:moveTo>
                    <a:pt x="21574" y="0"/>
                  </a:moveTo>
                  <a:cubicBezTo>
                    <a:pt x="21591" y="347"/>
                    <a:pt x="21600" y="694"/>
                    <a:pt x="21600" y="1042"/>
                  </a:cubicBezTo>
                  <a:cubicBezTo>
                    <a:pt x="21600" y="5388"/>
                    <a:pt x="20288" y="9633"/>
                    <a:pt x="17837" y="13223"/>
                  </a:cubicBezTo>
                  <a:lnTo>
                    <a:pt x="0" y="1042"/>
                  </a:lnTo>
                  <a:close/>
                </a:path>
              </a:pathLst>
            </a:custGeom>
            <a:noFill/>
            <a:ln w="12700" cmpd="sng">
              <a:solidFill>
                <a:schemeClr val="tx1"/>
              </a:solidFill>
              <a:prstDash val="sysDot"/>
              <a:rou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Arc 43"/>
            <p:cNvSpPr/>
            <p:nvPr/>
          </p:nvSpPr>
          <p:spPr bwMode="auto">
            <a:xfrm rot="692470">
              <a:off x="4768336" y="2387560"/>
              <a:ext cx="1540389" cy="769518"/>
            </a:xfrm>
            <a:custGeom>
              <a:avLst/>
              <a:gdLst>
                <a:gd name="T0" fmla="*/ 0 w 16756"/>
                <a:gd name="T1" fmla="*/ 0 h 18207"/>
                <a:gd name="T2" fmla="*/ 16756 w 16756"/>
                <a:gd name="T3" fmla="*/ 18207 h 18207"/>
              </a:gdLst>
              <a:ahLst/>
              <a:cxnLst>
                <a:cxn ang="0">
                  <a:pos x="-1" y="4576"/>
                </a:cxn>
                <a:cxn ang="0">
                  <a:pos x="5134" y="0"/>
                </a:cxn>
                <a:cxn ang="0">
                  <a:pos x="-1" y="4576"/>
                </a:cxn>
                <a:cxn ang="0">
                  <a:pos x="5134" y="0"/>
                </a:cxn>
                <a:cxn ang="0">
                  <a:pos x="16756" y="18207"/>
                </a:cxn>
              </a:cxnLst>
              <a:rect l="T0" t="T1" r="T2" b="T3"/>
              <a:pathLst>
                <a:path w="16756" h="18207" fill="none" extrusionOk="0">
                  <a:moveTo>
                    <a:pt x="-1" y="4576"/>
                  </a:moveTo>
                  <a:cubicBezTo>
                    <a:pt x="1455" y="2786"/>
                    <a:pt x="3189" y="1241"/>
                    <a:pt x="5134" y="0"/>
                  </a:cubicBezTo>
                </a:path>
                <a:path w="16756" h="18207" stroke="0" extrusionOk="0">
                  <a:moveTo>
                    <a:pt x="-1" y="4576"/>
                  </a:moveTo>
                  <a:cubicBezTo>
                    <a:pt x="1455" y="2786"/>
                    <a:pt x="3189" y="1241"/>
                    <a:pt x="5134" y="0"/>
                  </a:cubicBezTo>
                  <a:lnTo>
                    <a:pt x="16756" y="18207"/>
                  </a:lnTo>
                  <a:close/>
                </a:path>
              </a:pathLst>
            </a:custGeom>
            <a:noFill/>
            <a:ln w="12700" cmpd="sng">
              <a:solidFill>
                <a:schemeClr val="tx1"/>
              </a:solidFill>
              <a:prstDash val="sysDot"/>
              <a:rou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Arc 38"/>
            <p:cNvSpPr/>
            <p:nvPr/>
          </p:nvSpPr>
          <p:spPr bwMode="auto">
            <a:xfrm rot="692470">
              <a:off x="6357718" y="2737144"/>
              <a:ext cx="1662106" cy="795214"/>
            </a:xfrm>
            <a:custGeom>
              <a:avLst/>
              <a:gdLst>
                <a:gd name="T0" fmla="*/ 0 w 18088"/>
                <a:gd name="T1" fmla="*/ 0 h 18769"/>
                <a:gd name="T2" fmla="*/ 18088 w 18088"/>
                <a:gd name="T3" fmla="*/ 18769 h 18769"/>
              </a:gdLst>
              <a:ahLst/>
              <a:cxnLst>
                <a:cxn ang="0">
                  <a:pos x="10690" y="0"/>
                </a:cxn>
                <a:cxn ang="0">
                  <a:pos x="18088" y="6963"/>
                </a:cxn>
                <a:cxn ang="0">
                  <a:pos x="10690" y="0"/>
                </a:cxn>
                <a:cxn ang="0">
                  <a:pos x="18088" y="6963"/>
                </a:cxn>
                <a:cxn ang="0">
                  <a:pos x="0" y="18769"/>
                </a:cxn>
              </a:cxnLst>
              <a:rect l="T0" t="T1" r="T2" b="T3"/>
              <a:pathLst>
                <a:path w="18088" h="18769" fill="none" extrusionOk="0">
                  <a:moveTo>
                    <a:pt x="10690" y="0"/>
                  </a:moveTo>
                  <a:cubicBezTo>
                    <a:pt x="13675" y="1700"/>
                    <a:pt x="16211" y="4087"/>
                    <a:pt x="18088" y="6963"/>
                  </a:cubicBezTo>
                </a:path>
                <a:path w="18088" h="18769" stroke="0" extrusionOk="0">
                  <a:moveTo>
                    <a:pt x="10690" y="0"/>
                  </a:moveTo>
                  <a:cubicBezTo>
                    <a:pt x="13675" y="1700"/>
                    <a:pt x="16211" y="4087"/>
                    <a:pt x="18088" y="6963"/>
                  </a:cubicBezTo>
                  <a:lnTo>
                    <a:pt x="0" y="18769"/>
                  </a:lnTo>
                  <a:close/>
                </a:path>
              </a:pathLst>
            </a:custGeom>
            <a:noFill/>
            <a:ln w="12700" cmpd="sng">
              <a:solidFill>
                <a:schemeClr val="tx1"/>
              </a:solidFill>
              <a:prstDash val="sysDot"/>
              <a:rou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Arc 3"/>
            <p:cNvSpPr/>
            <p:nvPr/>
          </p:nvSpPr>
          <p:spPr bwMode="auto">
            <a:xfrm rot="692470">
              <a:off x="5819461" y="2457195"/>
              <a:ext cx="1177945" cy="915578"/>
            </a:xfrm>
            <a:custGeom>
              <a:avLst/>
              <a:gdLst>
                <a:gd name="T0" fmla="*/ 0 w 12831"/>
                <a:gd name="T1" fmla="*/ 0 h 21600"/>
                <a:gd name="T2" fmla="*/ 12831 w 12831"/>
                <a:gd name="T3" fmla="*/ 21600 h 21600"/>
              </a:gdLst>
              <a:ahLst/>
              <a:cxnLst>
                <a:cxn ang="0">
                  <a:pos x="-1" y="895"/>
                </a:cxn>
                <a:cxn ang="0">
                  <a:pos x="6155" y="0"/>
                </a:cxn>
                <a:cxn ang="0">
                  <a:pos x="12831" y="1057"/>
                </a:cxn>
                <a:cxn ang="0">
                  <a:pos x="-1" y="895"/>
                </a:cxn>
                <a:cxn ang="0">
                  <a:pos x="6155" y="0"/>
                </a:cxn>
                <a:cxn ang="0">
                  <a:pos x="12831" y="1057"/>
                </a:cxn>
                <a:cxn ang="0">
                  <a:pos x="6155" y="21600"/>
                </a:cxn>
              </a:cxnLst>
              <a:rect l="T0" t="T1" r="T2" b="T3"/>
              <a:pathLst>
                <a:path w="12831" h="21600" fill="none" extrusionOk="0">
                  <a:moveTo>
                    <a:pt x="-1" y="895"/>
                  </a:moveTo>
                  <a:cubicBezTo>
                    <a:pt x="1997" y="301"/>
                    <a:pt x="4070" y="-1"/>
                    <a:pt x="6155" y="0"/>
                  </a:cubicBezTo>
                  <a:cubicBezTo>
                    <a:pt x="8422" y="0"/>
                    <a:pt x="10675" y="356"/>
                    <a:pt x="12831" y="1057"/>
                  </a:cubicBezTo>
                </a:path>
                <a:path w="12831" h="21600" stroke="0" extrusionOk="0">
                  <a:moveTo>
                    <a:pt x="-1" y="895"/>
                  </a:moveTo>
                  <a:cubicBezTo>
                    <a:pt x="1997" y="301"/>
                    <a:pt x="4070" y="-1"/>
                    <a:pt x="6155" y="0"/>
                  </a:cubicBezTo>
                  <a:cubicBezTo>
                    <a:pt x="8422" y="0"/>
                    <a:pt x="10675" y="356"/>
                    <a:pt x="12831" y="1057"/>
                  </a:cubicBezTo>
                  <a:lnTo>
                    <a:pt x="6155" y="21600"/>
                  </a:lnTo>
                  <a:close/>
                </a:path>
              </a:pathLst>
            </a:custGeom>
            <a:noFill/>
            <a:ln w="9525" cmpd="sng">
              <a:solidFill>
                <a:schemeClr val="tx1"/>
              </a:solidFill>
              <a:prstDash val="sysDot"/>
              <a:rou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7" name="Group 3"/>
            <p:cNvGrpSpPr/>
            <p:nvPr/>
          </p:nvGrpSpPr>
          <p:grpSpPr bwMode="auto">
            <a:xfrm>
              <a:off x="4536792" y="5190104"/>
              <a:ext cx="3664417" cy="1186334"/>
              <a:chOff x="-199" y="-108"/>
              <a:chExt cx="2300" cy="857"/>
            </a:xfrm>
          </p:grpSpPr>
          <p:pic>
            <p:nvPicPr>
              <p:cNvPr id="8" name="Picture 5" descr="shadow_1_m"/>
              <p:cNvPicPr>
                <a:picLocks noChangeAspect="1" noChangeArrowheads="1"/>
              </p:cNvPicPr>
              <p:nvPr/>
            </p:nvPicPr>
            <p:blipFill>
              <a:blip r:embed="rId1">
                <a:lum bright="18000"/>
              </a:blip>
              <a:srcRect/>
              <a:stretch>
                <a:fillRect/>
              </a:stretch>
            </p:blipFill>
            <p:spPr bwMode="auto">
              <a:xfrm>
                <a:off x="0" y="480"/>
                <a:ext cx="1915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9" name="Group 5"/>
              <p:cNvGrpSpPr/>
              <p:nvPr/>
            </p:nvGrpSpPr>
            <p:grpSpPr bwMode="auto">
              <a:xfrm>
                <a:off x="-199" y="-108"/>
                <a:ext cx="2300" cy="813"/>
                <a:chOff x="-200" y="-108"/>
                <a:chExt cx="2300" cy="813"/>
              </a:xfrm>
            </p:grpSpPr>
            <p:sp>
              <p:nvSpPr>
                <p:cNvPr id="10" name="Oval 7"/>
                <p:cNvSpPr>
                  <a:spLocks noChangeArrowheads="1"/>
                </p:cNvSpPr>
                <p:nvPr/>
              </p:nvSpPr>
              <p:spPr bwMode="auto">
                <a:xfrm>
                  <a:off x="6" y="0"/>
                  <a:ext cx="1895" cy="64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/>
                    </a:gs>
                    <a:gs pos="50000">
                      <a:srgbClr val="7A7A7A"/>
                    </a:gs>
                    <a:gs pos="100000">
                      <a:srgbClr val="C0C0C0"/>
                    </a:gs>
                  </a:gsLst>
                  <a:lin ang="0" scaled="1"/>
                </a:gradFill>
                <a:ln w="9525">
                  <a:noFill/>
                  <a:rou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1" name="Oval 8"/>
                <p:cNvSpPr>
                  <a:spLocks noChangeArrowheads="1"/>
                </p:cNvSpPr>
                <p:nvPr/>
              </p:nvSpPr>
              <p:spPr bwMode="auto">
                <a:xfrm>
                  <a:off x="-200" y="-108"/>
                  <a:ext cx="2300" cy="81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solidFill>
                    <a:srgbClr val="FFFFFF">
                      <a:alpha val="50000"/>
                    </a:srgbClr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B4367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8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1B4367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 </a:t>
                  </a:r>
                  <a:r>
                    <a:rPr kumimoji="0" lang="zh-CN" altLang="en-US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1B4367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智慧</a:t>
                  </a:r>
                  <a:r>
                    <a:rPr kumimoji="0" lang="zh-CN" alt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B4367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运营管理平台</a:t>
                  </a: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B4367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</p:grpSp>
        <p:sp>
          <p:nvSpPr>
            <p:cNvPr id="12" name="Freeform 9"/>
            <p:cNvSpPr/>
            <p:nvPr/>
          </p:nvSpPr>
          <p:spPr bwMode="auto">
            <a:xfrm>
              <a:off x="5697718" y="1504439"/>
              <a:ext cx="1704030" cy="4089672"/>
            </a:xfrm>
            <a:custGeom>
              <a:avLst/>
              <a:gdLst>
                <a:gd name="T0" fmla="*/ 0 w 1416"/>
                <a:gd name="T1" fmla="*/ 0 h 3094"/>
                <a:gd name="T2" fmla="*/ 1416 w 1416"/>
                <a:gd name="T3" fmla="*/ 3094 h 3094"/>
              </a:gdLst>
              <a:ahLst/>
              <a:cxnLst>
                <a:cxn ang="0">
                  <a:pos x="682" y="350"/>
                </a:cxn>
                <a:cxn ang="0">
                  <a:pos x="720" y="242"/>
                </a:cxn>
                <a:cxn ang="0">
                  <a:pos x="660" y="39"/>
                </a:cxn>
                <a:cxn ang="0">
                  <a:pos x="409" y="118"/>
                </a:cxn>
                <a:cxn ang="0">
                  <a:pos x="330" y="348"/>
                </a:cxn>
                <a:cxn ang="0">
                  <a:pos x="319" y="450"/>
                </a:cxn>
                <a:cxn ang="0">
                  <a:pos x="42" y="826"/>
                </a:cxn>
                <a:cxn ang="0">
                  <a:pos x="126" y="994"/>
                </a:cxn>
                <a:cxn ang="0">
                  <a:pos x="397" y="1105"/>
                </a:cxn>
                <a:cxn ang="0">
                  <a:pos x="126" y="879"/>
                </a:cxn>
                <a:cxn ang="0">
                  <a:pos x="348" y="655"/>
                </a:cxn>
                <a:cxn ang="0">
                  <a:pos x="480" y="957"/>
                </a:cxn>
                <a:cxn ang="0">
                  <a:pos x="336" y="1212"/>
                </a:cxn>
                <a:cxn ang="0">
                  <a:pos x="343" y="1683"/>
                </a:cxn>
                <a:cxn ang="0">
                  <a:pos x="462" y="2019"/>
                </a:cxn>
                <a:cxn ang="0">
                  <a:pos x="427" y="2716"/>
                </a:cxn>
                <a:cxn ang="0">
                  <a:pos x="354" y="2784"/>
                </a:cxn>
                <a:cxn ang="0">
                  <a:pos x="376" y="3013"/>
                </a:cxn>
                <a:cxn ang="0">
                  <a:pos x="402" y="2959"/>
                </a:cxn>
                <a:cxn ang="0">
                  <a:pos x="430" y="2925"/>
                </a:cxn>
                <a:cxn ang="0">
                  <a:pos x="628" y="3094"/>
                </a:cxn>
                <a:cxn ang="0">
                  <a:pos x="636" y="3036"/>
                </a:cxn>
                <a:cxn ang="0">
                  <a:pos x="604" y="2913"/>
                </a:cxn>
                <a:cxn ang="0">
                  <a:pos x="619" y="2146"/>
                </a:cxn>
                <a:cxn ang="0">
                  <a:pos x="639" y="1968"/>
                </a:cxn>
                <a:cxn ang="0">
                  <a:pos x="724" y="1692"/>
                </a:cxn>
                <a:cxn ang="0">
                  <a:pos x="772" y="1138"/>
                </a:cxn>
                <a:cxn ang="0">
                  <a:pos x="712" y="816"/>
                </a:cxn>
                <a:cxn ang="0">
                  <a:pos x="820" y="934"/>
                </a:cxn>
                <a:cxn ang="0">
                  <a:pos x="1060" y="838"/>
                </a:cxn>
                <a:cxn ang="0">
                  <a:pos x="1314" y="592"/>
                </a:cxn>
                <a:cxn ang="0">
                  <a:pos x="1414" y="445"/>
                </a:cxn>
                <a:cxn ang="0">
                  <a:pos x="1288" y="501"/>
                </a:cxn>
                <a:cxn ang="0">
                  <a:pos x="1234" y="445"/>
                </a:cxn>
                <a:cxn ang="0">
                  <a:pos x="1167" y="573"/>
                </a:cxn>
                <a:cxn ang="0">
                  <a:pos x="775" y="607"/>
                </a:cxn>
                <a:cxn ang="0">
                  <a:pos x="664" y="439"/>
                </a:cxn>
                <a:cxn ang="0">
                  <a:pos x="609" y="378"/>
                </a:cxn>
              </a:cxnLst>
              <a:rect l="T0" t="T1" r="T2" b="T3"/>
              <a:pathLst>
                <a:path w="1416" h="3094">
                  <a:moveTo>
                    <a:pt x="609" y="378"/>
                  </a:moveTo>
                  <a:cubicBezTo>
                    <a:pt x="609" y="378"/>
                    <a:pt x="645" y="364"/>
                    <a:pt x="682" y="350"/>
                  </a:cubicBezTo>
                  <a:cubicBezTo>
                    <a:pt x="672" y="314"/>
                    <a:pt x="692" y="278"/>
                    <a:pt x="692" y="278"/>
                  </a:cubicBezTo>
                  <a:cubicBezTo>
                    <a:pt x="698" y="260"/>
                    <a:pt x="715" y="264"/>
                    <a:pt x="720" y="242"/>
                  </a:cubicBezTo>
                  <a:cubicBezTo>
                    <a:pt x="746" y="212"/>
                    <a:pt x="730" y="180"/>
                    <a:pt x="720" y="146"/>
                  </a:cubicBezTo>
                  <a:cubicBezTo>
                    <a:pt x="732" y="106"/>
                    <a:pt x="703" y="61"/>
                    <a:pt x="660" y="39"/>
                  </a:cubicBezTo>
                  <a:cubicBezTo>
                    <a:pt x="617" y="10"/>
                    <a:pt x="531" y="0"/>
                    <a:pt x="483" y="16"/>
                  </a:cubicBezTo>
                  <a:cubicBezTo>
                    <a:pt x="435" y="32"/>
                    <a:pt x="422" y="83"/>
                    <a:pt x="409" y="118"/>
                  </a:cubicBezTo>
                  <a:lnTo>
                    <a:pt x="384" y="223"/>
                  </a:lnTo>
                  <a:cubicBezTo>
                    <a:pt x="384" y="223"/>
                    <a:pt x="376" y="324"/>
                    <a:pt x="330" y="348"/>
                  </a:cubicBezTo>
                  <a:cubicBezTo>
                    <a:pt x="386" y="358"/>
                    <a:pt x="415" y="391"/>
                    <a:pt x="415" y="391"/>
                  </a:cubicBezTo>
                  <a:lnTo>
                    <a:pt x="319" y="450"/>
                  </a:lnTo>
                  <a:lnTo>
                    <a:pt x="244" y="550"/>
                  </a:lnTo>
                  <a:lnTo>
                    <a:pt x="42" y="826"/>
                  </a:lnTo>
                  <a:cubicBezTo>
                    <a:pt x="2" y="886"/>
                    <a:pt x="0" y="892"/>
                    <a:pt x="4" y="907"/>
                  </a:cubicBezTo>
                  <a:cubicBezTo>
                    <a:pt x="8" y="922"/>
                    <a:pt x="70" y="943"/>
                    <a:pt x="126" y="994"/>
                  </a:cubicBezTo>
                  <a:lnTo>
                    <a:pt x="368" y="1150"/>
                  </a:lnTo>
                  <a:lnTo>
                    <a:pt x="397" y="1105"/>
                  </a:lnTo>
                  <a:lnTo>
                    <a:pt x="265" y="1008"/>
                  </a:lnTo>
                  <a:lnTo>
                    <a:pt x="126" y="879"/>
                  </a:lnTo>
                  <a:lnTo>
                    <a:pt x="147" y="841"/>
                  </a:lnTo>
                  <a:cubicBezTo>
                    <a:pt x="147" y="841"/>
                    <a:pt x="247" y="748"/>
                    <a:pt x="348" y="655"/>
                  </a:cubicBezTo>
                  <a:cubicBezTo>
                    <a:pt x="384" y="708"/>
                    <a:pt x="404" y="724"/>
                    <a:pt x="426" y="774"/>
                  </a:cubicBezTo>
                  <a:cubicBezTo>
                    <a:pt x="448" y="824"/>
                    <a:pt x="484" y="902"/>
                    <a:pt x="480" y="957"/>
                  </a:cubicBezTo>
                  <a:lnTo>
                    <a:pt x="399" y="1102"/>
                  </a:lnTo>
                  <a:lnTo>
                    <a:pt x="336" y="1212"/>
                  </a:lnTo>
                  <a:cubicBezTo>
                    <a:pt x="322" y="1244"/>
                    <a:pt x="314" y="1268"/>
                    <a:pt x="315" y="1293"/>
                  </a:cubicBezTo>
                  <a:cubicBezTo>
                    <a:pt x="316" y="1318"/>
                    <a:pt x="334" y="1618"/>
                    <a:pt x="343" y="1683"/>
                  </a:cubicBezTo>
                  <a:lnTo>
                    <a:pt x="367" y="1686"/>
                  </a:lnTo>
                  <a:cubicBezTo>
                    <a:pt x="367" y="1686"/>
                    <a:pt x="414" y="1852"/>
                    <a:pt x="462" y="2019"/>
                  </a:cubicBezTo>
                  <a:cubicBezTo>
                    <a:pt x="417" y="2130"/>
                    <a:pt x="413" y="2159"/>
                    <a:pt x="409" y="2274"/>
                  </a:cubicBezTo>
                  <a:cubicBezTo>
                    <a:pt x="405" y="2389"/>
                    <a:pt x="430" y="2635"/>
                    <a:pt x="427" y="2716"/>
                  </a:cubicBezTo>
                  <a:lnTo>
                    <a:pt x="402" y="2755"/>
                  </a:lnTo>
                  <a:lnTo>
                    <a:pt x="354" y="2784"/>
                  </a:lnTo>
                  <a:cubicBezTo>
                    <a:pt x="354" y="2784"/>
                    <a:pt x="347" y="2819"/>
                    <a:pt x="340" y="2854"/>
                  </a:cubicBezTo>
                  <a:cubicBezTo>
                    <a:pt x="375" y="2899"/>
                    <a:pt x="376" y="3013"/>
                    <a:pt x="376" y="3013"/>
                  </a:cubicBezTo>
                  <a:lnTo>
                    <a:pt x="393" y="3009"/>
                  </a:lnTo>
                  <a:lnTo>
                    <a:pt x="402" y="2959"/>
                  </a:lnTo>
                  <a:lnTo>
                    <a:pt x="424" y="2961"/>
                  </a:lnTo>
                  <a:lnTo>
                    <a:pt x="430" y="2925"/>
                  </a:lnTo>
                  <a:lnTo>
                    <a:pt x="487" y="3058"/>
                  </a:lnTo>
                  <a:cubicBezTo>
                    <a:pt x="520" y="3086"/>
                    <a:pt x="599" y="3091"/>
                    <a:pt x="628" y="3094"/>
                  </a:cubicBezTo>
                  <a:lnTo>
                    <a:pt x="661" y="3075"/>
                  </a:lnTo>
                  <a:lnTo>
                    <a:pt x="636" y="3036"/>
                  </a:lnTo>
                  <a:lnTo>
                    <a:pt x="690" y="3021"/>
                  </a:lnTo>
                  <a:lnTo>
                    <a:pt x="604" y="2913"/>
                  </a:lnTo>
                  <a:cubicBezTo>
                    <a:pt x="578" y="2861"/>
                    <a:pt x="574" y="2833"/>
                    <a:pt x="532" y="2710"/>
                  </a:cubicBezTo>
                  <a:cubicBezTo>
                    <a:pt x="534" y="2582"/>
                    <a:pt x="602" y="2260"/>
                    <a:pt x="619" y="2146"/>
                  </a:cubicBezTo>
                  <a:cubicBezTo>
                    <a:pt x="635" y="2031"/>
                    <a:pt x="634" y="2055"/>
                    <a:pt x="637" y="2025"/>
                  </a:cubicBezTo>
                  <a:cubicBezTo>
                    <a:pt x="640" y="1995"/>
                    <a:pt x="642" y="1980"/>
                    <a:pt x="639" y="1968"/>
                  </a:cubicBezTo>
                  <a:cubicBezTo>
                    <a:pt x="670" y="1830"/>
                    <a:pt x="702" y="1693"/>
                    <a:pt x="702" y="1693"/>
                  </a:cubicBezTo>
                  <a:lnTo>
                    <a:pt x="724" y="1692"/>
                  </a:lnTo>
                  <a:cubicBezTo>
                    <a:pt x="724" y="1692"/>
                    <a:pt x="763" y="1505"/>
                    <a:pt x="771" y="1413"/>
                  </a:cubicBezTo>
                  <a:cubicBezTo>
                    <a:pt x="779" y="1321"/>
                    <a:pt x="778" y="1218"/>
                    <a:pt x="772" y="1138"/>
                  </a:cubicBezTo>
                  <a:cubicBezTo>
                    <a:pt x="766" y="1082"/>
                    <a:pt x="745" y="994"/>
                    <a:pt x="735" y="934"/>
                  </a:cubicBezTo>
                  <a:lnTo>
                    <a:pt x="712" y="816"/>
                  </a:lnTo>
                  <a:lnTo>
                    <a:pt x="735" y="786"/>
                  </a:lnTo>
                  <a:lnTo>
                    <a:pt x="820" y="934"/>
                  </a:lnTo>
                  <a:cubicBezTo>
                    <a:pt x="849" y="968"/>
                    <a:pt x="867" y="1006"/>
                    <a:pt x="907" y="990"/>
                  </a:cubicBezTo>
                  <a:cubicBezTo>
                    <a:pt x="947" y="974"/>
                    <a:pt x="1004" y="894"/>
                    <a:pt x="1060" y="838"/>
                  </a:cubicBezTo>
                  <a:lnTo>
                    <a:pt x="1204" y="646"/>
                  </a:lnTo>
                  <a:cubicBezTo>
                    <a:pt x="1246" y="605"/>
                    <a:pt x="1286" y="608"/>
                    <a:pt x="1314" y="592"/>
                  </a:cubicBezTo>
                  <a:cubicBezTo>
                    <a:pt x="1342" y="576"/>
                    <a:pt x="1357" y="572"/>
                    <a:pt x="1374" y="547"/>
                  </a:cubicBezTo>
                  <a:cubicBezTo>
                    <a:pt x="1391" y="522"/>
                    <a:pt x="1416" y="462"/>
                    <a:pt x="1414" y="445"/>
                  </a:cubicBezTo>
                  <a:cubicBezTo>
                    <a:pt x="1401" y="435"/>
                    <a:pt x="1386" y="436"/>
                    <a:pt x="1365" y="445"/>
                  </a:cubicBezTo>
                  <a:lnTo>
                    <a:pt x="1288" y="501"/>
                  </a:lnTo>
                  <a:lnTo>
                    <a:pt x="1209" y="528"/>
                  </a:lnTo>
                  <a:lnTo>
                    <a:pt x="1234" y="445"/>
                  </a:lnTo>
                  <a:cubicBezTo>
                    <a:pt x="1231" y="435"/>
                    <a:pt x="1203" y="447"/>
                    <a:pt x="1192" y="468"/>
                  </a:cubicBezTo>
                  <a:lnTo>
                    <a:pt x="1167" y="573"/>
                  </a:lnTo>
                  <a:cubicBezTo>
                    <a:pt x="1117" y="639"/>
                    <a:pt x="957" y="856"/>
                    <a:pt x="892" y="862"/>
                  </a:cubicBezTo>
                  <a:cubicBezTo>
                    <a:pt x="852" y="790"/>
                    <a:pt x="801" y="672"/>
                    <a:pt x="775" y="607"/>
                  </a:cubicBezTo>
                  <a:cubicBezTo>
                    <a:pt x="751" y="543"/>
                    <a:pt x="766" y="508"/>
                    <a:pt x="747" y="480"/>
                  </a:cubicBezTo>
                  <a:cubicBezTo>
                    <a:pt x="728" y="449"/>
                    <a:pt x="683" y="452"/>
                    <a:pt x="664" y="439"/>
                  </a:cubicBezTo>
                  <a:cubicBezTo>
                    <a:pt x="645" y="426"/>
                    <a:pt x="643" y="412"/>
                    <a:pt x="634" y="402"/>
                  </a:cubicBezTo>
                  <a:lnTo>
                    <a:pt x="609" y="378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rgbClr val="72511F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3" name="Group 9"/>
            <p:cNvGrpSpPr/>
            <p:nvPr/>
          </p:nvGrpSpPr>
          <p:grpSpPr bwMode="auto">
            <a:xfrm>
              <a:off x="5323935" y="2092534"/>
              <a:ext cx="524736" cy="502118"/>
              <a:chOff x="-7" y="-4"/>
              <a:chExt cx="378" cy="363"/>
            </a:xfrm>
          </p:grpSpPr>
          <p:pic>
            <p:nvPicPr>
              <p:cNvPr id="14" name="Picture 11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368" cy="3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5" name="Group 11"/>
              <p:cNvGrpSpPr/>
              <p:nvPr/>
            </p:nvGrpSpPr>
            <p:grpSpPr bwMode="auto">
              <a:xfrm>
                <a:off x="-7" y="-4"/>
                <a:ext cx="378" cy="363"/>
                <a:chOff x="0" y="0"/>
                <a:chExt cx="420624" cy="402336"/>
              </a:xfrm>
            </p:grpSpPr>
            <p:pic>
              <p:nvPicPr>
                <p:cNvPr id="17" name="Oval 12"/>
                <p:cNvPicPr>
                  <a:picLocks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420624" cy="4023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67656" y="62228"/>
                  <a:ext cx="288039" cy="278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pic>
            <p:nvPicPr>
              <p:cNvPr id="16" name="Picture 13" descr="Picture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6" y="4"/>
                <a:ext cx="291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9" name="Group 15"/>
            <p:cNvGrpSpPr/>
            <p:nvPr/>
          </p:nvGrpSpPr>
          <p:grpSpPr bwMode="auto">
            <a:xfrm>
              <a:off x="7022279" y="2467771"/>
              <a:ext cx="577588" cy="556307"/>
              <a:chOff x="-7" y="-7"/>
              <a:chExt cx="311" cy="302"/>
            </a:xfrm>
          </p:grpSpPr>
          <p:pic>
            <p:nvPicPr>
              <p:cNvPr id="20" name="Picture 15" descr="circuler_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0" y="0"/>
                <a:ext cx="29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1" name="Group 17"/>
              <p:cNvGrpSpPr/>
              <p:nvPr/>
            </p:nvGrpSpPr>
            <p:grpSpPr bwMode="auto">
              <a:xfrm>
                <a:off x="-7" y="-7"/>
                <a:ext cx="311" cy="302"/>
                <a:chOff x="0" y="0"/>
                <a:chExt cx="347472" cy="335280"/>
              </a:xfrm>
            </p:grpSpPr>
            <p:pic>
              <p:nvPicPr>
                <p:cNvPr id="23" name="Oval 16"/>
                <p:cNvPicPr>
                  <a:picLocks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47472" cy="3352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56495" y="55027"/>
                  <a:ext cx="234150" cy="2267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pic>
            <p:nvPicPr>
              <p:cNvPr id="22" name="Picture 17" descr="Picture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0" y="3"/>
                <a:ext cx="235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5" name="Group 21"/>
            <p:cNvGrpSpPr/>
            <p:nvPr/>
          </p:nvGrpSpPr>
          <p:grpSpPr bwMode="auto">
            <a:xfrm rot="692470">
              <a:off x="7831839" y="3157741"/>
              <a:ext cx="778985" cy="754642"/>
              <a:chOff x="0" y="0"/>
              <a:chExt cx="436" cy="422"/>
            </a:xfrm>
          </p:grpSpPr>
          <p:pic>
            <p:nvPicPr>
              <p:cNvPr id="26" name="Picture 19" descr="circuler_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0" y="0"/>
                <a:ext cx="436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" name="Oval 2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3" cy="422"/>
              </a:xfrm>
              <a:prstGeom prst="ellipse">
                <a:avLst/>
              </a:prstGeom>
              <a:solidFill>
                <a:srgbClr val="1B4367"/>
              </a:solidFill>
              <a:ln w="9525">
                <a:noFill/>
                <a:rou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pic>
            <p:nvPicPr>
              <p:cNvPr id="28" name="Picture 21" descr="Picture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3" y="4"/>
                <a:ext cx="345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9" name="Group 25"/>
            <p:cNvGrpSpPr/>
            <p:nvPr/>
          </p:nvGrpSpPr>
          <p:grpSpPr bwMode="auto">
            <a:xfrm>
              <a:off x="4082973" y="2250278"/>
              <a:ext cx="838491" cy="811443"/>
              <a:chOff x="0" y="0"/>
              <a:chExt cx="433" cy="422"/>
            </a:xfrm>
          </p:grpSpPr>
          <p:pic>
            <p:nvPicPr>
              <p:cNvPr id="30" name="Picture 23" descr="circuler_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0" y="0"/>
                <a:ext cx="430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" name="Oval 2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3" cy="422"/>
              </a:xfrm>
              <a:prstGeom prst="ellipse">
                <a:avLst/>
              </a:prstGeom>
              <a:solidFill>
                <a:srgbClr val="1B4367"/>
              </a:solidFill>
              <a:ln w="9525">
                <a:noFill/>
                <a:rou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pic>
            <p:nvPicPr>
              <p:cNvPr id="32" name="Picture 25" descr="Picture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3" y="4"/>
                <a:ext cx="345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3" name="Group 29"/>
            <p:cNvGrpSpPr/>
            <p:nvPr/>
          </p:nvGrpSpPr>
          <p:grpSpPr bwMode="auto">
            <a:xfrm>
              <a:off x="4375623" y="3302107"/>
              <a:ext cx="628201" cy="605959"/>
              <a:chOff x="-7" y="-5"/>
              <a:chExt cx="538" cy="524"/>
            </a:xfrm>
          </p:grpSpPr>
          <p:pic>
            <p:nvPicPr>
              <p:cNvPr id="34" name="Picture 27" descr="circuler_1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0" y="0"/>
                <a:ext cx="530" cy="5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5" name="Group 31"/>
              <p:cNvGrpSpPr/>
              <p:nvPr/>
            </p:nvGrpSpPr>
            <p:grpSpPr bwMode="auto">
              <a:xfrm>
                <a:off x="-7" y="-5"/>
                <a:ext cx="538" cy="524"/>
                <a:chOff x="0" y="0"/>
                <a:chExt cx="670560" cy="646176"/>
              </a:xfrm>
            </p:grpSpPr>
            <p:pic>
              <p:nvPicPr>
                <p:cNvPr id="37" name="Oval 28"/>
                <p:cNvPicPr>
                  <a:picLocks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70560" cy="6461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8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104176" y="98181"/>
                  <a:ext cx="463448" cy="4467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pic>
            <p:nvPicPr>
              <p:cNvPr id="36" name="Picture 29" descr="Picture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3" y="5"/>
                <a:ext cx="419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9" name="Group 35"/>
            <p:cNvGrpSpPr/>
            <p:nvPr/>
          </p:nvGrpSpPr>
          <p:grpSpPr bwMode="auto">
            <a:xfrm>
              <a:off x="5501646" y="3641902"/>
              <a:ext cx="1076514" cy="1041352"/>
              <a:chOff x="0" y="0"/>
              <a:chExt cx="636" cy="616"/>
            </a:xfrm>
          </p:grpSpPr>
          <p:pic>
            <p:nvPicPr>
              <p:cNvPr id="40" name="Picture 31" descr="circuler_1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0" y="0"/>
                <a:ext cx="636" cy="6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" name="Oval 3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32" cy="616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pic>
            <p:nvPicPr>
              <p:cNvPr id="42" name="Picture 33" descr="Picture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3" y="6"/>
                <a:ext cx="503" cy="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3" name="Group 39"/>
            <p:cNvGrpSpPr/>
            <p:nvPr/>
          </p:nvGrpSpPr>
          <p:grpSpPr bwMode="auto">
            <a:xfrm>
              <a:off x="7196078" y="3951254"/>
              <a:ext cx="623531" cy="605518"/>
              <a:chOff x="-4" y="-5"/>
              <a:chExt cx="534" cy="521"/>
            </a:xfrm>
          </p:grpSpPr>
          <p:pic>
            <p:nvPicPr>
              <p:cNvPr id="44" name="Picture 35" descr="circuler_1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0" y="0"/>
                <a:ext cx="530" cy="5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5" name="Group 41"/>
              <p:cNvGrpSpPr/>
              <p:nvPr/>
            </p:nvGrpSpPr>
            <p:grpSpPr bwMode="auto">
              <a:xfrm>
                <a:off x="-4" y="-5"/>
                <a:ext cx="533" cy="521"/>
                <a:chOff x="0" y="0"/>
                <a:chExt cx="664464" cy="646176"/>
              </a:xfrm>
            </p:grpSpPr>
            <p:pic>
              <p:nvPicPr>
                <p:cNvPr id="47" name="Oval 36"/>
                <p:cNvPicPr>
                  <a:picLocks noChangeArrowheads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64464" cy="6461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8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100810" y="98646"/>
                  <a:ext cx="463448" cy="4490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pic>
            <p:nvPicPr>
              <p:cNvPr id="46" name="Picture 37" descr="Picture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3" y="5"/>
                <a:ext cx="419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9" name="Arc 40"/>
            <p:cNvSpPr/>
            <p:nvPr/>
          </p:nvSpPr>
          <p:spPr bwMode="auto">
            <a:xfrm rot="692470">
              <a:off x="6194077" y="3447156"/>
              <a:ext cx="1115733" cy="892587"/>
            </a:xfrm>
            <a:custGeom>
              <a:avLst/>
              <a:gdLst>
                <a:gd name="T0" fmla="*/ 0 w 12127"/>
                <a:gd name="T1" fmla="*/ 0 h 21079"/>
                <a:gd name="T2" fmla="*/ 12127 w 12127"/>
                <a:gd name="T3" fmla="*/ 21079 h 21079"/>
              </a:gdLst>
              <a:ahLst/>
              <a:cxnLst>
                <a:cxn ang="0">
                  <a:pos x="12126" y="17874"/>
                </a:cxn>
                <a:cxn ang="0">
                  <a:pos x="4714" y="21079"/>
                </a:cxn>
                <a:cxn ang="0">
                  <a:pos x="12126" y="17874"/>
                </a:cxn>
                <a:cxn ang="0">
                  <a:pos x="4714" y="21079"/>
                </a:cxn>
                <a:cxn ang="0">
                  <a:pos x="0" y="0"/>
                </a:cxn>
              </a:cxnLst>
              <a:rect l="T0" t="T1" r="T2" b="T3"/>
              <a:pathLst>
                <a:path w="12127" h="21079" fill="none" extrusionOk="0">
                  <a:moveTo>
                    <a:pt x="12126" y="17874"/>
                  </a:moveTo>
                  <a:cubicBezTo>
                    <a:pt x="9879" y="19399"/>
                    <a:pt x="7364" y="20486"/>
                    <a:pt x="4714" y="21079"/>
                  </a:cubicBezTo>
                </a:path>
                <a:path w="12127" h="21079" stroke="0" extrusionOk="0">
                  <a:moveTo>
                    <a:pt x="12126" y="17874"/>
                  </a:moveTo>
                  <a:cubicBezTo>
                    <a:pt x="9879" y="19399"/>
                    <a:pt x="7364" y="20486"/>
                    <a:pt x="4714" y="21079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mpd="sng">
              <a:solidFill>
                <a:schemeClr val="tx1"/>
              </a:solidFill>
              <a:prstDash val="sysDot"/>
              <a:rou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0" name="Arc 41"/>
            <p:cNvSpPr/>
            <p:nvPr/>
          </p:nvSpPr>
          <p:spPr bwMode="auto">
            <a:xfrm rot="692470">
              <a:off x="4958311" y="3261162"/>
              <a:ext cx="1280727" cy="860129"/>
            </a:xfrm>
            <a:custGeom>
              <a:avLst/>
              <a:gdLst>
                <a:gd name="T0" fmla="*/ 0 w 13927"/>
                <a:gd name="T1" fmla="*/ 0 h 20367"/>
                <a:gd name="T2" fmla="*/ 13927 w 13927"/>
                <a:gd name="T3" fmla="*/ 20367 h 20367"/>
              </a:gdLst>
              <a:ahLst/>
              <a:cxnLst>
                <a:cxn ang="0">
                  <a:pos x="6734" y="20367"/>
                </a:cxn>
                <a:cxn ang="0">
                  <a:pos x="0" y="16510"/>
                </a:cxn>
                <a:cxn ang="0">
                  <a:pos x="6734" y="20367"/>
                </a:cxn>
                <a:cxn ang="0">
                  <a:pos x="0" y="16510"/>
                </a:cxn>
                <a:cxn ang="0">
                  <a:pos x="13927" y="0"/>
                </a:cxn>
              </a:cxnLst>
              <a:rect l="T0" t="T1" r="T2" b="T3"/>
              <a:pathLst>
                <a:path w="13927" h="20367" fill="none" extrusionOk="0">
                  <a:moveTo>
                    <a:pt x="6734" y="20367"/>
                  </a:moveTo>
                  <a:cubicBezTo>
                    <a:pt x="4275" y="19499"/>
                    <a:pt x="1993" y="18192"/>
                    <a:pt x="0" y="16510"/>
                  </a:cubicBezTo>
                </a:path>
                <a:path w="13927" h="20367" stroke="0" extrusionOk="0">
                  <a:moveTo>
                    <a:pt x="6734" y="20367"/>
                  </a:moveTo>
                  <a:cubicBezTo>
                    <a:pt x="4275" y="19499"/>
                    <a:pt x="1993" y="18192"/>
                    <a:pt x="0" y="16510"/>
                  </a:cubicBezTo>
                  <a:lnTo>
                    <a:pt x="13927" y="0"/>
                  </a:lnTo>
                  <a:close/>
                </a:path>
              </a:pathLst>
            </a:custGeom>
            <a:noFill/>
            <a:ln w="12700" cmpd="sng">
              <a:solidFill>
                <a:schemeClr val="tx1"/>
              </a:solidFill>
              <a:prstDash val="sysDot"/>
              <a:rou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1" name="Arc 42"/>
            <p:cNvSpPr/>
            <p:nvPr/>
          </p:nvSpPr>
          <p:spPr bwMode="auto">
            <a:xfrm rot="692470">
              <a:off x="4266900" y="3193375"/>
              <a:ext cx="1986683" cy="351935"/>
            </a:xfrm>
            <a:custGeom>
              <a:avLst/>
              <a:gdLst>
                <a:gd name="T0" fmla="*/ 0 w 21600"/>
                <a:gd name="T1" fmla="*/ 0 h 12198"/>
                <a:gd name="T2" fmla="*/ 21600 w 21600"/>
                <a:gd name="T3" fmla="*/ 12198 h 12198"/>
              </a:gdLst>
              <a:ahLst/>
              <a:cxnLst>
                <a:cxn ang="0">
                  <a:pos x="2336" y="12198"/>
                </a:cxn>
                <a:cxn ang="0">
                  <a:pos x="0" y="2426"/>
                </a:cxn>
                <a:cxn ang="0">
                  <a:pos x="136" y="-1"/>
                </a:cxn>
                <a:cxn ang="0">
                  <a:pos x="2336" y="12198"/>
                </a:cxn>
                <a:cxn ang="0">
                  <a:pos x="0" y="2426"/>
                </a:cxn>
                <a:cxn ang="0">
                  <a:pos x="136" y="-1"/>
                </a:cxn>
                <a:cxn ang="0">
                  <a:pos x="21600" y="2426"/>
                </a:cxn>
              </a:cxnLst>
              <a:rect l="T0" t="T1" r="T2" b="T3"/>
              <a:pathLst>
                <a:path w="21600" h="12198" fill="none" extrusionOk="0">
                  <a:moveTo>
                    <a:pt x="2336" y="12198"/>
                  </a:moveTo>
                  <a:cubicBezTo>
                    <a:pt x="800" y="9169"/>
                    <a:pt x="0" y="5821"/>
                    <a:pt x="0" y="2426"/>
                  </a:cubicBezTo>
                  <a:cubicBezTo>
                    <a:pt x="-1" y="1615"/>
                    <a:pt x="45" y="805"/>
                    <a:pt x="136" y="-1"/>
                  </a:cubicBezTo>
                </a:path>
                <a:path w="21600" h="12198" stroke="0" extrusionOk="0">
                  <a:moveTo>
                    <a:pt x="2336" y="12198"/>
                  </a:moveTo>
                  <a:cubicBezTo>
                    <a:pt x="800" y="9169"/>
                    <a:pt x="0" y="5821"/>
                    <a:pt x="0" y="2426"/>
                  </a:cubicBezTo>
                  <a:cubicBezTo>
                    <a:pt x="-1" y="1615"/>
                    <a:pt x="45" y="805"/>
                    <a:pt x="136" y="-1"/>
                  </a:cubicBezTo>
                  <a:lnTo>
                    <a:pt x="21600" y="2426"/>
                  </a:lnTo>
                  <a:close/>
                </a:path>
              </a:pathLst>
            </a:custGeom>
            <a:noFill/>
            <a:ln w="12700" cmpd="sng">
              <a:solidFill>
                <a:schemeClr val="tx1"/>
              </a:solidFill>
              <a:prstDash val="sysDot"/>
              <a:rou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2" name="Rectangle 44"/>
            <p:cNvSpPr>
              <a:spLocks noChangeArrowheads="1"/>
            </p:cNvSpPr>
            <p:nvPr/>
          </p:nvSpPr>
          <p:spPr bwMode="auto">
            <a:xfrm>
              <a:off x="4131546" y="2296633"/>
              <a:ext cx="662361" cy="6669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SzPct val="75000"/>
                <a:buFontTx/>
                <a:buNone/>
                <a:defRPr/>
              </a:pPr>
              <a:r>
                <a:rPr kumimoji="0" lang="zh-CN" altLang="en-US" sz="1865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提高</a:t>
              </a:r>
              <a:endParaRPr kumimoji="0" lang="en-US" altLang="zh-CN" sz="186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SzPct val="75000"/>
                <a:buFontTx/>
                <a:buNone/>
                <a:defRPr/>
              </a:pPr>
              <a:r>
                <a:rPr kumimoji="0" lang="zh-CN" altLang="en-US" sz="1865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销售</a:t>
              </a:r>
              <a:endParaRPr kumimoji="0" lang="en-US" sz="186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3" name="Rectangle 45"/>
            <p:cNvSpPr>
              <a:spLocks noChangeArrowheads="1"/>
            </p:cNvSpPr>
            <p:nvPr/>
          </p:nvSpPr>
          <p:spPr bwMode="auto">
            <a:xfrm>
              <a:off x="5682868" y="3815608"/>
              <a:ext cx="646331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SzPct val="75000"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降低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SzPct val="75000"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成本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4" name="Rectangle 46"/>
            <p:cNvSpPr>
              <a:spLocks noChangeArrowheads="1"/>
            </p:cNvSpPr>
            <p:nvPr/>
          </p:nvSpPr>
          <p:spPr bwMode="auto">
            <a:xfrm>
              <a:off x="7913781" y="3177010"/>
              <a:ext cx="662361" cy="6669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SzPct val="75000"/>
                <a:buFontTx/>
                <a:buNone/>
                <a:defRPr/>
              </a:pPr>
              <a:r>
                <a:rPr kumimoji="0" lang="zh-CN" altLang="en-US" sz="1865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项目</a:t>
              </a:r>
              <a:endParaRPr kumimoji="0" lang="en-US" altLang="zh-CN" sz="186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SzPct val="75000"/>
                <a:buFontTx/>
                <a:buNone/>
                <a:defRPr/>
              </a:pPr>
              <a:r>
                <a:rPr kumimoji="0" lang="zh-CN" altLang="en-US" sz="1865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交付</a:t>
              </a:r>
              <a:endParaRPr kumimoji="0" lang="en-US" sz="186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7254050" y="4008446"/>
              <a:ext cx="541687" cy="5078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SzPct val="75000"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降低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SzPct val="75000"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风险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6" name="Rectangle 46"/>
            <p:cNvSpPr>
              <a:spLocks noChangeArrowheads="1"/>
            </p:cNvSpPr>
            <p:nvPr/>
          </p:nvSpPr>
          <p:spPr bwMode="auto">
            <a:xfrm>
              <a:off x="7020302" y="2522527"/>
              <a:ext cx="587166" cy="4841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SzPct val="75000"/>
                <a:buFontTx/>
                <a:buNone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提高</a:t>
              </a:r>
              <a:endPara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SzPct val="75000"/>
                <a:buFontTx/>
                <a:buNone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效率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7" name="Rectangle 46"/>
            <p:cNvSpPr>
              <a:spLocks noChangeArrowheads="1"/>
            </p:cNvSpPr>
            <p:nvPr/>
          </p:nvSpPr>
          <p:spPr bwMode="auto">
            <a:xfrm>
              <a:off x="5358105" y="2099203"/>
              <a:ext cx="492443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SzPct val="75000"/>
                <a:buFontTx/>
                <a:buNone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规范</a:t>
              </a:r>
              <a:endPara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SzPct val="75000"/>
                <a:buFontTx/>
                <a:buNone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流程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8" name="Rectangle 46"/>
            <p:cNvSpPr>
              <a:spLocks noChangeArrowheads="1"/>
            </p:cNvSpPr>
            <p:nvPr/>
          </p:nvSpPr>
          <p:spPr bwMode="auto">
            <a:xfrm>
              <a:off x="4419248" y="3333304"/>
              <a:ext cx="543739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SzPct val="75000"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提升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66"/>
                </a:buClr>
                <a:buSzPct val="75000"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效益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59" name="AutoShape 15"/>
          <p:cNvSpPr>
            <a:spLocks noChangeArrowheads="1"/>
          </p:cNvSpPr>
          <p:nvPr/>
        </p:nvSpPr>
        <p:spPr bwMode="auto">
          <a:xfrm>
            <a:off x="1012335" y="1493282"/>
            <a:ext cx="2512662" cy="698591"/>
          </a:xfrm>
          <a:prstGeom prst="homePlate">
            <a:avLst>
              <a:gd name="adj" fmla="val 33678"/>
            </a:avLst>
          </a:prstGeom>
          <a:solidFill>
            <a:srgbClr val="1B436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实现流程化协同办公，提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高整企业体工作效率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0" name="AutoShape 15"/>
          <p:cNvSpPr>
            <a:spLocks noChangeArrowheads="1"/>
          </p:cNvSpPr>
          <p:nvPr/>
        </p:nvSpPr>
        <p:spPr bwMode="auto">
          <a:xfrm rot="10800000">
            <a:off x="8886387" y="4694255"/>
            <a:ext cx="2512662" cy="698591"/>
          </a:xfrm>
          <a:prstGeom prst="homePlate">
            <a:avLst>
              <a:gd name="adj" fmla="val 33678"/>
            </a:avLst>
          </a:prstGeom>
          <a:solidFill>
            <a:srgbClr val="1B436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1" name="AutoShape 15"/>
          <p:cNvSpPr>
            <a:spLocks noChangeArrowheads="1"/>
          </p:cNvSpPr>
          <p:nvPr/>
        </p:nvSpPr>
        <p:spPr bwMode="auto">
          <a:xfrm>
            <a:off x="1012335" y="4694256"/>
            <a:ext cx="2512662" cy="698591"/>
          </a:xfrm>
          <a:prstGeom prst="homePlate">
            <a:avLst>
              <a:gd name="adj" fmla="val 33678"/>
            </a:avLst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加强销售商机管理，提高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销售转化率与业绩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2" name="AutoShape 15"/>
          <p:cNvSpPr>
            <a:spLocks noChangeArrowheads="1"/>
          </p:cNvSpPr>
          <p:nvPr/>
        </p:nvSpPr>
        <p:spPr bwMode="auto">
          <a:xfrm rot="10800000">
            <a:off x="8886387" y="1493281"/>
            <a:ext cx="2512662" cy="698591"/>
          </a:xfrm>
          <a:prstGeom prst="homePlate">
            <a:avLst>
              <a:gd name="adj" fmla="val 33678"/>
            </a:avLst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9338939" y="1515723"/>
            <a:ext cx="1826141" cy="6582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加强业务流程管控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降低企业经营风险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9132341" y="4710974"/>
            <a:ext cx="2266708" cy="658257"/>
          </a:xfrm>
          <a:prstGeom prst="rect">
            <a:avLst/>
          </a:prstGeom>
          <a:solidFill>
            <a:srgbClr val="1B4367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降低企业管理经营成本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提升企业经营效益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矩形"/>
          <p:cNvSpPr/>
          <p:nvPr/>
        </p:nvSpPr>
        <p:spPr>
          <a:xfrm>
            <a:off x="0" y="3507"/>
            <a:ext cx="12192000" cy="6854493"/>
          </a:xfrm>
          <a:prstGeom prst="rect">
            <a:avLst/>
          </a:prstGeom>
          <a:solidFill>
            <a:srgbClr val="1B4367"/>
          </a:solidFill>
          <a:ln w="12700">
            <a:miter lim="400000"/>
          </a:ln>
        </p:spPr>
        <p:txBody>
          <a:bodyPr lIns="162560" tIns="162560" rIns="162560" bIns="16256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 kumimoji="0" sz="53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3" name="标题 请置入背景图片"/>
          <p:cNvSpPr/>
          <p:nvPr/>
        </p:nvSpPr>
        <p:spPr>
          <a:xfrm>
            <a:off x="2963778" y="2411604"/>
            <a:ext cx="4116959" cy="1323439"/>
          </a:xfrm>
          <a:prstGeom prst="rect">
            <a:avLst/>
          </a:prstGeom>
          <a:ln w="12700">
            <a:miter lim="400000"/>
          </a:ln>
        </p:spPr>
        <p:txBody>
          <a:bodyPr wrap="square" lIns="60959" rIns="60959">
            <a:spAutoFit/>
          </a:bodyPr>
          <a:lstStyle>
            <a:lvl1pPr algn="r">
              <a:defRPr sz="3300">
                <a:solidFill>
                  <a:srgbClr val="FFFFFF"/>
                </a:solidFill>
                <a:uFill>
                  <a:solidFill>
                    <a:srgbClr val="1CA6C6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 marL="0" marR="0" lvl="0" indent="0" algn="ctr" defTabSz="3422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1CA6C6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企业智慧运营</a:t>
            </a: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>
                <a:solidFill>
                  <a:srgbClr val="1CA6C6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marR="0" lvl="0" indent="0" algn="ctr" defTabSz="3422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1CA6C6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平台设计方案</a:t>
            </a: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>
                <a:solidFill>
                  <a:srgbClr val="1CA6C6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5" name="矩形 4"/>
          <p:cNvSpPr/>
          <p:nvPr/>
        </p:nvSpPr>
        <p:spPr>
          <a:xfrm>
            <a:off x="2574308" y="1500554"/>
            <a:ext cx="4506430" cy="3650412"/>
          </a:xfrm>
          <a:prstGeom prst="rect">
            <a:avLst/>
          </a:prstGeom>
          <a:ln w="38100">
            <a:solidFill>
              <a:srgbClr val="FFFFFF"/>
            </a:solidFill>
            <a:miter/>
          </a:ln>
        </p:spPr>
        <p:txBody>
          <a:bodyPr lIns="162560" tIns="162560" rIns="162560" bIns="162560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4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kumimoji="0" sz="453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000000"/>
                </a:solidFill>
              </a:u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76" name="矩形"/>
          <p:cNvSpPr/>
          <p:nvPr/>
        </p:nvSpPr>
        <p:spPr>
          <a:xfrm rot="5400000">
            <a:off x="8064623" y="2424368"/>
            <a:ext cx="239180" cy="241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62560" tIns="162560" rIns="162560" bIns="162560" anchor="ctr"/>
          <a:lstStyle/>
          <a:p>
            <a:pPr marL="0" marR="0" lvl="0" indent="0" algn="ctr" defTabSz="4108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800">
                <a:solidFill>
                  <a:srgbClr val="007FFD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065" b="0" i="0" u="none" strike="noStrike" kern="0" cap="none" spc="0" normalizeH="0" baseline="0" noProof="0">
              <a:ln>
                <a:noFill/>
              </a:ln>
              <a:solidFill>
                <a:srgbClr val="007FFD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78" name="四大营销中心"/>
          <p:cNvSpPr/>
          <p:nvPr/>
        </p:nvSpPr>
        <p:spPr>
          <a:xfrm>
            <a:off x="1926958" y="1707034"/>
            <a:ext cx="1036821" cy="2062103"/>
          </a:xfrm>
          <a:prstGeom prst="rect">
            <a:avLst/>
          </a:prstGeom>
          <a:solidFill>
            <a:srgbClr val="1B4367"/>
          </a:solidFill>
          <a:ln w="12700">
            <a:miter lim="400000"/>
          </a:ln>
        </p:spPr>
        <p:txBody>
          <a:bodyPr wrap="none" lIns="60959" rIns="60959">
            <a:spAutoFit/>
          </a:bodyPr>
          <a:lstStyle>
            <a:lvl1pPr algn="ctr" defTabSz="457200">
              <a:defRPr sz="9600">
                <a:solidFill>
                  <a:srgbClr val="FFFFFF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marL="0" marR="0" lvl="0" indent="0" algn="ctr" defTabSz="609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800" kern="0" dirty="0"/>
              <a:t>2</a:t>
            </a:r>
            <a:endParaRPr kumimoji="0" sz="1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" name="矩形"/>
          <p:cNvSpPr/>
          <p:nvPr/>
        </p:nvSpPr>
        <p:spPr>
          <a:xfrm rot="5400000">
            <a:off x="8353720" y="2733919"/>
            <a:ext cx="516444" cy="52145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62560" tIns="162560" rIns="162560" bIns="162560" anchor="ctr"/>
          <a:lstStyle/>
          <a:p>
            <a:pPr marL="0" marR="0" lvl="0" indent="0" algn="ctr" defTabSz="4108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800">
                <a:solidFill>
                  <a:srgbClr val="007FFD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065" b="0" i="0" u="none" strike="noStrike" kern="0" cap="none" spc="0" normalizeH="0" baseline="0" noProof="0">
              <a:ln>
                <a:noFill/>
              </a:ln>
              <a:solidFill>
                <a:srgbClr val="007FFD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963779" y="3863996"/>
            <a:ext cx="4116958" cy="0"/>
          </a:xfrm>
          <a:prstGeom prst="line">
            <a:avLst/>
          </a:prstGeom>
          <a:noFill/>
          <a:ln w="9525" cap="flat">
            <a:solidFill>
              <a:schemeClr val="bg1">
                <a:lumMod val="85000"/>
              </a:schemeClr>
            </a:solidFill>
            <a:prstDash val="sysDot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平台总体概述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1184039" y="1101970"/>
            <a:ext cx="4482909" cy="5384226"/>
            <a:chOff x="656503" y="1066800"/>
            <a:chExt cx="4482909" cy="5167045"/>
          </a:xfrm>
        </p:grpSpPr>
        <p:sp>
          <p:nvSpPr>
            <p:cNvPr id="4" name="带形: 上凸 3"/>
            <p:cNvSpPr/>
            <p:nvPr/>
          </p:nvSpPr>
          <p:spPr>
            <a:xfrm>
              <a:off x="702645" y="1066800"/>
              <a:ext cx="4390626" cy="1146141"/>
            </a:xfrm>
            <a:prstGeom prst="ribbon2">
              <a:avLst>
                <a:gd name="adj1" fmla="val 16667"/>
                <a:gd name="adj2" fmla="val 63569"/>
              </a:avLst>
            </a:prstGeom>
            <a:solidFill>
              <a:srgbClr val="1B4367"/>
            </a:solidFill>
            <a:ln w="12700" algn="ctr">
              <a:solidFill>
                <a:schemeClr val="bg1">
                  <a:lumMod val="75000"/>
                </a:schemeClr>
              </a:solidFill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lIns="72000" tIns="36000" rIns="72000" bIns="36000" anchor="ctr"/>
            <a:lstStyle/>
            <a:p>
              <a:pPr marL="0" marR="0" lvl="0" indent="0" algn="ctr" defTabSz="1073150" rtl="0" eaLnBrk="0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企业智慧运营管理平台</a:t>
              </a:r>
              <a:endPara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1073150" rtl="0" eaLnBrk="0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" name="TextBox 67"/>
            <p:cNvSpPr txBox="1"/>
            <p:nvPr/>
          </p:nvSpPr>
          <p:spPr>
            <a:xfrm>
              <a:off x="656503" y="1727479"/>
              <a:ext cx="4482909" cy="4506366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bg1">
                  <a:lumMod val="85000"/>
                </a:schemeClr>
              </a:solidFill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square" lIns="72000" tIns="36000" rIns="72000" bIns="36000" anchor="ctr"/>
            <a:lstStyle>
              <a:defPPr>
                <a:defRPr lang="zh-CN"/>
              </a:defPPr>
              <a:lvl1pPr algn="ctr" defTabSz="1073150" eaLnBrk="0" fontAlgn="base">
                <a:spcBef>
                  <a:spcPct val="0"/>
                </a:spcBef>
                <a:spcAft>
                  <a:spcPct val="0"/>
                </a:spcAft>
                <a:defRPr b="1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marR="0" lvl="0" indent="0" algn="l" defTabSz="1073150" rtl="0" eaLnBrk="0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产品是需要基于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自身多年业务运营与项目管理经验，提炼、研发出的一款面向项目型企业，定位于企业内部协作、销售管理、商务管理及项目管理的企业级应用与管理平台，旨在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帮助企业以项目管理为中心支撑整个企业业务的高效运营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。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1073150" rtl="0" eaLnBrk="0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项目型企业的运营管理平台的特点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就是更加突出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对项目进行全过程、全生命周期的精细化，以成本为中心的管控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，以此帮助企业提高整体运营的效率与</a:t>
              </a: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绩效表现。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805592" y="1084971"/>
              <a:ext cx="184730" cy="6076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1C5"/>
                </a:buClr>
                <a:buSzTx/>
                <a:buFontTx/>
                <a:buNone/>
                <a:defRPr/>
              </a:pP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8" name="Oval 24"/>
          <p:cNvSpPr/>
          <p:nvPr/>
        </p:nvSpPr>
        <p:spPr bwMode="auto">
          <a:xfrm>
            <a:off x="6306117" y="1912052"/>
            <a:ext cx="1650878" cy="1679160"/>
          </a:xfrm>
          <a:prstGeom prst="ellipse">
            <a:avLst/>
          </a:prstGeom>
          <a:solidFill>
            <a:srgbClr val="1B4367"/>
          </a:solidFill>
          <a:ln w="101600" cap="flat" cmpd="sng" algn="ctr">
            <a:solidFill>
              <a:schemeClr val="bg1">
                <a:lumMod val="9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143428" rIns="0" bIns="143428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全过程管理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" name="Oval 24"/>
          <p:cNvSpPr/>
          <p:nvPr/>
        </p:nvSpPr>
        <p:spPr bwMode="auto">
          <a:xfrm>
            <a:off x="9185765" y="1912052"/>
            <a:ext cx="1650878" cy="1679160"/>
          </a:xfrm>
          <a:prstGeom prst="ellipse">
            <a:avLst/>
          </a:prstGeom>
          <a:solidFill>
            <a:srgbClr val="1B4367"/>
          </a:solidFill>
          <a:ln w="101600" cap="flat" cmpd="sng" algn="ctr">
            <a:solidFill>
              <a:schemeClr val="bg1">
                <a:lumMod val="9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143428" rIns="0" bIns="143428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强成本控制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2" name="Oval 24"/>
          <p:cNvSpPr/>
          <p:nvPr/>
        </p:nvSpPr>
        <p:spPr bwMode="auto">
          <a:xfrm>
            <a:off x="6307014" y="4572059"/>
            <a:ext cx="1650878" cy="1679160"/>
          </a:xfrm>
          <a:prstGeom prst="ellipse">
            <a:avLst/>
          </a:prstGeom>
          <a:solidFill>
            <a:srgbClr val="1B4367"/>
          </a:solidFill>
          <a:ln w="101600" cap="flat" cmpd="sng" algn="ctr">
            <a:solidFill>
              <a:schemeClr val="bg1">
                <a:lumMod val="9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143428" rIns="0" bIns="143428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精细化运营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4" name="Oval 24"/>
          <p:cNvSpPr/>
          <p:nvPr/>
        </p:nvSpPr>
        <p:spPr bwMode="auto">
          <a:xfrm>
            <a:off x="9185765" y="4572059"/>
            <a:ext cx="1650878" cy="1679160"/>
          </a:xfrm>
          <a:prstGeom prst="ellipse">
            <a:avLst/>
          </a:prstGeom>
          <a:solidFill>
            <a:srgbClr val="1B4367"/>
          </a:solidFill>
          <a:ln w="101600" cap="flat" cmpd="sng" algn="ctr">
            <a:solidFill>
              <a:schemeClr val="bg1">
                <a:lumMod val="9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143428" rIns="0" bIns="143428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智能化应用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5691453" y="4076174"/>
            <a:ext cx="5179300" cy="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6606930" y="2804519"/>
            <a:ext cx="1082348" cy="5874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1C5"/>
              </a:buClr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从销售商机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1219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1C5"/>
              </a:buClr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到项目验收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380263" y="2804519"/>
            <a:ext cx="1261885" cy="5874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1C5"/>
              </a:buClr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每分钱都要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1219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1C5"/>
              </a:buClr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“事出有因”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589391" y="5465658"/>
            <a:ext cx="1082348" cy="5874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1C5"/>
              </a:buClr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每个目标都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1219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1C5"/>
              </a:buClr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细化到计划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452486" y="5465658"/>
            <a:ext cx="1082349" cy="5874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1C5"/>
              </a:buClr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风险会告警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1219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1C5"/>
              </a:buClr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行动有提醒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rot="5400000" flipV="1">
            <a:off x="6216704" y="4177898"/>
            <a:ext cx="4708455" cy="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平台功能</a:t>
            </a:r>
            <a:r>
              <a:rPr lang="zh-CN" altLang="en-US" dirty="0"/>
              <a:t>概述</a:t>
            </a:r>
            <a:endParaRPr lang="zh-CN" altLang="en-US" dirty="0"/>
          </a:p>
        </p:txBody>
      </p:sp>
      <p:sp>
        <p:nvSpPr>
          <p:cNvPr id="84" name="TextBox 60"/>
          <p:cNvSpPr txBox="1"/>
          <p:nvPr/>
        </p:nvSpPr>
        <p:spPr>
          <a:xfrm>
            <a:off x="8857240" y="2646010"/>
            <a:ext cx="2606596" cy="26395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从商机、合同管理到项目执行、成本收益管理，汇总数据进行分析，形成执行改进的管理闭环。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流程化的协同办公，优化工作执行过程，提高工作效率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平台化的软件服务，节省硬件采购及实施费用。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lt"/>
            </a:endParaRPr>
          </a:p>
        </p:txBody>
      </p:sp>
      <p:grpSp>
        <p:nvGrpSpPr>
          <p:cNvPr id="88" name="组合 8"/>
          <p:cNvGrpSpPr/>
          <p:nvPr/>
        </p:nvGrpSpPr>
        <p:grpSpPr>
          <a:xfrm>
            <a:off x="3453244" y="1210351"/>
            <a:ext cx="2673362" cy="1159441"/>
            <a:chOff x="3015484" y="947682"/>
            <a:chExt cx="2689079" cy="1165894"/>
          </a:xfrm>
        </p:grpSpPr>
        <p:pic>
          <p:nvPicPr>
            <p:cNvPr id="89" name="Picture 8" descr="阴影5"/>
            <p:cNvPicPr>
              <a:picLocks noChangeAspect="1" noChangeArrowheads="1"/>
            </p:cNvPicPr>
            <p:nvPr/>
          </p:nvPicPr>
          <p:blipFill>
            <a:blip r:embed="rId1" cstate="screen"/>
            <a:srcRect/>
            <a:stretch>
              <a:fillRect/>
            </a:stretch>
          </p:blipFill>
          <p:spPr bwMode="auto">
            <a:xfrm>
              <a:off x="3015484" y="1972540"/>
              <a:ext cx="2689079" cy="141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" name="AutoShape 9"/>
            <p:cNvSpPr>
              <a:spLocks noChangeArrowheads="1"/>
            </p:cNvSpPr>
            <p:nvPr/>
          </p:nvSpPr>
          <p:spPr bwMode="auto">
            <a:xfrm>
              <a:off x="3034288" y="1378848"/>
              <a:ext cx="2621919" cy="674285"/>
            </a:xfrm>
            <a:prstGeom prst="roundRect">
              <a:avLst>
                <a:gd name="adj" fmla="val 563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5400000" scaled="1"/>
            </a:gradFill>
            <a:ln w="6350">
              <a:solidFill>
                <a:srgbClr val="C0C0C0"/>
              </a:solidFill>
              <a:round/>
            </a:ln>
          </p:spPr>
          <p:txBody>
            <a:bodyPr wrap="none" anchor="ctr"/>
            <a:lstStyle/>
            <a:p>
              <a:pPr marL="0" marR="0" lvl="0" indent="0" algn="ctr" defTabSz="1219200" rtl="0" eaLnBrk="1" fontAlgn="auto" latinLnBrk="0" hangingPunct="1">
                <a:lnSpc>
                  <a:spcPts val="16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E1B40C"/>
                </a:buClr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管理客户信息，记录客户关键干系人联系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1219200" rtl="0" eaLnBrk="1" fontAlgn="auto" latinLnBrk="0" hangingPunct="1">
                <a:lnSpc>
                  <a:spcPts val="16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E1B40C"/>
                </a:buClr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方式，追踪拜访详情，实时了解商机动态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1" name="Oval 8"/>
            <p:cNvSpPr>
              <a:spLocks noChangeAspect="1" noChangeArrowheads="1"/>
            </p:cNvSpPr>
            <p:nvPr/>
          </p:nvSpPr>
          <p:spPr bwMode="auto">
            <a:xfrm>
              <a:off x="3132342" y="1329150"/>
              <a:ext cx="482207" cy="233716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9998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2" name="Arc 9"/>
            <p:cNvSpPr/>
            <p:nvPr/>
          </p:nvSpPr>
          <p:spPr bwMode="auto">
            <a:xfrm>
              <a:off x="3141744" y="1162475"/>
              <a:ext cx="466090" cy="256550"/>
            </a:xfrm>
            <a:custGeom>
              <a:avLst/>
              <a:gdLst>
                <a:gd name="T0" fmla="*/ 550850 w 43195"/>
                <a:gd name="T1" fmla="*/ 33244 h 23732"/>
                <a:gd name="T2" fmla="*/ 275463 w 43195"/>
                <a:gd name="T3" fmla="*/ 303212 h 23732"/>
                <a:gd name="T4" fmla="*/ 0 w 43195"/>
                <a:gd name="T5" fmla="*/ 27240 h 23732"/>
                <a:gd name="T6" fmla="*/ 1339 w 43195"/>
                <a:gd name="T7" fmla="*/ 0 h 23732"/>
                <a:gd name="T8" fmla="*/ 550850 w 43195"/>
                <a:gd name="T9" fmla="*/ 33244 h 23732"/>
                <a:gd name="T10" fmla="*/ 275463 w 43195"/>
                <a:gd name="T11" fmla="*/ 303212 h 23732"/>
                <a:gd name="T12" fmla="*/ 0 w 43195"/>
                <a:gd name="T13" fmla="*/ 27240 h 23732"/>
                <a:gd name="T14" fmla="*/ 1339 w 43195"/>
                <a:gd name="T15" fmla="*/ 0 h 23732"/>
                <a:gd name="T16" fmla="*/ 275463 w 43195"/>
                <a:gd name="T17" fmla="*/ 27240 h 23732"/>
                <a:gd name="T18" fmla="*/ 550850 w 43195"/>
                <a:gd name="T19" fmla="*/ 33244 h 237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195"/>
                <a:gd name="T31" fmla="*/ 0 h 23732"/>
                <a:gd name="T32" fmla="*/ 43195 w 43195"/>
                <a:gd name="T33" fmla="*/ 23732 h 237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195" h="23732" fill="none" extrusionOk="0">
                  <a:moveTo>
                    <a:pt x="43194" y="2602"/>
                  </a:moveTo>
                  <a:cubicBezTo>
                    <a:pt x="42938" y="14346"/>
                    <a:pt x="33345" y="23731"/>
                    <a:pt x="21600" y="23732"/>
                  </a:cubicBezTo>
                  <a:cubicBezTo>
                    <a:pt x="9670" y="23732"/>
                    <a:pt x="0" y="14061"/>
                    <a:pt x="0" y="2132"/>
                  </a:cubicBezTo>
                  <a:cubicBezTo>
                    <a:pt x="-1" y="1420"/>
                    <a:pt x="35" y="708"/>
                    <a:pt x="105" y="0"/>
                  </a:cubicBezTo>
                </a:path>
                <a:path w="43195" h="23732" stroke="0" extrusionOk="0">
                  <a:moveTo>
                    <a:pt x="43194" y="2602"/>
                  </a:moveTo>
                  <a:cubicBezTo>
                    <a:pt x="42938" y="14346"/>
                    <a:pt x="33345" y="23731"/>
                    <a:pt x="21600" y="23732"/>
                  </a:cubicBezTo>
                  <a:cubicBezTo>
                    <a:pt x="9670" y="23732"/>
                    <a:pt x="0" y="14061"/>
                    <a:pt x="0" y="2132"/>
                  </a:cubicBezTo>
                  <a:cubicBezTo>
                    <a:pt x="-1" y="1420"/>
                    <a:pt x="35" y="708"/>
                    <a:pt x="105" y="0"/>
                  </a:cubicBezTo>
                  <a:lnTo>
                    <a:pt x="21600" y="2132"/>
                  </a:lnTo>
                  <a:lnTo>
                    <a:pt x="43194" y="2602"/>
                  </a:lnTo>
                  <a:close/>
                </a:path>
              </a:pathLst>
            </a:custGeom>
            <a:solidFill>
              <a:srgbClr val="0061A6"/>
            </a:solidFill>
            <a:ln>
              <a:solidFill>
                <a:sysClr val="window" lastClr="FFFF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3" name="Oval 10"/>
            <p:cNvSpPr>
              <a:spLocks noChangeAspect="1" noChangeArrowheads="1"/>
            </p:cNvSpPr>
            <p:nvPr/>
          </p:nvSpPr>
          <p:spPr bwMode="auto">
            <a:xfrm>
              <a:off x="3132342" y="1067108"/>
              <a:ext cx="482207" cy="235060"/>
            </a:xfrm>
            <a:prstGeom prst="ellipse">
              <a:avLst/>
            </a:prstGeom>
            <a:solidFill>
              <a:srgbClr val="0061A6"/>
            </a:solidFill>
            <a:ln>
              <a:solidFill>
                <a:sysClr val="window" lastClr="FFFFFF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94" name="Group 10"/>
            <p:cNvGrpSpPr/>
            <p:nvPr/>
          </p:nvGrpSpPr>
          <p:grpSpPr bwMode="auto">
            <a:xfrm>
              <a:off x="3321732" y="947682"/>
              <a:ext cx="108799" cy="300877"/>
              <a:chOff x="0" y="0"/>
              <a:chExt cx="203" cy="567"/>
            </a:xfrm>
          </p:grpSpPr>
          <p:grpSp>
            <p:nvGrpSpPr>
              <p:cNvPr id="96" name="Group 11"/>
              <p:cNvGrpSpPr/>
              <p:nvPr/>
            </p:nvGrpSpPr>
            <p:grpSpPr bwMode="auto">
              <a:xfrm>
                <a:off x="47" y="245"/>
                <a:ext cx="109" cy="322"/>
                <a:chOff x="0" y="0"/>
                <a:chExt cx="567" cy="1701"/>
              </a:xfrm>
            </p:grpSpPr>
            <p:sp>
              <p:nvSpPr>
                <p:cNvPr id="99" name="AutoShape 13"/>
                <p:cNvSpPr>
                  <a:spLocks noChangeArrowheads="1"/>
                </p:cNvSpPr>
                <p:nvPr/>
              </p:nvSpPr>
              <p:spPr bwMode="auto">
                <a:xfrm rot="5400000">
                  <a:off x="-726" y="726"/>
                  <a:ext cx="1701" cy="25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12192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AutoShape 14"/>
                <p:cNvSpPr>
                  <a:spLocks noChangeArrowheads="1"/>
                </p:cNvSpPr>
                <p:nvPr/>
              </p:nvSpPr>
              <p:spPr bwMode="auto">
                <a:xfrm rot="5400000">
                  <a:off x="-409" y="726"/>
                  <a:ext cx="1701" cy="25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12192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7" name="AutoShape 15"/>
              <p:cNvSpPr>
                <a:spLocks noChangeArrowheads="1"/>
              </p:cNvSpPr>
              <p:nvPr/>
            </p:nvSpPr>
            <p:spPr bwMode="auto">
              <a:xfrm rot="10800000">
                <a:off x="0" y="125"/>
                <a:ext cx="203" cy="206"/>
              </a:xfrm>
              <a:prstGeom prst="roundRect">
                <a:avLst>
                  <a:gd name="adj" fmla="val 16667"/>
                </a:avLst>
              </a:prstGeom>
              <a:solidFill>
                <a:srgbClr val="0026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wrap="none" anchor="ctr"/>
              <a:lstStyle/>
              <a:p>
                <a:pPr marL="0" marR="0" lvl="0" indent="0" algn="ctr" defTabSz="1219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98" name="AutoShape 16"/>
              <p:cNvSpPr>
                <a:spLocks noChangeArrowheads="1"/>
              </p:cNvSpPr>
              <p:nvPr/>
            </p:nvSpPr>
            <p:spPr bwMode="auto">
              <a:xfrm rot="8100000">
                <a:off x="49" y="0"/>
                <a:ext cx="105" cy="10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wrap="none" anchor="ctr"/>
              <a:lstStyle/>
              <a:p>
                <a:pPr marL="0" marR="0" lvl="0" indent="0" algn="ctr" defTabSz="1219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95" name="AutoShape 19"/>
            <p:cNvSpPr>
              <a:spLocks noChangeArrowheads="1"/>
            </p:cNvSpPr>
            <p:nvPr/>
          </p:nvSpPr>
          <p:spPr bwMode="auto">
            <a:xfrm>
              <a:off x="3750212" y="1134268"/>
              <a:ext cx="1681682" cy="253865"/>
            </a:xfrm>
            <a:prstGeom prst="roundRect">
              <a:avLst>
                <a:gd name="adj" fmla="val 5630"/>
              </a:avLst>
            </a:prstGeom>
            <a:solidFill>
              <a:srgbClr val="0061A6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销售管理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47194" y="1783306"/>
            <a:ext cx="7678379" cy="4364976"/>
            <a:chOff x="947194" y="1783306"/>
            <a:chExt cx="7678379" cy="4364976"/>
          </a:xfrm>
        </p:grpSpPr>
        <p:sp>
          <p:nvSpPr>
            <p:cNvPr id="85" name="AutoShape 2"/>
            <p:cNvSpPr>
              <a:spLocks noChangeArrowheads="1"/>
            </p:cNvSpPr>
            <p:nvPr/>
          </p:nvSpPr>
          <p:spPr bwMode="auto">
            <a:xfrm>
              <a:off x="2286277" y="1854686"/>
              <a:ext cx="4992590" cy="3867093"/>
            </a:xfrm>
            <a:prstGeom prst="roundRect">
              <a:avLst>
                <a:gd name="adj" fmla="val 9694"/>
              </a:avLst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16417" tIns="59267" rIns="116417" bIns="59267" anchor="ctr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6" name="AutoShape 51"/>
            <p:cNvSpPr>
              <a:spLocks noChangeArrowheads="1"/>
            </p:cNvSpPr>
            <p:nvPr/>
          </p:nvSpPr>
          <p:spPr bwMode="auto">
            <a:xfrm rot="16200000">
              <a:off x="4675930" y="5594479"/>
              <a:ext cx="143158" cy="257721"/>
            </a:xfrm>
            <a:prstGeom prst="triangle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 w="19050">
              <a:solidFill>
                <a:schemeClr val="bg1">
                  <a:lumMod val="50000"/>
                </a:schemeClr>
              </a:solidFill>
              <a:miter lim="800000"/>
            </a:ln>
          </p:spPr>
          <p:txBody>
            <a:bodyPr vert="eaVert" wrap="none" lIns="116417" tIns="59267" rIns="116417" bIns="59267" anchor="ctr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7" name="AutoShape 52"/>
            <p:cNvSpPr>
              <a:spLocks noChangeArrowheads="1"/>
            </p:cNvSpPr>
            <p:nvPr/>
          </p:nvSpPr>
          <p:spPr bwMode="auto">
            <a:xfrm rot="5400000">
              <a:off x="2784877" y="1726024"/>
              <a:ext cx="143158" cy="257721"/>
            </a:xfrm>
            <a:prstGeom prst="triangle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 w="19050">
              <a:solidFill>
                <a:schemeClr val="bg1">
                  <a:lumMod val="50000"/>
                </a:schemeClr>
              </a:solidFill>
              <a:miter lim="800000"/>
            </a:ln>
          </p:spPr>
          <p:txBody>
            <a:bodyPr rot="10800000" vert="eaVert" wrap="none" lIns="116417" tIns="59267" rIns="116417" bIns="59267" anchor="ctr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101" name="组合 21"/>
            <p:cNvGrpSpPr/>
            <p:nvPr/>
          </p:nvGrpSpPr>
          <p:grpSpPr>
            <a:xfrm>
              <a:off x="947194" y="2689190"/>
              <a:ext cx="2673362" cy="1394511"/>
              <a:chOff x="1403648" y="2030298"/>
              <a:chExt cx="2689079" cy="1402272"/>
            </a:xfrm>
          </p:grpSpPr>
          <p:pic>
            <p:nvPicPr>
              <p:cNvPr id="102" name="Picture 21" descr="阴影5"/>
              <p:cNvPicPr>
                <a:picLocks noChangeAspect="1" noChangeArrowheads="1"/>
              </p:cNvPicPr>
              <p:nvPr/>
            </p:nvPicPr>
            <p:blipFill>
              <a:blip r:embed="rId1" cstate="screen"/>
              <a:srcRect/>
              <a:stretch>
                <a:fillRect/>
              </a:stretch>
            </p:blipFill>
            <p:spPr bwMode="auto">
              <a:xfrm>
                <a:off x="1403648" y="3055156"/>
                <a:ext cx="2689079" cy="1410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" name="AutoShape 22"/>
              <p:cNvSpPr>
                <a:spLocks noChangeArrowheads="1"/>
              </p:cNvSpPr>
              <p:nvPr/>
            </p:nvSpPr>
            <p:spPr bwMode="auto">
              <a:xfrm>
                <a:off x="1422453" y="2506318"/>
                <a:ext cx="2621919" cy="926252"/>
              </a:xfrm>
              <a:prstGeom prst="roundRect">
                <a:avLst>
                  <a:gd name="adj" fmla="val 5630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8D8D8"/>
                  </a:gs>
                </a:gsLst>
                <a:lin ang="5400000" scaled="1"/>
              </a:gradFill>
              <a:ln w="6350">
                <a:solidFill>
                  <a:srgbClr val="C0C0C0"/>
                </a:solidFill>
                <a:round/>
              </a:ln>
            </p:spPr>
            <p:txBody>
              <a:bodyPr wrap="none"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E1B40C"/>
                  </a:buClr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商机、合同、项目、成本及收益精细化的</a:t>
                </a:r>
                <a:endPara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marL="0" marR="0" lvl="0" indent="0" algn="ctr" defTabSz="1219200" rtl="0" eaLnBrk="1" fontAlgn="auto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E1B40C"/>
                  </a:buClr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统计分析，风险早发现，短板及时改进，</a:t>
                </a:r>
                <a:endPara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marL="0" marR="0" lvl="0" indent="0" algn="ctr" defTabSz="1219200" rtl="0" eaLnBrk="1" fontAlgn="auto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E1B40C"/>
                  </a:buClr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提高公司运营管理水平</a:t>
                </a:r>
                <a:endPara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04" name="Oval 8"/>
              <p:cNvSpPr>
                <a:spLocks noChangeAspect="1" noChangeArrowheads="1"/>
              </p:cNvSpPr>
              <p:nvPr/>
            </p:nvSpPr>
            <p:spPr bwMode="auto">
              <a:xfrm>
                <a:off x="1520507" y="2411766"/>
                <a:ext cx="482207" cy="233716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59998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05" name="Arc 9"/>
              <p:cNvSpPr/>
              <p:nvPr/>
            </p:nvSpPr>
            <p:spPr bwMode="auto">
              <a:xfrm>
                <a:off x="1529908" y="2312369"/>
                <a:ext cx="466090" cy="256550"/>
              </a:xfrm>
              <a:custGeom>
                <a:avLst/>
                <a:gdLst>
                  <a:gd name="T0" fmla="*/ 550850 w 43195"/>
                  <a:gd name="T1" fmla="*/ 33244 h 23732"/>
                  <a:gd name="T2" fmla="*/ 275463 w 43195"/>
                  <a:gd name="T3" fmla="*/ 303212 h 23732"/>
                  <a:gd name="T4" fmla="*/ 0 w 43195"/>
                  <a:gd name="T5" fmla="*/ 27240 h 23732"/>
                  <a:gd name="T6" fmla="*/ 1339 w 43195"/>
                  <a:gd name="T7" fmla="*/ 0 h 23732"/>
                  <a:gd name="T8" fmla="*/ 550850 w 43195"/>
                  <a:gd name="T9" fmla="*/ 33244 h 23732"/>
                  <a:gd name="T10" fmla="*/ 275463 w 43195"/>
                  <a:gd name="T11" fmla="*/ 303212 h 23732"/>
                  <a:gd name="T12" fmla="*/ 0 w 43195"/>
                  <a:gd name="T13" fmla="*/ 27240 h 23732"/>
                  <a:gd name="T14" fmla="*/ 1339 w 43195"/>
                  <a:gd name="T15" fmla="*/ 0 h 23732"/>
                  <a:gd name="T16" fmla="*/ 275463 w 43195"/>
                  <a:gd name="T17" fmla="*/ 27240 h 23732"/>
                  <a:gd name="T18" fmla="*/ 550850 w 43195"/>
                  <a:gd name="T19" fmla="*/ 33244 h 237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3195"/>
                  <a:gd name="T31" fmla="*/ 0 h 23732"/>
                  <a:gd name="T32" fmla="*/ 43195 w 43195"/>
                  <a:gd name="T33" fmla="*/ 23732 h 237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3195" h="23732" fill="none" extrusionOk="0">
                    <a:moveTo>
                      <a:pt x="43194" y="2602"/>
                    </a:moveTo>
                    <a:cubicBezTo>
                      <a:pt x="42938" y="14346"/>
                      <a:pt x="33345" y="23731"/>
                      <a:pt x="21600" y="23732"/>
                    </a:cubicBezTo>
                    <a:cubicBezTo>
                      <a:pt x="9670" y="23732"/>
                      <a:pt x="0" y="14061"/>
                      <a:pt x="0" y="2132"/>
                    </a:cubicBezTo>
                    <a:cubicBezTo>
                      <a:pt x="-1" y="1420"/>
                      <a:pt x="35" y="708"/>
                      <a:pt x="105" y="0"/>
                    </a:cubicBezTo>
                  </a:path>
                  <a:path w="43195" h="23732" stroke="0" extrusionOk="0">
                    <a:moveTo>
                      <a:pt x="43194" y="2602"/>
                    </a:moveTo>
                    <a:cubicBezTo>
                      <a:pt x="42938" y="14346"/>
                      <a:pt x="33345" y="23731"/>
                      <a:pt x="21600" y="23732"/>
                    </a:cubicBezTo>
                    <a:cubicBezTo>
                      <a:pt x="9670" y="23732"/>
                      <a:pt x="0" y="14061"/>
                      <a:pt x="0" y="2132"/>
                    </a:cubicBezTo>
                    <a:cubicBezTo>
                      <a:pt x="-1" y="1420"/>
                      <a:pt x="35" y="708"/>
                      <a:pt x="105" y="0"/>
                    </a:cubicBezTo>
                    <a:lnTo>
                      <a:pt x="21600" y="2132"/>
                    </a:lnTo>
                    <a:lnTo>
                      <a:pt x="43194" y="2602"/>
                    </a:lnTo>
                    <a:close/>
                  </a:path>
                </a:pathLst>
              </a:custGeom>
              <a:solidFill>
                <a:srgbClr val="0061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lIns="116417" tIns="59267" rIns="116417" bIns="59267" anchor="ctr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135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06" name="Oval 10"/>
              <p:cNvSpPr>
                <a:spLocks noChangeAspect="1" noChangeArrowheads="1"/>
              </p:cNvSpPr>
              <p:nvPr/>
            </p:nvSpPr>
            <p:spPr bwMode="auto">
              <a:xfrm>
                <a:off x="1520507" y="2217002"/>
                <a:ext cx="482207" cy="235060"/>
              </a:xfrm>
              <a:prstGeom prst="ellipse">
                <a:avLst/>
              </a:prstGeom>
              <a:solidFill>
                <a:srgbClr val="0061A6"/>
              </a:solidFill>
              <a:ln>
                <a:solidFill>
                  <a:sysClr val="window" lastClr="FFFFFF"/>
                </a:solidFill>
              </a:ln>
            </p:spPr>
            <p:txBody>
              <a:bodyPr vert="eaVert" wrap="none" anchor="ctr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grpSp>
            <p:nvGrpSpPr>
              <p:cNvPr id="107" name="Group 22"/>
              <p:cNvGrpSpPr/>
              <p:nvPr/>
            </p:nvGrpSpPr>
            <p:grpSpPr bwMode="auto">
              <a:xfrm>
                <a:off x="1709897" y="2030298"/>
                <a:ext cx="108799" cy="300877"/>
                <a:chOff x="0" y="0"/>
                <a:chExt cx="203" cy="567"/>
              </a:xfrm>
            </p:grpSpPr>
            <p:grpSp>
              <p:nvGrpSpPr>
                <p:cNvPr id="109" name="Group 23"/>
                <p:cNvGrpSpPr/>
                <p:nvPr/>
              </p:nvGrpSpPr>
              <p:grpSpPr bwMode="auto">
                <a:xfrm>
                  <a:off x="47" y="245"/>
                  <a:ext cx="109" cy="322"/>
                  <a:chOff x="0" y="0"/>
                  <a:chExt cx="567" cy="1701"/>
                </a:xfrm>
              </p:grpSpPr>
              <p:sp>
                <p:nvSpPr>
                  <p:cNvPr id="112" name="AutoShape 1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-726" y="726"/>
                    <a:ext cx="1701" cy="25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12192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13" name="AutoShape 14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-409" y="726"/>
                    <a:ext cx="1701" cy="25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12192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10" name="AutoShape 15"/>
                <p:cNvSpPr>
                  <a:spLocks noChangeArrowheads="1"/>
                </p:cNvSpPr>
                <p:nvPr/>
              </p:nvSpPr>
              <p:spPr bwMode="auto">
                <a:xfrm rot="10800000">
                  <a:off x="0" y="125"/>
                  <a:ext cx="203" cy="20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26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marL="0" marR="0" lvl="0" indent="0" algn="ctr" defTabSz="12192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AutoShape 16"/>
                <p:cNvSpPr>
                  <a:spLocks noChangeArrowheads="1"/>
                </p:cNvSpPr>
                <p:nvPr/>
              </p:nvSpPr>
              <p:spPr bwMode="auto">
                <a:xfrm rot="8100000">
                  <a:off x="49" y="0"/>
                  <a:ext cx="105" cy="10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marL="0" marR="0" lvl="0" indent="0" algn="ctr" defTabSz="12192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08" name="AutoShape 32"/>
              <p:cNvSpPr>
                <a:spLocks noChangeArrowheads="1"/>
              </p:cNvSpPr>
              <p:nvPr/>
            </p:nvSpPr>
            <p:spPr bwMode="auto">
              <a:xfrm>
                <a:off x="2138377" y="2284162"/>
                <a:ext cx="1681682" cy="253865"/>
              </a:xfrm>
              <a:prstGeom prst="roundRect">
                <a:avLst>
                  <a:gd name="adj" fmla="val 5630"/>
                </a:avLst>
              </a:prstGeom>
              <a:solidFill>
                <a:srgbClr val="0061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E1B40C"/>
                  </a:buClr>
                  <a:buSzTx/>
                  <a:buFontTx/>
                  <a:buNone/>
                  <a:defRPr/>
                </a:pPr>
                <a:r>
                  <a:rPr kumimoji="0" lang="zh-CN" altLang="en-US" sz="133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统计分析</a:t>
                </a:r>
                <a:endParaRPr kumimoji="0" lang="zh-CN" altLang="en-US" sz="133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14" name="组合 34"/>
            <p:cNvGrpSpPr/>
            <p:nvPr/>
          </p:nvGrpSpPr>
          <p:grpSpPr>
            <a:xfrm>
              <a:off x="947194" y="4988841"/>
              <a:ext cx="2673362" cy="1159441"/>
              <a:chOff x="1403648" y="3248577"/>
              <a:chExt cx="2689079" cy="1165894"/>
            </a:xfrm>
          </p:grpSpPr>
          <p:pic>
            <p:nvPicPr>
              <p:cNvPr id="115" name="Picture 34" descr="阴影5"/>
              <p:cNvPicPr>
                <a:picLocks noChangeAspect="1" noChangeArrowheads="1"/>
              </p:cNvPicPr>
              <p:nvPr/>
            </p:nvPicPr>
            <p:blipFill>
              <a:blip r:embed="rId1" cstate="screen"/>
              <a:srcRect/>
              <a:stretch>
                <a:fillRect/>
              </a:stretch>
            </p:blipFill>
            <p:spPr bwMode="auto">
              <a:xfrm>
                <a:off x="1403648" y="4273436"/>
                <a:ext cx="2689079" cy="1410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6" name="AutoShape 35"/>
              <p:cNvSpPr>
                <a:spLocks noChangeArrowheads="1"/>
              </p:cNvSpPr>
              <p:nvPr/>
            </p:nvSpPr>
            <p:spPr bwMode="auto">
              <a:xfrm>
                <a:off x="1422453" y="3724596"/>
                <a:ext cx="2621919" cy="674285"/>
              </a:xfrm>
              <a:prstGeom prst="roundRect">
                <a:avLst>
                  <a:gd name="adj" fmla="val 5630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8D8D8"/>
                  </a:gs>
                </a:gsLst>
                <a:lin ang="5400000" scaled="1"/>
              </a:gradFill>
              <a:ln w="6350">
                <a:solidFill>
                  <a:srgbClr val="C0C0C0"/>
                </a:solidFill>
                <a:round/>
              </a:ln>
            </p:spPr>
            <p:txBody>
              <a:bodyPr wrap="none"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E1B40C"/>
                  </a:buClr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成本与收益规划，实施过程中的成本与</a:t>
                </a:r>
                <a:endPara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marL="0" marR="0" lvl="0" indent="0" algn="ctr" defTabSz="1219200" rtl="0" eaLnBrk="1" fontAlgn="auto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E1B40C"/>
                  </a:buClr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收益监控及审计，及早发现管控风险</a:t>
                </a:r>
                <a:endPara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7" name="Oval 8"/>
              <p:cNvSpPr>
                <a:spLocks noChangeAspect="1" noChangeArrowheads="1"/>
              </p:cNvSpPr>
              <p:nvPr/>
            </p:nvSpPr>
            <p:spPr bwMode="auto">
              <a:xfrm>
                <a:off x="1520507" y="3630044"/>
                <a:ext cx="482207" cy="233716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59998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8" name="Arc 9"/>
              <p:cNvSpPr/>
              <p:nvPr/>
            </p:nvSpPr>
            <p:spPr bwMode="auto">
              <a:xfrm>
                <a:off x="1529908" y="3530648"/>
                <a:ext cx="466090" cy="256551"/>
              </a:xfrm>
              <a:custGeom>
                <a:avLst/>
                <a:gdLst>
                  <a:gd name="T0" fmla="*/ 550850 w 43195"/>
                  <a:gd name="T1" fmla="*/ 33245 h 23732"/>
                  <a:gd name="T2" fmla="*/ 275463 w 43195"/>
                  <a:gd name="T3" fmla="*/ 303213 h 23732"/>
                  <a:gd name="T4" fmla="*/ 0 w 43195"/>
                  <a:gd name="T5" fmla="*/ 27240 h 23732"/>
                  <a:gd name="T6" fmla="*/ 1339 w 43195"/>
                  <a:gd name="T7" fmla="*/ 0 h 23732"/>
                  <a:gd name="T8" fmla="*/ 550850 w 43195"/>
                  <a:gd name="T9" fmla="*/ 33245 h 23732"/>
                  <a:gd name="T10" fmla="*/ 275463 w 43195"/>
                  <a:gd name="T11" fmla="*/ 303213 h 23732"/>
                  <a:gd name="T12" fmla="*/ 0 w 43195"/>
                  <a:gd name="T13" fmla="*/ 27240 h 23732"/>
                  <a:gd name="T14" fmla="*/ 1339 w 43195"/>
                  <a:gd name="T15" fmla="*/ 0 h 23732"/>
                  <a:gd name="T16" fmla="*/ 275463 w 43195"/>
                  <a:gd name="T17" fmla="*/ 27240 h 23732"/>
                  <a:gd name="T18" fmla="*/ 550850 w 43195"/>
                  <a:gd name="T19" fmla="*/ 33245 h 237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3195"/>
                  <a:gd name="T31" fmla="*/ 0 h 23732"/>
                  <a:gd name="T32" fmla="*/ 43195 w 43195"/>
                  <a:gd name="T33" fmla="*/ 23732 h 237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3195" h="23732" fill="none" extrusionOk="0">
                    <a:moveTo>
                      <a:pt x="43194" y="2602"/>
                    </a:moveTo>
                    <a:cubicBezTo>
                      <a:pt x="42938" y="14346"/>
                      <a:pt x="33345" y="23731"/>
                      <a:pt x="21600" y="23732"/>
                    </a:cubicBezTo>
                    <a:cubicBezTo>
                      <a:pt x="9670" y="23732"/>
                      <a:pt x="0" y="14061"/>
                      <a:pt x="0" y="2132"/>
                    </a:cubicBezTo>
                    <a:cubicBezTo>
                      <a:pt x="-1" y="1420"/>
                      <a:pt x="35" y="708"/>
                      <a:pt x="105" y="0"/>
                    </a:cubicBezTo>
                  </a:path>
                  <a:path w="43195" h="23732" stroke="0" extrusionOk="0">
                    <a:moveTo>
                      <a:pt x="43194" y="2602"/>
                    </a:moveTo>
                    <a:cubicBezTo>
                      <a:pt x="42938" y="14346"/>
                      <a:pt x="33345" y="23731"/>
                      <a:pt x="21600" y="23732"/>
                    </a:cubicBezTo>
                    <a:cubicBezTo>
                      <a:pt x="9670" y="23732"/>
                      <a:pt x="0" y="14061"/>
                      <a:pt x="0" y="2132"/>
                    </a:cubicBezTo>
                    <a:cubicBezTo>
                      <a:pt x="-1" y="1420"/>
                      <a:pt x="35" y="708"/>
                      <a:pt x="105" y="0"/>
                    </a:cubicBezTo>
                    <a:lnTo>
                      <a:pt x="21600" y="2132"/>
                    </a:lnTo>
                    <a:lnTo>
                      <a:pt x="43194" y="2602"/>
                    </a:lnTo>
                    <a:close/>
                  </a:path>
                </a:pathLst>
              </a:custGeom>
              <a:solidFill>
                <a:srgbClr val="0061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lIns="116417" tIns="59267" rIns="116417" bIns="59267" anchor="ctr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135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19" name="Oval 10"/>
              <p:cNvSpPr>
                <a:spLocks noChangeAspect="1" noChangeArrowheads="1"/>
              </p:cNvSpPr>
              <p:nvPr/>
            </p:nvSpPr>
            <p:spPr bwMode="auto">
              <a:xfrm>
                <a:off x="1520507" y="3435281"/>
                <a:ext cx="482207" cy="235059"/>
              </a:xfrm>
              <a:prstGeom prst="ellipse">
                <a:avLst/>
              </a:prstGeom>
              <a:solidFill>
                <a:srgbClr val="0061A6"/>
              </a:solidFill>
              <a:ln>
                <a:solidFill>
                  <a:sysClr val="window" lastClr="FFFFFF"/>
                </a:solidFill>
              </a:ln>
            </p:spPr>
            <p:txBody>
              <a:bodyPr vert="eaVert" wrap="none" anchor="ctr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grpSp>
            <p:nvGrpSpPr>
              <p:cNvPr id="120" name="Group 34"/>
              <p:cNvGrpSpPr/>
              <p:nvPr/>
            </p:nvGrpSpPr>
            <p:grpSpPr bwMode="auto">
              <a:xfrm>
                <a:off x="1709897" y="3248577"/>
                <a:ext cx="108799" cy="300877"/>
                <a:chOff x="0" y="0"/>
                <a:chExt cx="203" cy="567"/>
              </a:xfrm>
            </p:grpSpPr>
            <p:grpSp>
              <p:nvGrpSpPr>
                <p:cNvPr id="122" name="Group 35"/>
                <p:cNvGrpSpPr/>
                <p:nvPr/>
              </p:nvGrpSpPr>
              <p:grpSpPr bwMode="auto">
                <a:xfrm>
                  <a:off x="47" y="245"/>
                  <a:ext cx="109" cy="322"/>
                  <a:chOff x="0" y="0"/>
                  <a:chExt cx="567" cy="1701"/>
                </a:xfrm>
              </p:grpSpPr>
              <p:sp>
                <p:nvSpPr>
                  <p:cNvPr id="125" name="AutoShape 1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-726" y="726"/>
                    <a:ext cx="1701" cy="25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12192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6" name="AutoShape 14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-409" y="726"/>
                    <a:ext cx="1701" cy="25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12192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23" name="AutoShape 15"/>
                <p:cNvSpPr>
                  <a:spLocks noChangeArrowheads="1"/>
                </p:cNvSpPr>
                <p:nvPr/>
              </p:nvSpPr>
              <p:spPr bwMode="auto">
                <a:xfrm rot="10800000">
                  <a:off x="0" y="125"/>
                  <a:ext cx="203" cy="20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26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marL="0" marR="0" lvl="0" indent="0" algn="ctr" defTabSz="12192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24" name="AutoShape 16"/>
                <p:cNvSpPr>
                  <a:spLocks noChangeArrowheads="1"/>
                </p:cNvSpPr>
                <p:nvPr/>
              </p:nvSpPr>
              <p:spPr bwMode="auto">
                <a:xfrm rot="8100000">
                  <a:off x="49" y="0"/>
                  <a:ext cx="105" cy="10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marL="0" marR="0" lvl="0" indent="0" algn="ctr" defTabSz="12192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21" name="AutoShape 45"/>
              <p:cNvSpPr>
                <a:spLocks noChangeArrowheads="1"/>
              </p:cNvSpPr>
              <p:nvPr/>
            </p:nvSpPr>
            <p:spPr bwMode="auto">
              <a:xfrm>
                <a:off x="2138377" y="3502441"/>
                <a:ext cx="1681682" cy="253864"/>
              </a:xfrm>
              <a:prstGeom prst="roundRect">
                <a:avLst>
                  <a:gd name="adj" fmla="val 5630"/>
                </a:avLst>
              </a:prstGeom>
              <a:solidFill>
                <a:srgbClr val="0061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E1B40C"/>
                  </a:buClr>
                  <a:buSzTx/>
                  <a:buFontTx/>
                  <a:buNone/>
                  <a:defRPr/>
                </a:pPr>
                <a:r>
                  <a:rPr kumimoji="0" lang="zh-CN" altLang="en-US" sz="133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成本收益管理</a:t>
                </a:r>
                <a:endParaRPr kumimoji="0" lang="zh-CN" altLang="en-US" sz="133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27" name="组合 47"/>
            <p:cNvGrpSpPr/>
            <p:nvPr/>
          </p:nvGrpSpPr>
          <p:grpSpPr>
            <a:xfrm>
              <a:off x="5952211" y="2689190"/>
              <a:ext cx="2673362" cy="1159441"/>
              <a:chOff x="4756266" y="2030298"/>
              <a:chExt cx="2689079" cy="1165894"/>
            </a:xfrm>
          </p:grpSpPr>
          <p:pic>
            <p:nvPicPr>
              <p:cNvPr id="128" name="Picture 47" descr="阴影5"/>
              <p:cNvPicPr>
                <a:picLocks noChangeAspect="1" noChangeArrowheads="1"/>
              </p:cNvPicPr>
              <p:nvPr/>
            </p:nvPicPr>
            <p:blipFill>
              <a:blip r:embed="rId1" cstate="screen"/>
              <a:srcRect/>
              <a:stretch>
                <a:fillRect/>
              </a:stretch>
            </p:blipFill>
            <p:spPr bwMode="auto">
              <a:xfrm>
                <a:off x="4756266" y="3055156"/>
                <a:ext cx="2689079" cy="1410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9" name="AutoShape 48"/>
              <p:cNvSpPr>
                <a:spLocks noChangeArrowheads="1"/>
              </p:cNvSpPr>
              <p:nvPr/>
            </p:nvSpPr>
            <p:spPr bwMode="auto">
              <a:xfrm>
                <a:off x="4775071" y="2483891"/>
                <a:ext cx="2621919" cy="674285"/>
              </a:xfrm>
              <a:prstGeom prst="roundRect">
                <a:avLst>
                  <a:gd name="adj" fmla="val 5630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8D8D8"/>
                  </a:gs>
                </a:gsLst>
                <a:lin ang="5400000" scaled="1"/>
              </a:gradFill>
              <a:ln w="6350">
                <a:solidFill>
                  <a:srgbClr val="C0C0C0"/>
                </a:solidFill>
                <a:round/>
              </a:ln>
            </p:spPr>
            <p:txBody>
              <a:bodyPr wrap="none"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E1B40C"/>
                  </a:buClr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销售合同与执行情况管理，关键里程碑</a:t>
                </a:r>
                <a:endPara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marL="0" marR="0" lvl="0" indent="0" algn="ctr" defTabSz="1219200" rtl="0" eaLnBrk="1" fontAlgn="auto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E1B40C"/>
                  </a:buClr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节点提取，重点关注合同执行情况</a:t>
                </a:r>
                <a:endPara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30" name="Oval 8"/>
              <p:cNvSpPr>
                <a:spLocks noChangeAspect="1" noChangeArrowheads="1"/>
              </p:cNvSpPr>
              <p:nvPr/>
            </p:nvSpPr>
            <p:spPr bwMode="auto">
              <a:xfrm>
                <a:off x="4873124" y="2411766"/>
                <a:ext cx="482207" cy="233716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59998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31" name="Arc 9"/>
              <p:cNvSpPr/>
              <p:nvPr/>
            </p:nvSpPr>
            <p:spPr bwMode="auto">
              <a:xfrm>
                <a:off x="4881182" y="2312369"/>
                <a:ext cx="466090" cy="256550"/>
              </a:xfrm>
              <a:custGeom>
                <a:avLst/>
                <a:gdLst>
                  <a:gd name="T0" fmla="*/ 550850 w 43195"/>
                  <a:gd name="T1" fmla="*/ 33244 h 23732"/>
                  <a:gd name="T2" fmla="*/ 275463 w 43195"/>
                  <a:gd name="T3" fmla="*/ 303212 h 23732"/>
                  <a:gd name="T4" fmla="*/ 0 w 43195"/>
                  <a:gd name="T5" fmla="*/ 27240 h 23732"/>
                  <a:gd name="T6" fmla="*/ 1339 w 43195"/>
                  <a:gd name="T7" fmla="*/ 0 h 23732"/>
                  <a:gd name="T8" fmla="*/ 550850 w 43195"/>
                  <a:gd name="T9" fmla="*/ 33244 h 23732"/>
                  <a:gd name="T10" fmla="*/ 275463 w 43195"/>
                  <a:gd name="T11" fmla="*/ 303212 h 23732"/>
                  <a:gd name="T12" fmla="*/ 0 w 43195"/>
                  <a:gd name="T13" fmla="*/ 27240 h 23732"/>
                  <a:gd name="T14" fmla="*/ 1339 w 43195"/>
                  <a:gd name="T15" fmla="*/ 0 h 23732"/>
                  <a:gd name="T16" fmla="*/ 275463 w 43195"/>
                  <a:gd name="T17" fmla="*/ 27240 h 23732"/>
                  <a:gd name="T18" fmla="*/ 550850 w 43195"/>
                  <a:gd name="T19" fmla="*/ 33244 h 237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3195"/>
                  <a:gd name="T31" fmla="*/ 0 h 23732"/>
                  <a:gd name="T32" fmla="*/ 43195 w 43195"/>
                  <a:gd name="T33" fmla="*/ 23732 h 237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3195" h="23732" fill="none" extrusionOk="0">
                    <a:moveTo>
                      <a:pt x="43194" y="2602"/>
                    </a:moveTo>
                    <a:cubicBezTo>
                      <a:pt x="42938" y="14346"/>
                      <a:pt x="33345" y="23731"/>
                      <a:pt x="21600" y="23732"/>
                    </a:cubicBezTo>
                    <a:cubicBezTo>
                      <a:pt x="9670" y="23732"/>
                      <a:pt x="0" y="14061"/>
                      <a:pt x="0" y="2132"/>
                    </a:cubicBezTo>
                    <a:cubicBezTo>
                      <a:pt x="-1" y="1420"/>
                      <a:pt x="35" y="708"/>
                      <a:pt x="105" y="0"/>
                    </a:cubicBezTo>
                  </a:path>
                  <a:path w="43195" h="23732" stroke="0" extrusionOk="0">
                    <a:moveTo>
                      <a:pt x="43194" y="2602"/>
                    </a:moveTo>
                    <a:cubicBezTo>
                      <a:pt x="42938" y="14346"/>
                      <a:pt x="33345" y="23731"/>
                      <a:pt x="21600" y="23732"/>
                    </a:cubicBezTo>
                    <a:cubicBezTo>
                      <a:pt x="9670" y="23732"/>
                      <a:pt x="0" y="14061"/>
                      <a:pt x="0" y="2132"/>
                    </a:cubicBezTo>
                    <a:cubicBezTo>
                      <a:pt x="-1" y="1420"/>
                      <a:pt x="35" y="708"/>
                      <a:pt x="105" y="0"/>
                    </a:cubicBezTo>
                    <a:lnTo>
                      <a:pt x="21600" y="2132"/>
                    </a:lnTo>
                    <a:lnTo>
                      <a:pt x="43194" y="2602"/>
                    </a:lnTo>
                    <a:close/>
                  </a:path>
                </a:pathLst>
              </a:custGeom>
              <a:solidFill>
                <a:srgbClr val="0061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lIns="116417" tIns="59267" rIns="116417" bIns="59267" anchor="ctr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135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32" name="Oval 10"/>
              <p:cNvSpPr>
                <a:spLocks noChangeAspect="1" noChangeArrowheads="1"/>
              </p:cNvSpPr>
              <p:nvPr/>
            </p:nvSpPr>
            <p:spPr bwMode="auto">
              <a:xfrm>
                <a:off x="4873124" y="2217002"/>
                <a:ext cx="482207" cy="235060"/>
              </a:xfrm>
              <a:prstGeom prst="ellipse">
                <a:avLst/>
              </a:prstGeom>
              <a:solidFill>
                <a:srgbClr val="0061A6"/>
              </a:solidFill>
              <a:ln>
                <a:solidFill>
                  <a:sysClr val="window" lastClr="FFFFFF"/>
                </a:solidFill>
              </a:ln>
            </p:spPr>
            <p:txBody>
              <a:bodyPr vert="eaVert" wrap="none" anchor="ctr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grpSp>
            <p:nvGrpSpPr>
              <p:cNvPr id="133" name="Group 46"/>
              <p:cNvGrpSpPr/>
              <p:nvPr/>
            </p:nvGrpSpPr>
            <p:grpSpPr bwMode="auto">
              <a:xfrm>
                <a:off x="5062515" y="2030298"/>
                <a:ext cx="108799" cy="300877"/>
                <a:chOff x="0" y="0"/>
                <a:chExt cx="203" cy="567"/>
              </a:xfrm>
            </p:grpSpPr>
            <p:grpSp>
              <p:nvGrpSpPr>
                <p:cNvPr id="135" name="Group 47"/>
                <p:cNvGrpSpPr/>
                <p:nvPr/>
              </p:nvGrpSpPr>
              <p:grpSpPr bwMode="auto">
                <a:xfrm>
                  <a:off x="47" y="245"/>
                  <a:ext cx="109" cy="322"/>
                  <a:chOff x="0" y="0"/>
                  <a:chExt cx="567" cy="1701"/>
                </a:xfrm>
              </p:grpSpPr>
              <p:sp>
                <p:nvSpPr>
                  <p:cNvPr id="138" name="AutoShape 1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-726" y="726"/>
                    <a:ext cx="1701" cy="25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12192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9" name="AutoShape 14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-409" y="726"/>
                    <a:ext cx="1701" cy="25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12192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36" name="AutoShape 15"/>
                <p:cNvSpPr>
                  <a:spLocks noChangeArrowheads="1"/>
                </p:cNvSpPr>
                <p:nvPr/>
              </p:nvSpPr>
              <p:spPr bwMode="auto">
                <a:xfrm rot="10800000">
                  <a:off x="0" y="125"/>
                  <a:ext cx="203" cy="20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26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marL="0" marR="0" lvl="0" indent="0" algn="ctr" defTabSz="12192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37" name="AutoShape 16"/>
                <p:cNvSpPr>
                  <a:spLocks noChangeArrowheads="1"/>
                </p:cNvSpPr>
                <p:nvPr/>
              </p:nvSpPr>
              <p:spPr bwMode="auto">
                <a:xfrm rot="8100000">
                  <a:off x="49" y="0"/>
                  <a:ext cx="105" cy="10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marL="0" marR="0" lvl="0" indent="0" algn="ctr" defTabSz="12192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34" name="AutoShape 58"/>
              <p:cNvSpPr>
                <a:spLocks noChangeArrowheads="1"/>
              </p:cNvSpPr>
              <p:nvPr/>
            </p:nvSpPr>
            <p:spPr bwMode="auto">
              <a:xfrm>
                <a:off x="5490995" y="2284162"/>
                <a:ext cx="1681682" cy="253865"/>
              </a:xfrm>
              <a:prstGeom prst="roundRect">
                <a:avLst>
                  <a:gd name="adj" fmla="val 5630"/>
                </a:avLst>
              </a:prstGeom>
              <a:solidFill>
                <a:srgbClr val="0061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E1B40C"/>
                  </a:buClr>
                  <a:buSzTx/>
                  <a:buFontTx/>
                  <a:buNone/>
                  <a:defRPr/>
                </a:pPr>
                <a:r>
                  <a:rPr kumimoji="0" lang="zh-CN" altLang="en-US" sz="133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商务管理</a:t>
                </a:r>
                <a:endParaRPr kumimoji="0" lang="zh-CN" altLang="en-US" sz="133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40" name="组合 60"/>
            <p:cNvGrpSpPr/>
            <p:nvPr/>
          </p:nvGrpSpPr>
          <p:grpSpPr>
            <a:xfrm>
              <a:off x="5952211" y="4988841"/>
              <a:ext cx="2673362" cy="1159440"/>
              <a:chOff x="4756266" y="3248577"/>
              <a:chExt cx="2689079" cy="1165893"/>
            </a:xfrm>
          </p:grpSpPr>
          <p:pic>
            <p:nvPicPr>
              <p:cNvPr id="141" name="Picture 60" descr="阴影5"/>
              <p:cNvPicPr>
                <a:picLocks noChangeAspect="1" noChangeArrowheads="1"/>
              </p:cNvPicPr>
              <p:nvPr/>
            </p:nvPicPr>
            <p:blipFill>
              <a:blip r:embed="rId1" cstate="screen"/>
              <a:srcRect/>
              <a:stretch>
                <a:fillRect/>
              </a:stretch>
            </p:blipFill>
            <p:spPr bwMode="auto">
              <a:xfrm>
                <a:off x="4756266" y="4273435"/>
                <a:ext cx="2689079" cy="1410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" name="AutoShape 61"/>
              <p:cNvSpPr>
                <a:spLocks noChangeArrowheads="1"/>
              </p:cNvSpPr>
              <p:nvPr/>
            </p:nvSpPr>
            <p:spPr bwMode="auto">
              <a:xfrm>
                <a:off x="4775071" y="3724596"/>
                <a:ext cx="2621919" cy="674285"/>
              </a:xfrm>
              <a:prstGeom prst="roundRect">
                <a:avLst>
                  <a:gd name="adj" fmla="val 5630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8D8D8"/>
                  </a:gs>
                </a:gsLst>
                <a:lin ang="5400000" scaled="1"/>
              </a:gradFill>
              <a:ln w="6350">
                <a:solidFill>
                  <a:srgbClr val="C0C0C0"/>
                </a:solidFill>
                <a:round/>
              </a:ln>
            </p:spPr>
            <p:txBody>
              <a:bodyPr wrap="none"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E1B40C"/>
                  </a:buClr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从项目规划、团队成员分配、进度与成本</a:t>
                </a:r>
                <a:endParaRPr kumimoji="0" lang="en-US" altLang="zh-C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  <a:p>
                <a:pPr marL="0" marR="0" lvl="0" indent="0" algn="ctr" defTabSz="1219200" rtl="0" eaLnBrk="1" fontAlgn="auto" latinLnBrk="0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E1B40C"/>
                  </a:buClr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管控到项目交付，多维度全面实时监控</a:t>
                </a:r>
                <a:endPara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43" name="Oval 8"/>
              <p:cNvSpPr>
                <a:spLocks noChangeAspect="1" noChangeArrowheads="1"/>
              </p:cNvSpPr>
              <p:nvPr/>
            </p:nvSpPr>
            <p:spPr bwMode="auto">
              <a:xfrm>
                <a:off x="4873124" y="3630044"/>
                <a:ext cx="482207" cy="233716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59998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44" name="Arc 9"/>
              <p:cNvSpPr/>
              <p:nvPr/>
            </p:nvSpPr>
            <p:spPr bwMode="auto">
              <a:xfrm>
                <a:off x="4882526" y="3530648"/>
                <a:ext cx="466090" cy="256551"/>
              </a:xfrm>
              <a:custGeom>
                <a:avLst/>
                <a:gdLst>
                  <a:gd name="T0" fmla="*/ 550850 w 43195"/>
                  <a:gd name="T1" fmla="*/ 33245 h 23732"/>
                  <a:gd name="T2" fmla="*/ 275463 w 43195"/>
                  <a:gd name="T3" fmla="*/ 303213 h 23732"/>
                  <a:gd name="T4" fmla="*/ 0 w 43195"/>
                  <a:gd name="T5" fmla="*/ 27240 h 23732"/>
                  <a:gd name="T6" fmla="*/ 1339 w 43195"/>
                  <a:gd name="T7" fmla="*/ 0 h 23732"/>
                  <a:gd name="T8" fmla="*/ 550850 w 43195"/>
                  <a:gd name="T9" fmla="*/ 33245 h 23732"/>
                  <a:gd name="T10" fmla="*/ 275463 w 43195"/>
                  <a:gd name="T11" fmla="*/ 303213 h 23732"/>
                  <a:gd name="T12" fmla="*/ 0 w 43195"/>
                  <a:gd name="T13" fmla="*/ 27240 h 23732"/>
                  <a:gd name="T14" fmla="*/ 1339 w 43195"/>
                  <a:gd name="T15" fmla="*/ 0 h 23732"/>
                  <a:gd name="T16" fmla="*/ 275463 w 43195"/>
                  <a:gd name="T17" fmla="*/ 27240 h 23732"/>
                  <a:gd name="T18" fmla="*/ 550850 w 43195"/>
                  <a:gd name="T19" fmla="*/ 33245 h 237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3195"/>
                  <a:gd name="T31" fmla="*/ 0 h 23732"/>
                  <a:gd name="T32" fmla="*/ 43195 w 43195"/>
                  <a:gd name="T33" fmla="*/ 23732 h 237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3195" h="23732" fill="none" extrusionOk="0">
                    <a:moveTo>
                      <a:pt x="43194" y="2602"/>
                    </a:moveTo>
                    <a:cubicBezTo>
                      <a:pt x="42938" y="14346"/>
                      <a:pt x="33345" y="23731"/>
                      <a:pt x="21600" y="23732"/>
                    </a:cubicBezTo>
                    <a:cubicBezTo>
                      <a:pt x="9670" y="23732"/>
                      <a:pt x="0" y="14061"/>
                      <a:pt x="0" y="2132"/>
                    </a:cubicBezTo>
                    <a:cubicBezTo>
                      <a:pt x="-1" y="1420"/>
                      <a:pt x="35" y="708"/>
                      <a:pt x="105" y="0"/>
                    </a:cubicBezTo>
                  </a:path>
                  <a:path w="43195" h="23732" stroke="0" extrusionOk="0">
                    <a:moveTo>
                      <a:pt x="43194" y="2602"/>
                    </a:moveTo>
                    <a:cubicBezTo>
                      <a:pt x="42938" y="14346"/>
                      <a:pt x="33345" y="23731"/>
                      <a:pt x="21600" y="23732"/>
                    </a:cubicBezTo>
                    <a:cubicBezTo>
                      <a:pt x="9670" y="23732"/>
                      <a:pt x="0" y="14061"/>
                      <a:pt x="0" y="2132"/>
                    </a:cubicBezTo>
                    <a:cubicBezTo>
                      <a:pt x="-1" y="1420"/>
                      <a:pt x="35" y="708"/>
                      <a:pt x="105" y="0"/>
                    </a:cubicBezTo>
                    <a:lnTo>
                      <a:pt x="21600" y="2132"/>
                    </a:lnTo>
                    <a:lnTo>
                      <a:pt x="43194" y="2602"/>
                    </a:lnTo>
                    <a:close/>
                  </a:path>
                </a:pathLst>
              </a:custGeom>
              <a:solidFill>
                <a:srgbClr val="0061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lIns="116417" tIns="59267" rIns="116417" bIns="59267" anchor="ctr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135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45" name="Oval 10"/>
              <p:cNvSpPr>
                <a:spLocks noChangeAspect="1" noChangeArrowheads="1"/>
              </p:cNvSpPr>
              <p:nvPr/>
            </p:nvSpPr>
            <p:spPr bwMode="auto">
              <a:xfrm>
                <a:off x="4873124" y="3435281"/>
                <a:ext cx="482207" cy="235059"/>
              </a:xfrm>
              <a:prstGeom prst="ellipse">
                <a:avLst/>
              </a:prstGeom>
              <a:solidFill>
                <a:srgbClr val="0061A6"/>
              </a:solidFill>
              <a:ln>
                <a:solidFill>
                  <a:sysClr val="window" lastClr="FFFFFF"/>
                </a:solidFill>
              </a:ln>
            </p:spPr>
            <p:txBody>
              <a:bodyPr vert="eaVert" wrap="none" anchor="ctr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grpSp>
            <p:nvGrpSpPr>
              <p:cNvPr id="146" name="Group 58"/>
              <p:cNvGrpSpPr/>
              <p:nvPr/>
            </p:nvGrpSpPr>
            <p:grpSpPr bwMode="auto">
              <a:xfrm>
                <a:off x="5062515" y="3248577"/>
                <a:ext cx="108799" cy="300877"/>
                <a:chOff x="0" y="0"/>
                <a:chExt cx="203" cy="567"/>
              </a:xfrm>
            </p:grpSpPr>
            <p:grpSp>
              <p:nvGrpSpPr>
                <p:cNvPr id="148" name="Group 59"/>
                <p:cNvGrpSpPr/>
                <p:nvPr/>
              </p:nvGrpSpPr>
              <p:grpSpPr bwMode="auto">
                <a:xfrm>
                  <a:off x="47" y="245"/>
                  <a:ext cx="109" cy="322"/>
                  <a:chOff x="0" y="0"/>
                  <a:chExt cx="567" cy="1701"/>
                </a:xfrm>
              </p:grpSpPr>
              <p:sp>
                <p:nvSpPr>
                  <p:cNvPr id="151" name="AutoShape 1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-726" y="726"/>
                    <a:ext cx="1701" cy="25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12192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2" name="AutoShape 14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-409" y="726"/>
                    <a:ext cx="1701" cy="25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ctr" defTabSz="12192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49" name="AutoShape 15"/>
                <p:cNvSpPr>
                  <a:spLocks noChangeArrowheads="1"/>
                </p:cNvSpPr>
                <p:nvPr/>
              </p:nvSpPr>
              <p:spPr bwMode="auto">
                <a:xfrm rot="10800000">
                  <a:off x="0" y="125"/>
                  <a:ext cx="203" cy="20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264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marL="0" marR="0" lvl="0" indent="0" algn="ctr" defTabSz="12192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50" name="AutoShape 16"/>
                <p:cNvSpPr>
                  <a:spLocks noChangeArrowheads="1"/>
                </p:cNvSpPr>
                <p:nvPr/>
              </p:nvSpPr>
              <p:spPr bwMode="auto">
                <a:xfrm rot="8100000">
                  <a:off x="49" y="0"/>
                  <a:ext cx="105" cy="10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10800000" wrap="none" anchor="ctr"/>
                <a:lstStyle/>
                <a:p>
                  <a:pPr marL="0" marR="0" lvl="0" indent="0" algn="ctr" defTabSz="12192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47" name="AutoShape 71"/>
              <p:cNvSpPr>
                <a:spLocks noChangeArrowheads="1"/>
              </p:cNvSpPr>
              <p:nvPr/>
            </p:nvSpPr>
            <p:spPr bwMode="auto">
              <a:xfrm>
                <a:off x="5490995" y="3502441"/>
                <a:ext cx="1681682" cy="253864"/>
              </a:xfrm>
              <a:prstGeom prst="roundRect">
                <a:avLst>
                  <a:gd name="adj" fmla="val 5630"/>
                </a:avLst>
              </a:prstGeom>
              <a:solidFill>
                <a:srgbClr val="0061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E1B40C"/>
                  </a:buClr>
                  <a:buSzTx/>
                  <a:buFontTx/>
                  <a:buNone/>
                  <a:defRPr/>
                </a:pPr>
                <a:r>
                  <a:rPr kumimoji="0" lang="zh-CN" altLang="en-US" sz="133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项目管理</a:t>
                </a:r>
                <a:endParaRPr kumimoji="0" lang="zh-CN" altLang="en-US" sz="133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53" name="AutoShape 52"/>
            <p:cNvSpPr>
              <a:spLocks noChangeArrowheads="1"/>
            </p:cNvSpPr>
            <p:nvPr/>
          </p:nvSpPr>
          <p:spPr bwMode="auto">
            <a:xfrm rot="5400000">
              <a:off x="6449959" y="1726024"/>
              <a:ext cx="143158" cy="257721"/>
            </a:xfrm>
            <a:prstGeom prst="triangle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 w="19050">
              <a:solidFill>
                <a:schemeClr val="bg1">
                  <a:lumMod val="50000"/>
                </a:schemeClr>
              </a:solidFill>
              <a:miter lim="800000"/>
            </a:ln>
          </p:spPr>
          <p:txBody>
            <a:bodyPr rot="10800000" vert="eaVert" wrap="none" lIns="116417" tIns="59267" rIns="116417" bIns="59267" anchor="ctr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Arc 9"/>
            <p:cNvSpPr/>
            <p:nvPr/>
          </p:nvSpPr>
          <p:spPr bwMode="auto">
            <a:xfrm>
              <a:off x="4562840" y="3669522"/>
              <a:ext cx="463366" cy="255129"/>
            </a:xfrm>
            <a:custGeom>
              <a:avLst/>
              <a:gdLst>
                <a:gd name="T0" fmla="*/ 550850 w 43195"/>
                <a:gd name="T1" fmla="*/ 33244 h 23732"/>
                <a:gd name="T2" fmla="*/ 275463 w 43195"/>
                <a:gd name="T3" fmla="*/ 303212 h 23732"/>
                <a:gd name="T4" fmla="*/ 0 w 43195"/>
                <a:gd name="T5" fmla="*/ 27240 h 23732"/>
                <a:gd name="T6" fmla="*/ 1339 w 43195"/>
                <a:gd name="T7" fmla="*/ 0 h 23732"/>
                <a:gd name="T8" fmla="*/ 550850 w 43195"/>
                <a:gd name="T9" fmla="*/ 33244 h 23732"/>
                <a:gd name="T10" fmla="*/ 275463 w 43195"/>
                <a:gd name="T11" fmla="*/ 303212 h 23732"/>
                <a:gd name="T12" fmla="*/ 0 w 43195"/>
                <a:gd name="T13" fmla="*/ 27240 h 23732"/>
                <a:gd name="T14" fmla="*/ 1339 w 43195"/>
                <a:gd name="T15" fmla="*/ 0 h 23732"/>
                <a:gd name="T16" fmla="*/ 275463 w 43195"/>
                <a:gd name="T17" fmla="*/ 27240 h 23732"/>
                <a:gd name="T18" fmla="*/ 550850 w 43195"/>
                <a:gd name="T19" fmla="*/ 33244 h 237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195"/>
                <a:gd name="T31" fmla="*/ 0 h 23732"/>
                <a:gd name="T32" fmla="*/ 43195 w 43195"/>
                <a:gd name="T33" fmla="*/ 23732 h 237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195" h="23732" fill="none" extrusionOk="0">
                  <a:moveTo>
                    <a:pt x="43194" y="2602"/>
                  </a:moveTo>
                  <a:cubicBezTo>
                    <a:pt x="42938" y="14346"/>
                    <a:pt x="33345" y="23731"/>
                    <a:pt x="21600" y="23732"/>
                  </a:cubicBezTo>
                  <a:cubicBezTo>
                    <a:pt x="9670" y="23732"/>
                    <a:pt x="0" y="14061"/>
                    <a:pt x="0" y="2132"/>
                  </a:cubicBezTo>
                  <a:cubicBezTo>
                    <a:pt x="-1" y="1420"/>
                    <a:pt x="35" y="708"/>
                    <a:pt x="105" y="0"/>
                  </a:cubicBezTo>
                </a:path>
                <a:path w="43195" h="23732" stroke="0" extrusionOk="0">
                  <a:moveTo>
                    <a:pt x="43194" y="2602"/>
                  </a:moveTo>
                  <a:cubicBezTo>
                    <a:pt x="42938" y="14346"/>
                    <a:pt x="33345" y="23731"/>
                    <a:pt x="21600" y="23732"/>
                  </a:cubicBezTo>
                  <a:cubicBezTo>
                    <a:pt x="9670" y="23732"/>
                    <a:pt x="0" y="14061"/>
                    <a:pt x="0" y="2132"/>
                  </a:cubicBezTo>
                  <a:cubicBezTo>
                    <a:pt x="-1" y="1420"/>
                    <a:pt x="35" y="708"/>
                    <a:pt x="105" y="0"/>
                  </a:cubicBezTo>
                  <a:lnTo>
                    <a:pt x="21600" y="2132"/>
                  </a:lnTo>
                  <a:lnTo>
                    <a:pt x="43194" y="2602"/>
                  </a:lnTo>
                  <a:close/>
                </a:path>
              </a:pathLst>
            </a:custGeom>
            <a:solidFill>
              <a:srgbClr val="0061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116417" tIns="59267" rIns="116417" bIns="59267" anchor="ctr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3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5" name="Oval 10"/>
            <p:cNvSpPr>
              <a:spLocks noChangeAspect="1" noChangeArrowheads="1"/>
            </p:cNvSpPr>
            <p:nvPr/>
          </p:nvSpPr>
          <p:spPr bwMode="auto">
            <a:xfrm>
              <a:off x="4553494" y="3574684"/>
              <a:ext cx="479389" cy="233759"/>
            </a:xfrm>
            <a:prstGeom prst="ellipse">
              <a:avLst/>
            </a:prstGeom>
            <a:solidFill>
              <a:srgbClr val="0061A6"/>
            </a:solidFill>
            <a:ln>
              <a:solidFill>
                <a:sysClr val="window" lastClr="FFFFFF"/>
              </a:solidFill>
            </a:ln>
          </p:spPr>
          <p:txBody>
            <a:bodyPr vert="eaVert" wrap="none" anchor="ctr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6" name="AutoShape 13"/>
            <p:cNvSpPr>
              <a:spLocks noChangeArrowheads="1"/>
            </p:cNvSpPr>
            <p:nvPr/>
          </p:nvSpPr>
          <p:spPr bwMode="auto">
            <a:xfrm rot="5400000">
              <a:off x="4682933" y="3588208"/>
              <a:ext cx="169832" cy="25609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1219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AutoShape 14"/>
            <p:cNvSpPr>
              <a:spLocks noChangeArrowheads="1"/>
            </p:cNvSpPr>
            <p:nvPr/>
          </p:nvSpPr>
          <p:spPr bwMode="auto">
            <a:xfrm rot="5400000">
              <a:off x="4715406" y="3588208"/>
              <a:ext cx="169832" cy="25609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1219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8" name="AutoShape 15"/>
            <p:cNvSpPr>
              <a:spLocks noChangeArrowheads="1"/>
            </p:cNvSpPr>
            <p:nvPr/>
          </p:nvSpPr>
          <p:spPr bwMode="auto">
            <a:xfrm rot="10800000">
              <a:off x="4730053" y="3452722"/>
              <a:ext cx="108163" cy="108708"/>
            </a:xfrm>
            <a:prstGeom prst="roundRect">
              <a:avLst>
                <a:gd name="adj" fmla="val 16667"/>
              </a:avLst>
            </a:prstGeom>
            <a:solidFill>
              <a:srgbClr val="002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wrap="none" anchor="ctr"/>
            <a:lstStyle/>
            <a:p>
              <a:pPr marL="0" marR="0" lvl="0" indent="0" algn="ctr" defTabSz="1219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9" name="AutoShape 16"/>
            <p:cNvSpPr>
              <a:spLocks noChangeArrowheads="1"/>
            </p:cNvSpPr>
            <p:nvPr/>
          </p:nvSpPr>
          <p:spPr bwMode="auto">
            <a:xfrm rot="8100000">
              <a:off x="4756161" y="3386758"/>
              <a:ext cx="55946" cy="56465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wrap="none" anchor="ctr"/>
            <a:lstStyle/>
            <a:p>
              <a:pPr marL="0" marR="0" lvl="0" indent="0" algn="ctr" defTabSz="1219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pic>
          <p:nvPicPr>
            <p:cNvPr id="160" name="Picture 21" descr="阴影5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3988499" y="4605299"/>
              <a:ext cx="1610531" cy="84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1" name="AutoShape 22"/>
            <p:cNvSpPr>
              <a:spLocks noChangeArrowheads="1"/>
            </p:cNvSpPr>
            <p:nvPr/>
          </p:nvSpPr>
          <p:spPr bwMode="auto">
            <a:xfrm>
              <a:off x="3819393" y="4320197"/>
              <a:ext cx="1948742" cy="467943"/>
            </a:xfrm>
            <a:prstGeom prst="roundRect">
              <a:avLst>
                <a:gd name="adj" fmla="val 563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D8D8D8"/>
                </a:gs>
              </a:gsLst>
              <a:lin ang="5400000" scaled="1"/>
            </a:gradFill>
            <a:ln w="6350">
              <a:solidFill>
                <a:srgbClr val="C0C0C0"/>
              </a:solidFill>
              <a:round/>
            </a:ln>
          </p:spPr>
          <p:txBody>
            <a:bodyPr wrap="none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E1B40C"/>
                </a:buClr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流程审批、协同工作 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E1B40C"/>
                </a:buClr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随时随地便捷办公 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2" name="AutoShape 32"/>
            <p:cNvSpPr>
              <a:spLocks noChangeArrowheads="1"/>
            </p:cNvSpPr>
            <p:nvPr/>
          </p:nvSpPr>
          <p:spPr bwMode="auto">
            <a:xfrm>
              <a:off x="3819039" y="3957077"/>
              <a:ext cx="1948742" cy="369626"/>
            </a:xfrm>
            <a:prstGeom prst="roundRect">
              <a:avLst>
                <a:gd name="adj" fmla="val 5630"/>
              </a:avLst>
            </a:prstGeom>
            <a:solidFill>
              <a:srgbClr val="1B4367"/>
            </a:solidFill>
            <a:ln>
              <a:noFill/>
            </a:ln>
          </p:spPr>
          <p:txBody>
            <a:bodyPr wrap="none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E1B40C"/>
                </a:buClr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企业智慧运营平台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163" name="组合 150"/>
            <p:cNvGrpSpPr/>
            <p:nvPr/>
          </p:nvGrpSpPr>
          <p:grpSpPr>
            <a:xfrm>
              <a:off x="4723313" y="2484063"/>
              <a:ext cx="143158" cy="757654"/>
              <a:chOff x="4193074" y="2171592"/>
              <a:chExt cx="144000" cy="762108"/>
            </a:xfrm>
            <a:solidFill>
              <a:schemeClr val="bg1">
                <a:lumMod val="50000"/>
              </a:schemeClr>
            </a:solidFill>
          </p:grpSpPr>
          <p:cxnSp>
            <p:nvCxnSpPr>
              <p:cNvPr id="164" name="直接箭头连接符 163"/>
              <p:cNvCxnSpPr/>
              <p:nvPr/>
            </p:nvCxnSpPr>
            <p:spPr>
              <a:xfrm rot="16200000" flipV="1">
                <a:off x="3960000" y="2627700"/>
                <a:ext cx="612000" cy="0"/>
              </a:xfrm>
              <a:prstGeom prst="straightConnector1">
                <a:avLst/>
              </a:prstGeom>
              <a:grpFill/>
              <a:ln w="19050">
                <a:solidFill>
                  <a:schemeClr val="bg1">
                    <a:lumMod val="50000"/>
                  </a:schemeClr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AutoShape 52"/>
              <p:cNvSpPr>
                <a:spLocks noChangeArrowheads="1"/>
              </p:cNvSpPr>
              <p:nvPr/>
            </p:nvSpPr>
            <p:spPr bwMode="auto">
              <a:xfrm rot="10800000" flipV="1">
                <a:off x="4193074" y="2171592"/>
                <a:ext cx="144000" cy="259236"/>
              </a:xfrm>
              <a:prstGeom prst="triangle">
                <a:avLst>
                  <a:gd name="adj" fmla="val 50000"/>
                </a:avLst>
              </a:prstGeom>
              <a:grpFill/>
              <a:ln w="19050">
                <a:solidFill>
                  <a:schemeClr val="bg1">
                    <a:lumMod val="50000"/>
                  </a:schemeClr>
                </a:solidFill>
                <a:miter lim="800000"/>
              </a:ln>
            </p:spPr>
            <p:txBody>
              <a:bodyPr rot="10800000" vert="eaVert" wrap="none" lIns="116417" tIns="59267" rIns="116417" bIns="59267" anchor="ctr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66" name="组合 149"/>
            <p:cNvGrpSpPr/>
            <p:nvPr/>
          </p:nvGrpSpPr>
          <p:grpSpPr>
            <a:xfrm>
              <a:off x="3662748" y="3153227"/>
              <a:ext cx="312390" cy="670467"/>
              <a:chOff x="3062773" y="2844691"/>
              <a:chExt cx="314227" cy="674409"/>
            </a:xfrm>
            <a:solidFill>
              <a:schemeClr val="bg1">
                <a:lumMod val="50000"/>
              </a:schemeClr>
            </a:solidFill>
          </p:grpSpPr>
          <p:cxnSp>
            <p:nvCxnSpPr>
              <p:cNvPr id="167" name="直接箭头连接符 166"/>
              <p:cNvCxnSpPr/>
              <p:nvPr/>
            </p:nvCxnSpPr>
            <p:spPr>
              <a:xfrm rot="13500000">
                <a:off x="3071000" y="3213100"/>
                <a:ext cx="612000" cy="0"/>
              </a:xfrm>
              <a:prstGeom prst="straightConnector1">
                <a:avLst/>
              </a:prstGeom>
              <a:grpFill/>
              <a:ln w="19050">
                <a:solidFill>
                  <a:schemeClr val="bg1">
                    <a:lumMod val="50000"/>
                  </a:schemeClr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AutoShape 52"/>
              <p:cNvSpPr>
                <a:spLocks noChangeArrowheads="1"/>
              </p:cNvSpPr>
              <p:nvPr/>
            </p:nvSpPr>
            <p:spPr bwMode="auto">
              <a:xfrm rot="8100000" flipV="1">
                <a:off x="3062773" y="2844691"/>
                <a:ext cx="144000" cy="259236"/>
              </a:xfrm>
              <a:prstGeom prst="triangle">
                <a:avLst>
                  <a:gd name="adj" fmla="val 50000"/>
                </a:avLst>
              </a:prstGeom>
              <a:grpFill/>
              <a:ln w="19050">
                <a:solidFill>
                  <a:schemeClr val="bg1">
                    <a:lumMod val="50000"/>
                  </a:schemeClr>
                </a:solidFill>
                <a:miter lim="800000"/>
              </a:ln>
            </p:spPr>
            <p:txBody>
              <a:bodyPr rot="10800000" vert="eaVert" wrap="none" lIns="116417" tIns="59267" rIns="116417" bIns="59267" anchor="ctr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69" name="组合 148"/>
            <p:cNvGrpSpPr/>
            <p:nvPr/>
          </p:nvGrpSpPr>
          <p:grpSpPr>
            <a:xfrm>
              <a:off x="5299651" y="3210511"/>
              <a:ext cx="672040" cy="308972"/>
              <a:chOff x="4849000" y="2902311"/>
              <a:chExt cx="675991" cy="310789"/>
            </a:xfrm>
            <a:solidFill>
              <a:schemeClr val="bg1">
                <a:lumMod val="50000"/>
              </a:schemeClr>
            </a:solidFill>
          </p:grpSpPr>
          <p:cxnSp>
            <p:nvCxnSpPr>
              <p:cNvPr id="170" name="直接箭头连接符 169"/>
              <p:cNvCxnSpPr/>
              <p:nvPr/>
            </p:nvCxnSpPr>
            <p:spPr>
              <a:xfrm rot="18900000">
                <a:off x="4849000" y="3213100"/>
                <a:ext cx="612000" cy="0"/>
              </a:xfrm>
              <a:prstGeom prst="straightConnector1">
                <a:avLst/>
              </a:prstGeom>
              <a:grpFill/>
              <a:ln w="19050">
                <a:solidFill>
                  <a:schemeClr val="bg1">
                    <a:lumMod val="50000"/>
                  </a:schemeClr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1" name="AutoShape 52"/>
              <p:cNvSpPr>
                <a:spLocks noChangeArrowheads="1"/>
              </p:cNvSpPr>
              <p:nvPr/>
            </p:nvSpPr>
            <p:spPr bwMode="auto">
              <a:xfrm rot="13500000" flipV="1">
                <a:off x="5323373" y="2844693"/>
                <a:ext cx="144000" cy="259236"/>
              </a:xfrm>
              <a:prstGeom prst="triangle">
                <a:avLst>
                  <a:gd name="adj" fmla="val 50000"/>
                </a:avLst>
              </a:prstGeom>
              <a:grpFill/>
              <a:ln w="19050">
                <a:solidFill>
                  <a:schemeClr val="bg1">
                    <a:lumMod val="50000"/>
                  </a:schemeClr>
                </a:solidFill>
                <a:miter lim="800000"/>
              </a:ln>
            </p:spPr>
            <p:txBody>
              <a:bodyPr rot="10800000" vert="eaVert" wrap="none" lIns="116417" tIns="59267" rIns="116417" bIns="59267" anchor="ctr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72" name="组合 146"/>
            <p:cNvGrpSpPr/>
            <p:nvPr/>
          </p:nvGrpSpPr>
          <p:grpSpPr>
            <a:xfrm>
              <a:off x="3605467" y="5070331"/>
              <a:ext cx="673882" cy="326590"/>
              <a:chOff x="3005156" y="4813300"/>
              <a:chExt cx="677844" cy="328510"/>
            </a:xfrm>
            <a:solidFill>
              <a:schemeClr val="bg1">
                <a:lumMod val="50000"/>
              </a:schemeClr>
            </a:solidFill>
          </p:grpSpPr>
          <p:cxnSp>
            <p:nvCxnSpPr>
              <p:cNvPr id="173" name="直接箭头连接符 172"/>
              <p:cNvCxnSpPr/>
              <p:nvPr/>
            </p:nvCxnSpPr>
            <p:spPr>
              <a:xfrm rot="8100000">
                <a:off x="3071000" y="4813300"/>
                <a:ext cx="612000" cy="0"/>
              </a:xfrm>
              <a:prstGeom prst="straightConnector1">
                <a:avLst/>
              </a:prstGeom>
              <a:grpFill/>
              <a:ln w="19050">
                <a:solidFill>
                  <a:schemeClr val="bg1">
                    <a:lumMod val="50000"/>
                  </a:schemeClr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" name="AutoShape 52"/>
              <p:cNvSpPr>
                <a:spLocks noChangeArrowheads="1"/>
              </p:cNvSpPr>
              <p:nvPr/>
            </p:nvSpPr>
            <p:spPr bwMode="auto">
              <a:xfrm rot="2700000" flipV="1">
                <a:off x="3062774" y="4940192"/>
                <a:ext cx="144000" cy="259236"/>
              </a:xfrm>
              <a:prstGeom prst="triangle">
                <a:avLst>
                  <a:gd name="adj" fmla="val 50000"/>
                </a:avLst>
              </a:prstGeom>
              <a:grpFill/>
              <a:ln w="19050">
                <a:solidFill>
                  <a:schemeClr val="bg1">
                    <a:lumMod val="50000"/>
                  </a:schemeClr>
                </a:solidFill>
                <a:miter lim="800000"/>
              </a:ln>
            </p:spPr>
            <p:txBody>
              <a:bodyPr rot="10800000" vert="eaVert" wrap="none" lIns="116417" tIns="59267" rIns="116417" bIns="59267" anchor="ctr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75" name="组合 147"/>
            <p:cNvGrpSpPr/>
            <p:nvPr/>
          </p:nvGrpSpPr>
          <p:grpSpPr>
            <a:xfrm>
              <a:off x="5603862" y="4778745"/>
              <a:ext cx="297922" cy="650205"/>
              <a:chOff x="5155000" y="4507300"/>
              <a:chExt cx="299674" cy="654028"/>
            </a:xfrm>
            <a:solidFill>
              <a:schemeClr val="bg1">
                <a:lumMod val="50000"/>
              </a:schemeClr>
            </a:solidFill>
          </p:grpSpPr>
          <p:cxnSp>
            <p:nvCxnSpPr>
              <p:cNvPr id="176" name="直接箭头连接符 175"/>
              <p:cNvCxnSpPr/>
              <p:nvPr/>
            </p:nvCxnSpPr>
            <p:spPr>
              <a:xfrm rot="2700000">
                <a:off x="4849000" y="4813300"/>
                <a:ext cx="612000" cy="0"/>
              </a:xfrm>
              <a:prstGeom prst="straightConnector1">
                <a:avLst/>
              </a:prstGeom>
              <a:grpFill/>
              <a:ln w="19050">
                <a:solidFill>
                  <a:schemeClr val="bg1">
                    <a:lumMod val="50000"/>
                  </a:schemeClr>
                </a:solidFill>
                <a:prstDash val="sysDot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7" name="AutoShape 52"/>
              <p:cNvSpPr>
                <a:spLocks noChangeArrowheads="1"/>
              </p:cNvSpPr>
              <p:nvPr/>
            </p:nvSpPr>
            <p:spPr bwMode="auto">
              <a:xfrm rot="18900000" flipV="1">
                <a:off x="5310674" y="4902092"/>
                <a:ext cx="144000" cy="259236"/>
              </a:xfrm>
              <a:prstGeom prst="triangle">
                <a:avLst>
                  <a:gd name="adj" fmla="val 50000"/>
                </a:avLst>
              </a:prstGeom>
              <a:grpFill/>
              <a:ln w="19050">
                <a:solidFill>
                  <a:schemeClr val="bg1">
                    <a:lumMod val="50000"/>
                  </a:schemeClr>
                </a:solidFill>
                <a:miter lim="800000"/>
              </a:ln>
            </p:spPr>
            <p:txBody>
              <a:bodyPr rot="10800000" vert="eaVert" wrap="none" lIns="116417" tIns="59267" rIns="116417" bIns="59267" anchor="ctr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65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矩形"/>
          <p:cNvSpPr/>
          <p:nvPr/>
        </p:nvSpPr>
        <p:spPr>
          <a:xfrm>
            <a:off x="0" y="3507"/>
            <a:ext cx="12192000" cy="6854493"/>
          </a:xfrm>
          <a:prstGeom prst="rect">
            <a:avLst/>
          </a:prstGeom>
          <a:solidFill>
            <a:srgbClr val="1B4367"/>
          </a:solidFill>
          <a:ln w="12700">
            <a:miter lim="400000"/>
          </a:ln>
        </p:spPr>
        <p:txBody>
          <a:bodyPr lIns="162560" tIns="162560" rIns="162560" bIns="16256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 kumimoji="0" sz="53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3" name="标题 请置入背景图片"/>
          <p:cNvSpPr/>
          <p:nvPr/>
        </p:nvSpPr>
        <p:spPr>
          <a:xfrm>
            <a:off x="2963778" y="2411604"/>
            <a:ext cx="4116959" cy="1323439"/>
          </a:xfrm>
          <a:prstGeom prst="rect">
            <a:avLst/>
          </a:prstGeom>
          <a:ln w="12700">
            <a:miter lim="400000"/>
          </a:ln>
        </p:spPr>
        <p:txBody>
          <a:bodyPr wrap="square" lIns="60959" rIns="60959">
            <a:spAutoFit/>
          </a:bodyPr>
          <a:lstStyle>
            <a:lvl1pPr algn="r">
              <a:defRPr sz="3300">
                <a:solidFill>
                  <a:srgbClr val="FFFFFF"/>
                </a:solidFill>
                <a:uFill>
                  <a:solidFill>
                    <a:srgbClr val="1CA6C6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 marL="0" marR="0" lvl="0" indent="0" algn="ctr" defTabSz="3422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1CA6C6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企业智慧运营</a:t>
            </a:r>
            <a:endParaRPr kumimoji="0" lang="en-US" altLang="zh-CN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>
                <a:solidFill>
                  <a:srgbClr val="1CA6C6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marR="0" lvl="0" indent="0" algn="ctr" defTabSz="3422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1CA6C6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平台方案</a:t>
            </a: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1CA6C6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概述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>
                <a:solidFill>
                  <a:srgbClr val="1CA6C6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5" name="矩形 4"/>
          <p:cNvSpPr/>
          <p:nvPr/>
        </p:nvSpPr>
        <p:spPr>
          <a:xfrm>
            <a:off x="2574308" y="1500554"/>
            <a:ext cx="4506430" cy="3650412"/>
          </a:xfrm>
          <a:prstGeom prst="rect">
            <a:avLst/>
          </a:prstGeom>
          <a:ln w="38100">
            <a:solidFill>
              <a:srgbClr val="FFFFFF"/>
            </a:solidFill>
            <a:miter/>
          </a:ln>
        </p:spPr>
        <p:txBody>
          <a:bodyPr lIns="162560" tIns="162560" rIns="162560" bIns="162560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4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kumimoji="0" sz="453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000000"/>
                </a:solidFill>
              </a:u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76" name="矩形"/>
          <p:cNvSpPr/>
          <p:nvPr/>
        </p:nvSpPr>
        <p:spPr>
          <a:xfrm rot="5400000">
            <a:off x="8064623" y="2424368"/>
            <a:ext cx="239180" cy="241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62560" tIns="162560" rIns="162560" bIns="162560" anchor="ctr"/>
          <a:lstStyle/>
          <a:p>
            <a:pPr marL="0" marR="0" lvl="0" indent="0" algn="ctr" defTabSz="4108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800">
                <a:solidFill>
                  <a:srgbClr val="007FFD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065" b="0" i="0" u="none" strike="noStrike" kern="0" cap="none" spc="0" normalizeH="0" baseline="0" noProof="0">
              <a:ln>
                <a:noFill/>
              </a:ln>
              <a:solidFill>
                <a:srgbClr val="007FFD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78" name="四大营销中心"/>
          <p:cNvSpPr/>
          <p:nvPr/>
        </p:nvSpPr>
        <p:spPr>
          <a:xfrm>
            <a:off x="1926958" y="1707034"/>
            <a:ext cx="1036821" cy="2062103"/>
          </a:xfrm>
          <a:prstGeom prst="rect">
            <a:avLst/>
          </a:prstGeom>
          <a:solidFill>
            <a:srgbClr val="1B4367"/>
          </a:solidFill>
          <a:ln w="12700">
            <a:miter lim="400000"/>
          </a:ln>
        </p:spPr>
        <p:txBody>
          <a:bodyPr wrap="none" lIns="60959" rIns="60959">
            <a:spAutoFit/>
          </a:bodyPr>
          <a:lstStyle>
            <a:lvl1pPr algn="ctr" defTabSz="457200">
              <a:defRPr sz="9600">
                <a:solidFill>
                  <a:srgbClr val="FFFFFF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marL="0" marR="0" lvl="0" indent="0" algn="ctr" defTabSz="609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1</a:t>
            </a:r>
            <a:endParaRPr kumimoji="0" sz="1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" name="矩形"/>
          <p:cNvSpPr/>
          <p:nvPr/>
        </p:nvSpPr>
        <p:spPr>
          <a:xfrm rot="5400000">
            <a:off x="8353720" y="2733919"/>
            <a:ext cx="516444" cy="52145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62560" tIns="162560" rIns="162560" bIns="162560" anchor="ctr"/>
          <a:lstStyle/>
          <a:p>
            <a:pPr marL="0" marR="0" lvl="0" indent="0" algn="ctr" defTabSz="4108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800">
                <a:solidFill>
                  <a:srgbClr val="007FFD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065" b="0" i="0" u="none" strike="noStrike" kern="0" cap="none" spc="0" normalizeH="0" baseline="0" noProof="0">
              <a:ln>
                <a:noFill/>
              </a:ln>
              <a:solidFill>
                <a:srgbClr val="007FFD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963779" y="3863996"/>
            <a:ext cx="4116958" cy="0"/>
          </a:xfrm>
          <a:prstGeom prst="line">
            <a:avLst/>
          </a:prstGeom>
          <a:noFill/>
          <a:ln w="9525" cap="flat">
            <a:solidFill>
              <a:schemeClr val="bg1">
                <a:lumMod val="85000"/>
              </a:schemeClr>
            </a:solidFill>
            <a:prstDash val="sysDot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平台功能</a:t>
            </a:r>
            <a:r>
              <a:rPr lang="zh-CN" altLang="en-US" dirty="0"/>
              <a:t>架构</a:t>
            </a:r>
            <a:endParaRPr lang="zh-CN" altLang="en-US" dirty="0"/>
          </a:p>
        </p:txBody>
      </p:sp>
      <p:grpSp>
        <p:nvGrpSpPr>
          <p:cNvPr id="84" name="组合 83"/>
          <p:cNvGrpSpPr/>
          <p:nvPr/>
        </p:nvGrpSpPr>
        <p:grpSpPr>
          <a:xfrm>
            <a:off x="1071882" y="5944002"/>
            <a:ext cx="10076545" cy="703994"/>
            <a:chOff x="1490615" y="5382855"/>
            <a:chExt cx="10076545" cy="703994"/>
          </a:xfrm>
        </p:grpSpPr>
        <p:sp>
          <p:nvSpPr>
            <p:cNvPr id="85" name="矩形 84"/>
            <p:cNvSpPr/>
            <p:nvPr/>
          </p:nvSpPr>
          <p:spPr bwMode="auto">
            <a:xfrm>
              <a:off x="1490615" y="5382855"/>
              <a:ext cx="10076545" cy="7039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121920" tIns="48000" rIns="121920" bIns="48000" numCol="1" rtlCol="0" anchor="ctr" anchorCtr="0" compatLnSpc="1"/>
            <a:lstStyle/>
            <a:p>
              <a:pPr marL="0" marR="0" lvl="0" indent="0" algn="ctr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6" name="圆角矩形 52"/>
            <p:cNvSpPr/>
            <p:nvPr/>
          </p:nvSpPr>
          <p:spPr bwMode="auto">
            <a:xfrm>
              <a:off x="2697318" y="5516259"/>
              <a:ext cx="1211742" cy="452260"/>
            </a:xfrm>
            <a:prstGeom prst="roundRect">
              <a:avLst>
                <a:gd name="adj" fmla="val 10568"/>
              </a:avLst>
            </a:prstGeom>
            <a:solidFill>
              <a:srgbClr val="1B4367"/>
            </a:solidFill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36000" tIns="36000" rIns="36000" bIns="36000" numCol="1" anchor="ctr" anchorCtr="0" compatLnSpc="1"/>
            <a:lstStyle/>
            <a:p>
              <a:pPr marL="0" marR="0" lvl="0" indent="0" algn="ctr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组织管理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1490615" y="555018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系统管理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8" name="圆角矩形 52"/>
            <p:cNvSpPr/>
            <p:nvPr/>
          </p:nvSpPr>
          <p:spPr bwMode="auto">
            <a:xfrm>
              <a:off x="4211156" y="5516259"/>
              <a:ext cx="1211742" cy="452260"/>
            </a:xfrm>
            <a:prstGeom prst="roundRect">
              <a:avLst>
                <a:gd name="adj" fmla="val 10568"/>
              </a:avLst>
            </a:prstGeom>
            <a:solidFill>
              <a:srgbClr val="1B4367"/>
            </a:solidFill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36000" tIns="36000" rIns="36000" bIns="36000" numCol="1" anchor="ctr" anchorCtr="0" compatLnSpc="1"/>
            <a:lstStyle/>
            <a:p>
              <a:pPr marL="0" marR="0" lvl="0" indent="0" algn="ctr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用户管理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9" name="圆角矩形 52"/>
            <p:cNvSpPr/>
            <p:nvPr/>
          </p:nvSpPr>
          <p:spPr bwMode="auto">
            <a:xfrm>
              <a:off x="5724994" y="5516259"/>
              <a:ext cx="1211742" cy="452260"/>
            </a:xfrm>
            <a:prstGeom prst="roundRect">
              <a:avLst>
                <a:gd name="adj" fmla="val 10568"/>
              </a:avLst>
            </a:prstGeom>
            <a:solidFill>
              <a:srgbClr val="1B4367"/>
            </a:solidFill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36000" tIns="36000" rIns="36000" bIns="36000" numCol="1" anchor="ctr" anchorCtr="0" compatLnSpc="1"/>
            <a:lstStyle/>
            <a:p>
              <a:pPr marL="0" marR="0" lvl="0" indent="0" algn="ctr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权限管理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0" name="圆角矩形 52"/>
            <p:cNvSpPr/>
            <p:nvPr/>
          </p:nvSpPr>
          <p:spPr bwMode="auto">
            <a:xfrm>
              <a:off x="7238832" y="5516259"/>
              <a:ext cx="1211742" cy="452260"/>
            </a:xfrm>
            <a:prstGeom prst="roundRect">
              <a:avLst>
                <a:gd name="adj" fmla="val 10568"/>
              </a:avLst>
            </a:prstGeom>
            <a:solidFill>
              <a:srgbClr val="1B4367"/>
            </a:solidFill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36000" tIns="36000" rIns="36000" bIns="36000" numCol="1" anchor="ctr" anchorCtr="0" compatLnSpc="1"/>
            <a:lstStyle/>
            <a:p>
              <a:pPr marL="0" marR="0" lvl="0" indent="0" algn="ctr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参数配置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1" name="圆角矩形 52"/>
            <p:cNvSpPr/>
            <p:nvPr/>
          </p:nvSpPr>
          <p:spPr bwMode="auto">
            <a:xfrm>
              <a:off x="8752670" y="5516259"/>
              <a:ext cx="1211742" cy="452260"/>
            </a:xfrm>
            <a:prstGeom prst="roundRect">
              <a:avLst>
                <a:gd name="adj" fmla="val 10568"/>
              </a:avLst>
            </a:prstGeom>
            <a:solidFill>
              <a:srgbClr val="1B4367"/>
            </a:solidFill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36000" tIns="36000" rIns="36000" bIns="36000" numCol="1" anchor="ctr" anchorCtr="0" compatLnSpc="1"/>
            <a:lstStyle/>
            <a:p>
              <a:pPr marL="0" marR="0" lvl="0" indent="0" algn="ctr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日志管理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2" name="圆角矩形 52"/>
            <p:cNvSpPr/>
            <p:nvPr/>
          </p:nvSpPr>
          <p:spPr bwMode="auto">
            <a:xfrm>
              <a:off x="10266507" y="5516259"/>
              <a:ext cx="1211742" cy="452260"/>
            </a:xfrm>
            <a:prstGeom prst="roundRect">
              <a:avLst>
                <a:gd name="adj" fmla="val 10568"/>
              </a:avLst>
            </a:prstGeom>
            <a:solidFill>
              <a:srgbClr val="1B4367"/>
            </a:solidFill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36000" tIns="36000" rIns="36000" bIns="36000" numCol="1" anchor="ctr" anchorCtr="0" compatLnSpc="1"/>
            <a:lstStyle/>
            <a:p>
              <a:pPr marL="0" marR="0" lvl="0" indent="0" algn="ctr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消息管理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1071882" y="5165960"/>
            <a:ext cx="10076545" cy="703994"/>
            <a:chOff x="1490615" y="5382855"/>
            <a:chExt cx="10076545" cy="703994"/>
          </a:xfrm>
        </p:grpSpPr>
        <p:sp>
          <p:nvSpPr>
            <p:cNvPr id="94" name="矩形 93"/>
            <p:cNvSpPr/>
            <p:nvPr/>
          </p:nvSpPr>
          <p:spPr bwMode="auto">
            <a:xfrm>
              <a:off x="1490615" y="5382855"/>
              <a:ext cx="10076545" cy="7039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121920" tIns="48000" rIns="121920" bIns="48000" numCol="1" rtlCol="0" anchor="ctr" anchorCtr="0" compatLnSpc="1"/>
            <a:lstStyle/>
            <a:p>
              <a:pPr marL="0" marR="0" lvl="0" indent="0" algn="ctr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5" name="圆角矩形 52"/>
            <p:cNvSpPr/>
            <p:nvPr/>
          </p:nvSpPr>
          <p:spPr bwMode="auto">
            <a:xfrm>
              <a:off x="2697318" y="5516259"/>
              <a:ext cx="1211742" cy="452260"/>
            </a:xfrm>
            <a:prstGeom prst="roundRect">
              <a:avLst>
                <a:gd name="adj" fmla="val 10568"/>
              </a:avLst>
            </a:prstGeom>
            <a:solidFill>
              <a:srgbClr val="1B4367"/>
            </a:solidFill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36000" tIns="36000" rIns="36000" bIns="36000" numCol="1" anchor="ctr" anchorCtr="0" compatLnSpc="1"/>
            <a:lstStyle/>
            <a:p>
              <a:pPr marL="0" marR="0" lvl="0" indent="0" algn="ctr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客户资料管理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1490615" y="555018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数据管理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7" name="圆角矩形 52"/>
            <p:cNvSpPr/>
            <p:nvPr/>
          </p:nvSpPr>
          <p:spPr bwMode="auto">
            <a:xfrm>
              <a:off x="4211156" y="5516259"/>
              <a:ext cx="1211742" cy="452260"/>
            </a:xfrm>
            <a:prstGeom prst="roundRect">
              <a:avLst>
                <a:gd name="adj" fmla="val 10568"/>
              </a:avLst>
            </a:prstGeom>
            <a:solidFill>
              <a:srgbClr val="1B4367"/>
            </a:solidFill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36000" tIns="36000" rIns="36000" bIns="36000" numCol="1" anchor="ctr" anchorCtr="0" compatLnSpc="1"/>
            <a:lstStyle/>
            <a:p>
              <a:pPr marL="0" marR="0" lvl="0" indent="0" algn="ctr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供应商管理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8" name="圆角矩形 52"/>
            <p:cNvSpPr/>
            <p:nvPr/>
          </p:nvSpPr>
          <p:spPr bwMode="auto">
            <a:xfrm>
              <a:off x="5724994" y="5516259"/>
              <a:ext cx="1211742" cy="452260"/>
            </a:xfrm>
            <a:prstGeom prst="roundRect">
              <a:avLst>
                <a:gd name="adj" fmla="val 10568"/>
              </a:avLst>
            </a:prstGeom>
            <a:solidFill>
              <a:srgbClr val="1B4367"/>
            </a:solidFill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36000" tIns="36000" rIns="36000" bIns="36000" numCol="1" anchor="ctr" anchorCtr="0" compatLnSpc="1"/>
            <a:lstStyle/>
            <a:p>
              <a:pPr marL="0" marR="0" lvl="0" indent="0" algn="ctr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商品资料管理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9" name="圆角矩形 52"/>
            <p:cNvSpPr/>
            <p:nvPr/>
          </p:nvSpPr>
          <p:spPr bwMode="auto">
            <a:xfrm>
              <a:off x="7238832" y="5516259"/>
              <a:ext cx="1211742" cy="452260"/>
            </a:xfrm>
            <a:prstGeom prst="roundRect">
              <a:avLst>
                <a:gd name="adj" fmla="val 10568"/>
              </a:avLst>
            </a:prstGeom>
            <a:solidFill>
              <a:srgbClr val="1B4367"/>
            </a:solidFill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36000" tIns="36000" rIns="36000" bIns="36000" numCol="1" anchor="ctr" anchorCtr="0" compatLnSpc="1"/>
            <a:lstStyle/>
            <a:p>
              <a:pPr marL="0" marR="0" lvl="0" indent="0" algn="ctr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文档管理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0" name="圆角矩形 52"/>
            <p:cNvSpPr/>
            <p:nvPr/>
          </p:nvSpPr>
          <p:spPr bwMode="auto">
            <a:xfrm>
              <a:off x="8752670" y="5516259"/>
              <a:ext cx="1211742" cy="452260"/>
            </a:xfrm>
            <a:prstGeom prst="roundRect">
              <a:avLst>
                <a:gd name="adj" fmla="val 10568"/>
              </a:avLst>
            </a:prstGeom>
            <a:solidFill>
              <a:srgbClr val="1B4367"/>
            </a:solidFill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36000" tIns="36000" rIns="36000" bIns="36000" numCol="1" anchor="ctr" anchorCtr="0" compatLnSpc="1"/>
            <a:lstStyle/>
            <a:p>
              <a:pPr marL="0" marR="0" lvl="0" indent="0" algn="ctr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模型管理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1" name="圆角矩形 52"/>
            <p:cNvSpPr/>
            <p:nvPr/>
          </p:nvSpPr>
          <p:spPr bwMode="auto">
            <a:xfrm>
              <a:off x="10266507" y="5516259"/>
              <a:ext cx="1211742" cy="452260"/>
            </a:xfrm>
            <a:prstGeom prst="roundRect">
              <a:avLst>
                <a:gd name="adj" fmla="val 10568"/>
              </a:avLst>
            </a:prstGeom>
            <a:solidFill>
              <a:srgbClr val="1B4367"/>
            </a:solidFill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36000" tIns="36000" rIns="36000" bIns="36000" numCol="1" anchor="ctr" anchorCtr="0" compatLnSpc="1"/>
            <a:lstStyle/>
            <a:p>
              <a:pPr marL="0" marR="0" lvl="0" indent="0" algn="ctr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数据接口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1071882" y="4387916"/>
            <a:ext cx="10076545" cy="703994"/>
            <a:chOff x="1490615" y="5382855"/>
            <a:chExt cx="10076545" cy="703994"/>
          </a:xfrm>
        </p:grpSpPr>
        <p:sp>
          <p:nvSpPr>
            <p:cNvPr id="103" name="矩形 102"/>
            <p:cNvSpPr/>
            <p:nvPr/>
          </p:nvSpPr>
          <p:spPr bwMode="auto">
            <a:xfrm>
              <a:off x="1490615" y="5382855"/>
              <a:ext cx="10076545" cy="7039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121920" tIns="48000" rIns="121920" bIns="48000" numCol="1" rtlCol="0" anchor="ctr" anchorCtr="0" compatLnSpc="1"/>
            <a:lstStyle/>
            <a:p>
              <a:pPr marL="0" marR="0" lvl="0" indent="0" algn="ctr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4" name="圆角矩形 52"/>
            <p:cNvSpPr/>
            <p:nvPr/>
          </p:nvSpPr>
          <p:spPr bwMode="auto">
            <a:xfrm>
              <a:off x="2697318" y="5516259"/>
              <a:ext cx="1211742" cy="452260"/>
            </a:xfrm>
            <a:prstGeom prst="roundRect">
              <a:avLst>
                <a:gd name="adj" fmla="val 10568"/>
              </a:avLst>
            </a:prstGeom>
            <a:solidFill>
              <a:srgbClr val="1B4367"/>
            </a:solidFill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36000" tIns="36000" rIns="36000" bIns="36000" numCol="1" anchor="ctr" anchorCtr="0" compatLnSpc="1"/>
            <a:lstStyle/>
            <a:p>
              <a:pPr marL="0" marR="0" lvl="0" indent="0" algn="ctr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流程管理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1490615" y="555018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服务管理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6" name="圆角矩形 52"/>
            <p:cNvSpPr/>
            <p:nvPr/>
          </p:nvSpPr>
          <p:spPr bwMode="auto">
            <a:xfrm>
              <a:off x="4211156" y="5516259"/>
              <a:ext cx="1211742" cy="452260"/>
            </a:xfrm>
            <a:prstGeom prst="roundRect">
              <a:avLst>
                <a:gd name="adj" fmla="val 10568"/>
              </a:avLst>
            </a:prstGeom>
            <a:solidFill>
              <a:srgbClr val="1B4367"/>
            </a:solidFill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36000" tIns="36000" rIns="36000" bIns="36000" numCol="1" anchor="ctr" anchorCtr="0" compatLnSpc="1"/>
            <a:lstStyle/>
            <a:p>
              <a:pPr marL="0" marR="0" lvl="0" indent="0" algn="ctr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业务规则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7" name="圆角矩形 52"/>
            <p:cNvSpPr/>
            <p:nvPr/>
          </p:nvSpPr>
          <p:spPr bwMode="auto">
            <a:xfrm>
              <a:off x="5724994" y="5516259"/>
              <a:ext cx="1211742" cy="452260"/>
            </a:xfrm>
            <a:prstGeom prst="roundRect">
              <a:avLst>
                <a:gd name="adj" fmla="val 10568"/>
              </a:avLst>
            </a:prstGeom>
            <a:solidFill>
              <a:srgbClr val="1B4367"/>
            </a:solidFill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36000" tIns="36000" rIns="36000" bIns="36000" numCol="1" anchor="ctr" anchorCtr="0" compatLnSpc="1"/>
            <a:lstStyle/>
            <a:p>
              <a:pPr marL="0" marR="0" lvl="0" indent="0" algn="ctr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表单配置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8" name="圆角矩形 52"/>
            <p:cNvSpPr/>
            <p:nvPr/>
          </p:nvSpPr>
          <p:spPr bwMode="auto">
            <a:xfrm>
              <a:off x="7238832" y="5516259"/>
              <a:ext cx="1211742" cy="452260"/>
            </a:xfrm>
            <a:prstGeom prst="roundRect">
              <a:avLst>
                <a:gd name="adj" fmla="val 10568"/>
              </a:avLst>
            </a:prstGeom>
            <a:solidFill>
              <a:srgbClr val="1B4367"/>
            </a:solidFill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36000" tIns="36000" rIns="36000" bIns="36000" numCol="1" anchor="ctr" anchorCtr="0" compatLnSpc="1"/>
            <a:lstStyle/>
            <a:p>
              <a:pPr marL="0" marR="0" lvl="0" indent="0" algn="ctr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告警管理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9" name="圆角矩形 52"/>
            <p:cNvSpPr/>
            <p:nvPr/>
          </p:nvSpPr>
          <p:spPr bwMode="auto">
            <a:xfrm>
              <a:off x="8752670" y="5516259"/>
              <a:ext cx="1211742" cy="452260"/>
            </a:xfrm>
            <a:prstGeom prst="roundRect">
              <a:avLst>
                <a:gd name="adj" fmla="val 10568"/>
              </a:avLst>
            </a:prstGeom>
            <a:solidFill>
              <a:srgbClr val="1B4367"/>
            </a:solidFill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36000" tIns="36000" rIns="36000" bIns="36000" numCol="1" anchor="ctr" anchorCtr="0" compatLnSpc="1"/>
            <a:lstStyle/>
            <a:p>
              <a:pPr marL="0" marR="0" lvl="0" indent="0" algn="ctr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消息推送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0" name="圆角矩形 52"/>
            <p:cNvSpPr/>
            <p:nvPr/>
          </p:nvSpPr>
          <p:spPr bwMode="auto">
            <a:xfrm>
              <a:off x="10266507" y="5516259"/>
              <a:ext cx="1211742" cy="452260"/>
            </a:xfrm>
            <a:prstGeom prst="roundRect">
              <a:avLst>
                <a:gd name="adj" fmla="val 10568"/>
              </a:avLst>
            </a:prstGeom>
            <a:solidFill>
              <a:srgbClr val="1B4367"/>
            </a:solidFill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36000" tIns="36000" rIns="36000" bIns="36000" numCol="1" anchor="ctr" anchorCtr="0" compatLnSpc="1"/>
            <a:lstStyle/>
            <a:p>
              <a:pPr marL="0" marR="0" lvl="0" indent="0" algn="ctr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数据挖掘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1071882" y="1823893"/>
            <a:ext cx="10076545" cy="2489973"/>
            <a:chOff x="1490615" y="1451379"/>
            <a:chExt cx="10076545" cy="2489973"/>
          </a:xfrm>
        </p:grpSpPr>
        <p:sp>
          <p:nvSpPr>
            <p:cNvPr id="112" name="矩形 111"/>
            <p:cNvSpPr/>
            <p:nvPr/>
          </p:nvSpPr>
          <p:spPr bwMode="auto">
            <a:xfrm>
              <a:off x="1490615" y="1451379"/>
              <a:ext cx="10076545" cy="24899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121920" tIns="48000" rIns="121920" bIns="48000" numCol="1" rtlCol="0" anchor="ctr" anchorCtr="0" compatLnSpc="1"/>
            <a:lstStyle/>
            <a:p>
              <a:pPr marL="0" marR="0" lvl="0" indent="0" algn="ctr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3" name="文本框 112"/>
            <p:cNvSpPr txBox="1"/>
            <p:nvPr/>
          </p:nvSpPr>
          <p:spPr>
            <a:xfrm>
              <a:off x="1490615" y="2755601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业务管理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14" name="组合 113"/>
            <p:cNvGrpSpPr/>
            <p:nvPr/>
          </p:nvGrpSpPr>
          <p:grpSpPr>
            <a:xfrm>
              <a:off x="2598611" y="1483543"/>
              <a:ext cx="1413319" cy="2402783"/>
              <a:chOff x="2598611" y="1321619"/>
              <a:chExt cx="1413319" cy="2402783"/>
            </a:xfrm>
          </p:grpSpPr>
          <p:sp>
            <p:nvSpPr>
              <p:cNvPr id="150" name="圆角矩形 52"/>
              <p:cNvSpPr/>
              <p:nvPr/>
            </p:nvSpPr>
            <p:spPr bwMode="auto">
              <a:xfrm>
                <a:off x="2697318" y="2725113"/>
                <a:ext cx="1211742" cy="452260"/>
              </a:xfrm>
              <a:prstGeom prst="roundRect">
                <a:avLst>
                  <a:gd name="adj" fmla="val 10568"/>
                </a:avLst>
              </a:prstGeom>
              <a:solidFill>
                <a:srgbClr val="1B4367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36000" tIns="36000" rIns="36000" bIns="36000" numCol="1" anchor="ctr" anchorCtr="0" compatLnSpc="1"/>
              <a:lstStyle/>
              <a:p>
                <a:pPr marL="0" marR="0" lvl="0" indent="0" algn="ctr" defTabSz="121729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招聘管理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1" name="矩形 150"/>
              <p:cNvSpPr/>
              <p:nvPr/>
            </p:nvSpPr>
            <p:spPr>
              <a:xfrm>
                <a:off x="2598611" y="1321619"/>
                <a:ext cx="1413319" cy="2402783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ys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2" name="文本框 151"/>
              <p:cNvSpPr txBox="1"/>
              <p:nvPr/>
            </p:nvSpPr>
            <p:spPr>
              <a:xfrm>
                <a:off x="2800485" y="1364010"/>
                <a:ext cx="100540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日常管理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3" name="圆角矩形 52"/>
              <p:cNvSpPr/>
              <p:nvPr/>
            </p:nvSpPr>
            <p:spPr bwMode="auto">
              <a:xfrm>
                <a:off x="2697316" y="2210252"/>
                <a:ext cx="1211742" cy="452260"/>
              </a:xfrm>
              <a:prstGeom prst="roundRect">
                <a:avLst>
                  <a:gd name="adj" fmla="val 10568"/>
                </a:avLst>
              </a:prstGeom>
              <a:solidFill>
                <a:srgbClr val="1B4367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36000" tIns="36000" rIns="36000" bIns="36000" numCol="1" anchor="ctr" anchorCtr="0" compatLnSpc="1"/>
              <a:lstStyle/>
              <a:p>
                <a:pPr marL="0" marR="0" lvl="0" indent="0" algn="ctr" defTabSz="121729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行政管理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4" name="圆角矩形 52"/>
              <p:cNvSpPr/>
              <p:nvPr/>
            </p:nvSpPr>
            <p:spPr bwMode="auto">
              <a:xfrm>
                <a:off x="2697316" y="3239975"/>
                <a:ext cx="1211742" cy="452260"/>
              </a:xfrm>
              <a:prstGeom prst="roundRect">
                <a:avLst>
                  <a:gd name="adj" fmla="val 10568"/>
                </a:avLst>
              </a:prstGeom>
              <a:solidFill>
                <a:srgbClr val="1B4367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36000" tIns="36000" rIns="36000" bIns="36000" numCol="1" anchor="ctr" anchorCtr="0" compatLnSpc="1"/>
              <a:lstStyle/>
              <a:p>
                <a:pPr marL="0" marR="0" lvl="0" indent="0" algn="ctr" defTabSz="121729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公告管理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5" name="圆角矩形 52"/>
              <p:cNvSpPr/>
              <p:nvPr/>
            </p:nvSpPr>
            <p:spPr bwMode="auto">
              <a:xfrm>
                <a:off x="2697318" y="1695391"/>
                <a:ext cx="1211742" cy="452260"/>
              </a:xfrm>
              <a:prstGeom prst="roundRect">
                <a:avLst>
                  <a:gd name="adj" fmla="val 10568"/>
                </a:avLst>
              </a:prstGeom>
              <a:solidFill>
                <a:srgbClr val="1B4367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36000" tIns="36000" rIns="36000" bIns="36000" numCol="1" anchor="ctr" anchorCtr="0" compatLnSpc="1"/>
              <a:lstStyle/>
              <a:p>
                <a:pPr marL="0" marR="0" lvl="0" indent="0" algn="ctr" defTabSz="121729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考勤管理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115" name="组合 114"/>
            <p:cNvGrpSpPr/>
            <p:nvPr/>
          </p:nvGrpSpPr>
          <p:grpSpPr>
            <a:xfrm>
              <a:off x="4158920" y="1483543"/>
              <a:ext cx="1413319" cy="2402783"/>
              <a:chOff x="2598611" y="1321619"/>
              <a:chExt cx="1413319" cy="2402783"/>
            </a:xfrm>
          </p:grpSpPr>
          <p:sp>
            <p:nvSpPr>
              <p:cNvPr id="144" name="圆角矩形 52"/>
              <p:cNvSpPr/>
              <p:nvPr/>
            </p:nvSpPr>
            <p:spPr bwMode="auto">
              <a:xfrm>
                <a:off x="2697318" y="2725113"/>
                <a:ext cx="1211742" cy="452260"/>
              </a:xfrm>
              <a:prstGeom prst="roundRect">
                <a:avLst>
                  <a:gd name="adj" fmla="val 10568"/>
                </a:avLst>
              </a:prstGeom>
              <a:solidFill>
                <a:srgbClr val="1B4367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36000" tIns="36000" rIns="36000" bIns="36000" numCol="1" anchor="ctr" anchorCtr="0" compatLnSpc="1"/>
              <a:lstStyle/>
              <a:p>
                <a:pPr marL="0" marR="0" lvl="0" indent="0" algn="ctr" defTabSz="121729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商机跟踪管理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5" name="矩形 144"/>
              <p:cNvSpPr/>
              <p:nvPr/>
            </p:nvSpPr>
            <p:spPr>
              <a:xfrm>
                <a:off x="2598611" y="1321619"/>
                <a:ext cx="1413319" cy="2402783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ys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6" name="文本框 145"/>
              <p:cNvSpPr txBox="1"/>
              <p:nvPr/>
            </p:nvSpPr>
            <p:spPr>
              <a:xfrm>
                <a:off x="2800485" y="1364010"/>
                <a:ext cx="100540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销售管理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7" name="圆角矩形 52"/>
              <p:cNvSpPr/>
              <p:nvPr/>
            </p:nvSpPr>
            <p:spPr bwMode="auto">
              <a:xfrm>
                <a:off x="2697316" y="2210252"/>
                <a:ext cx="1211742" cy="452260"/>
              </a:xfrm>
              <a:prstGeom prst="roundRect">
                <a:avLst>
                  <a:gd name="adj" fmla="val 10568"/>
                </a:avLst>
              </a:prstGeom>
              <a:solidFill>
                <a:srgbClr val="1B4367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36000" tIns="36000" rIns="36000" bIns="36000" numCol="1" anchor="ctr" anchorCtr="0" compatLnSpc="1"/>
              <a:lstStyle/>
              <a:p>
                <a:pPr marL="0" marR="0" lvl="0" indent="0" algn="ctr" defTabSz="121729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销售商机管理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8" name="圆角矩形 52"/>
              <p:cNvSpPr/>
              <p:nvPr/>
            </p:nvSpPr>
            <p:spPr bwMode="auto">
              <a:xfrm>
                <a:off x="2697316" y="3239975"/>
                <a:ext cx="1211742" cy="452260"/>
              </a:xfrm>
              <a:prstGeom prst="roundRect">
                <a:avLst>
                  <a:gd name="adj" fmla="val 10568"/>
                </a:avLst>
              </a:prstGeom>
              <a:solidFill>
                <a:srgbClr val="1B4367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36000" tIns="36000" rIns="36000" bIns="36000" numCol="1" anchor="ctr" anchorCtr="0" compatLnSpc="1"/>
              <a:lstStyle/>
              <a:p>
                <a:pPr marL="0" marR="0" lvl="0" indent="0" algn="ctr" defTabSz="121729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销售合同管理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9" name="圆角矩形 52"/>
              <p:cNvSpPr/>
              <p:nvPr/>
            </p:nvSpPr>
            <p:spPr bwMode="auto">
              <a:xfrm>
                <a:off x="2697318" y="1695391"/>
                <a:ext cx="1211742" cy="452260"/>
              </a:xfrm>
              <a:prstGeom prst="roundRect">
                <a:avLst>
                  <a:gd name="adj" fmla="val 10568"/>
                </a:avLst>
              </a:prstGeom>
              <a:solidFill>
                <a:srgbClr val="1B4367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36000" tIns="36000" rIns="36000" bIns="36000" numCol="1" anchor="ctr" anchorCtr="0" compatLnSpc="1"/>
              <a:lstStyle/>
              <a:p>
                <a:pPr marL="0" marR="0" lvl="0" indent="0" algn="ctr" defTabSz="121729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销售线索管理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116" name="组合 115"/>
            <p:cNvGrpSpPr/>
            <p:nvPr/>
          </p:nvGrpSpPr>
          <p:grpSpPr>
            <a:xfrm>
              <a:off x="5624203" y="1483543"/>
              <a:ext cx="1413319" cy="2402783"/>
              <a:chOff x="2598611" y="1321619"/>
              <a:chExt cx="1413319" cy="2402783"/>
            </a:xfrm>
          </p:grpSpPr>
          <p:sp>
            <p:nvSpPr>
              <p:cNvPr id="138" name="圆角矩形 52"/>
              <p:cNvSpPr/>
              <p:nvPr/>
            </p:nvSpPr>
            <p:spPr bwMode="auto">
              <a:xfrm>
                <a:off x="2697318" y="2725113"/>
                <a:ext cx="1211742" cy="452260"/>
              </a:xfrm>
              <a:prstGeom prst="roundRect">
                <a:avLst>
                  <a:gd name="adj" fmla="val 10568"/>
                </a:avLst>
              </a:prstGeom>
              <a:solidFill>
                <a:srgbClr val="1B4367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36000" tIns="36000" rIns="36000" bIns="36000" numCol="1" anchor="ctr" anchorCtr="0" compatLnSpc="1"/>
              <a:lstStyle/>
              <a:p>
                <a:pPr marL="0" marR="0" lvl="0" indent="0" algn="ctr" defTabSz="121729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采购过程管理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9" name="矩形 138"/>
              <p:cNvSpPr/>
              <p:nvPr/>
            </p:nvSpPr>
            <p:spPr>
              <a:xfrm>
                <a:off x="2598611" y="1321619"/>
                <a:ext cx="1413319" cy="2402783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ys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0" name="文本框 139"/>
              <p:cNvSpPr txBox="1"/>
              <p:nvPr/>
            </p:nvSpPr>
            <p:spPr>
              <a:xfrm>
                <a:off x="2800485" y="1364010"/>
                <a:ext cx="100540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采购管理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1" name="圆角矩形 52"/>
              <p:cNvSpPr/>
              <p:nvPr/>
            </p:nvSpPr>
            <p:spPr bwMode="auto">
              <a:xfrm>
                <a:off x="2697316" y="2210252"/>
                <a:ext cx="1211742" cy="452260"/>
              </a:xfrm>
              <a:prstGeom prst="roundRect">
                <a:avLst>
                  <a:gd name="adj" fmla="val 10568"/>
                </a:avLst>
              </a:prstGeom>
              <a:solidFill>
                <a:srgbClr val="1B4367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36000" tIns="36000" rIns="36000" bIns="36000" numCol="1" anchor="ctr" anchorCtr="0" compatLnSpc="1"/>
              <a:lstStyle/>
              <a:p>
                <a:pPr marL="0" marR="0" lvl="0" indent="0" algn="ctr" defTabSz="121729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采购申请管理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2" name="圆角矩形 52"/>
              <p:cNvSpPr/>
              <p:nvPr/>
            </p:nvSpPr>
            <p:spPr bwMode="auto">
              <a:xfrm>
                <a:off x="2697316" y="3239975"/>
                <a:ext cx="1211742" cy="452260"/>
              </a:xfrm>
              <a:prstGeom prst="roundRect">
                <a:avLst>
                  <a:gd name="adj" fmla="val 10568"/>
                </a:avLst>
              </a:prstGeom>
              <a:solidFill>
                <a:srgbClr val="1B4367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36000" tIns="36000" rIns="36000" bIns="36000" numCol="1" anchor="ctr" anchorCtr="0" compatLnSpc="1"/>
              <a:lstStyle/>
              <a:p>
                <a:pPr marL="0" marR="0" lvl="0" indent="0" algn="ctr" defTabSz="121729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采购合同管理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3" name="圆角矩形 52"/>
              <p:cNvSpPr/>
              <p:nvPr/>
            </p:nvSpPr>
            <p:spPr bwMode="auto">
              <a:xfrm>
                <a:off x="2697318" y="1695391"/>
                <a:ext cx="1211742" cy="452260"/>
              </a:xfrm>
              <a:prstGeom prst="roundRect">
                <a:avLst>
                  <a:gd name="adj" fmla="val 10568"/>
                </a:avLst>
              </a:prstGeom>
              <a:solidFill>
                <a:srgbClr val="1B4367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36000" tIns="36000" rIns="36000" bIns="36000" numCol="1" anchor="ctr" anchorCtr="0" compatLnSpc="1"/>
              <a:lstStyle/>
              <a:p>
                <a:pPr marL="0" marR="0" lvl="0" indent="0" algn="ctr" defTabSz="121729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采购目录管理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117" name="组合 116"/>
            <p:cNvGrpSpPr/>
            <p:nvPr/>
          </p:nvGrpSpPr>
          <p:grpSpPr>
            <a:xfrm>
              <a:off x="7140689" y="1483543"/>
              <a:ext cx="1413319" cy="2402783"/>
              <a:chOff x="2598611" y="1321619"/>
              <a:chExt cx="1413319" cy="2402783"/>
            </a:xfrm>
          </p:grpSpPr>
          <p:sp>
            <p:nvSpPr>
              <p:cNvPr id="132" name="圆角矩形 52"/>
              <p:cNvSpPr/>
              <p:nvPr/>
            </p:nvSpPr>
            <p:spPr bwMode="auto">
              <a:xfrm>
                <a:off x="2697318" y="2725113"/>
                <a:ext cx="1211742" cy="452260"/>
              </a:xfrm>
              <a:prstGeom prst="roundRect">
                <a:avLst>
                  <a:gd name="adj" fmla="val 10568"/>
                </a:avLst>
              </a:prstGeom>
              <a:solidFill>
                <a:srgbClr val="1B4367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36000" tIns="36000" rIns="36000" bIns="36000" numCol="1" anchor="ctr" anchorCtr="0" compatLnSpc="1"/>
              <a:lstStyle/>
              <a:p>
                <a:pPr marL="0" marR="0" lvl="0" indent="0" algn="ctr" defTabSz="121729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项目进度管理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3" name="矩形 132"/>
              <p:cNvSpPr/>
              <p:nvPr/>
            </p:nvSpPr>
            <p:spPr>
              <a:xfrm>
                <a:off x="2598611" y="1321619"/>
                <a:ext cx="1413319" cy="2402783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ys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4" name="文本框 133"/>
              <p:cNvSpPr txBox="1"/>
              <p:nvPr/>
            </p:nvSpPr>
            <p:spPr>
              <a:xfrm>
                <a:off x="2800485" y="1364010"/>
                <a:ext cx="100540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项目管理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5" name="圆角矩形 52"/>
              <p:cNvSpPr/>
              <p:nvPr/>
            </p:nvSpPr>
            <p:spPr bwMode="auto">
              <a:xfrm>
                <a:off x="2697316" y="2210252"/>
                <a:ext cx="1211742" cy="452260"/>
              </a:xfrm>
              <a:prstGeom prst="roundRect">
                <a:avLst>
                  <a:gd name="adj" fmla="val 10568"/>
                </a:avLst>
              </a:prstGeom>
              <a:solidFill>
                <a:srgbClr val="1B4367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36000" tIns="36000" rIns="36000" bIns="36000" numCol="1" anchor="ctr" anchorCtr="0" compatLnSpc="1"/>
              <a:lstStyle/>
              <a:p>
                <a:pPr marL="0" marR="0" lvl="0" indent="0" algn="ctr" defTabSz="121729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项目立项规划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6" name="圆角矩形 52"/>
              <p:cNvSpPr/>
              <p:nvPr/>
            </p:nvSpPr>
            <p:spPr bwMode="auto">
              <a:xfrm>
                <a:off x="2697316" y="3239975"/>
                <a:ext cx="1211742" cy="452260"/>
              </a:xfrm>
              <a:prstGeom prst="roundRect">
                <a:avLst>
                  <a:gd name="adj" fmla="val 10568"/>
                </a:avLst>
              </a:prstGeom>
              <a:solidFill>
                <a:srgbClr val="1B4367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36000" tIns="36000" rIns="36000" bIns="36000" numCol="1" anchor="ctr" anchorCtr="0" compatLnSpc="1"/>
              <a:lstStyle/>
              <a:p>
                <a:pPr marL="0" marR="0" lvl="0" indent="0" algn="ctr" defTabSz="121729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项目验收管理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7" name="圆角矩形 52"/>
              <p:cNvSpPr/>
              <p:nvPr/>
            </p:nvSpPr>
            <p:spPr bwMode="auto">
              <a:xfrm>
                <a:off x="2697318" y="1695391"/>
                <a:ext cx="1211742" cy="452260"/>
              </a:xfrm>
              <a:prstGeom prst="roundRect">
                <a:avLst>
                  <a:gd name="adj" fmla="val 10568"/>
                </a:avLst>
              </a:prstGeom>
              <a:solidFill>
                <a:srgbClr val="1B4367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36000" tIns="36000" rIns="36000" bIns="36000" numCol="1" anchor="ctr" anchorCtr="0" compatLnSpc="1"/>
              <a:lstStyle/>
              <a:p>
                <a:pPr marL="0" marR="0" lvl="0" indent="0" algn="ctr" defTabSz="121729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项目信息管理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118" name="组合 117"/>
            <p:cNvGrpSpPr/>
            <p:nvPr/>
          </p:nvGrpSpPr>
          <p:grpSpPr>
            <a:xfrm>
              <a:off x="8605972" y="1483543"/>
              <a:ext cx="1413319" cy="2402783"/>
              <a:chOff x="2598611" y="1321619"/>
              <a:chExt cx="1413319" cy="2402783"/>
            </a:xfrm>
          </p:grpSpPr>
          <p:sp>
            <p:nvSpPr>
              <p:cNvPr id="126" name="圆角矩形 52"/>
              <p:cNvSpPr/>
              <p:nvPr/>
            </p:nvSpPr>
            <p:spPr bwMode="auto">
              <a:xfrm>
                <a:off x="2697318" y="2725113"/>
                <a:ext cx="1211742" cy="452260"/>
              </a:xfrm>
              <a:prstGeom prst="roundRect">
                <a:avLst>
                  <a:gd name="adj" fmla="val 10568"/>
                </a:avLst>
              </a:prstGeom>
              <a:solidFill>
                <a:srgbClr val="1B4367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36000" tIns="36000" rIns="36000" bIns="36000" numCol="1" anchor="ctr" anchorCtr="0" compatLnSpc="1"/>
              <a:lstStyle/>
              <a:p>
                <a:pPr marL="0" marR="0" lvl="0" indent="0" algn="ctr" defTabSz="121729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报销管理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7" name="矩形 126"/>
              <p:cNvSpPr/>
              <p:nvPr/>
            </p:nvSpPr>
            <p:spPr>
              <a:xfrm>
                <a:off x="2598611" y="1321619"/>
                <a:ext cx="1413319" cy="2402783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ys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8" name="文本框 127"/>
              <p:cNvSpPr txBox="1"/>
              <p:nvPr/>
            </p:nvSpPr>
            <p:spPr>
              <a:xfrm>
                <a:off x="2800485" y="1364010"/>
                <a:ext cx="100540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费用管理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9" name="圆角矩形 52"/>
              <p:cNvSpPr/>
              <p:nvPr/>
            </p:nvSpPr>
            <p:spPr bwMode="auto">
              <a:xfrm>
                <a:off x="2697316" y="2210252"/>
                <a:ext cx="1211742" cy="452260"/>
              </a:xfrm>
              <a:prstGeom prst="roundRect">
                <a:avLst>
                  <a:gd name="adj" fmla="val 10568"/>
                </a:avLst>
              </a:prstGeom>
              <a:solidFill>
                <a:srgbClr val="1B4367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36000" tIns="36000" rIns="36000" bIns="36000" numCol="1" anchor="ctr" anchorCtr="0" compatLnSpc="1"/>
              <a:lstStyle/>
              <a:p>
                <a:pPr marL="0" marR="0" lvl="0" indent="0" algn="ctr" defTabSz="121729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借款管理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0" name="圆角矩形 52"/>
              <p:cNvSpPr/>
              <p:nvPr/>
            </p:nvSpPr>
            <p:spPr bwMode="auto">
              <a:xfrm>
                <a:off x="2697316" y="3239975"/>
                <a:ext cx="1211742" cy="452260"/>
              </a:xfrm>
              <a:prstGeom prst="roundRect">
                <a:avLst>
                  <a:gd name="adj" fmla="val 10568"/>
                </a:avLst>
              </a:prstGeom>
              <a:solidFill>
                <a:srgbClr val="1B4367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36000" tIns="36000" rIns="36000" bIns="36000" numCol="1" anchor="ctr" anchorCtr="0" compatLnSpc="1"/>
              <a:lstStyle/>
              <a:p>
                <a:pPr marL="0" marR="0" lvl="0" indent="0" algn="ctr" defTabSz="121729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收付款计划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1" name="圆角矩形 52"/>
              <p:cNvSpPr/>
              <p:nvPr/>
            </p:nvSpPr>
            <p:spPr bwMode="auto">
              <a:xfrm>
                <a:off x="2697318" y="1695391"/>
                <a:ext cx="1211742" cy="452260"/>
              </a:xfrm>
              <a:prstGeom prst="roundRect">
                <a:avLst>
                  <a:gd name="adj" fmla="val 10568"/>
                </a:avLst>
              </a:prstGeom>
              <a:solidFill>
                <a:srgbClr val="1B4367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36000" tIns="36000" rIns="36000" bIns="36000" numCol="1" anchor="ctr" anchorCtr="0" compatLnSpc="1"/>
              <a:lstStyle/>
              <a:p>
                <a:pPr marL="0" marR="0" lvl="0" indent="0" algn="ctr" defTabSz="121729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预算管理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119" name="组合 118"/>
            <p:cNvGrpSpPr/>
            <p:nvPr/>
          </p:nvGrpSpPr>
          <p:grpSpPr>
            <a:xfrm>
              <a:off x="10122458" y="1483543"/>
              <a:ext cx="1413319" cy="2402783"/>
              <a:chOff x="2598611" y="1321619"/>
              <a:chExt cx="1413319" cy="2402783"/>
            </a:xfrm>
          </p:grpSpPr>
          <p:sp>
            <p:nvSpPr>
              <p:cNvPr id="120" name="圆角矩形 52"/>
              <p:cNvSpPr/>
              <p:nvPr/>
            </p:nvSpPr>
            <p:spPr bwMode="auto">
              <a:xfrm>
                <a:off x="2697318" y="2725113"/>
                <a:ext cx="1211742" cy="452260"/>
              </a:xfrm>
              <a:prstGeom prst="roundRect">
                <a:avLst>
                  <a:gd name="adj" fmla="val 10568"/>
                </a:avLst>
              </a:prstGeom>
              <a:solidFill>
                <a:srgbClr val="1B4367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36000" tIns="36000" rIns="36000" bIns="36000" numCol="1" anchor="ctr" anchorCtr="0" compatLnSpc="1"/>
              <a:lstStyle/>
              <a:p>
                <a:pPr marL="0" marR="0" lvl="0" indent="0" algn="ctr" defTabSz="121729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合同票据管理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2598611" y="1321619"/>
                <a:ext cx="1413319" cy="2402783"/>
              </a:xfrm>
              <a:prstGeom prst="rect">
                <a:avLst/>
              </a:prstGeom>
              <a:noFill/>
              <a:ln w="12700" cap="flat" cmpd="sng" algn="ctr">
                <a:solidFill>
                  <a:schemeClr val="bg1">
                    <a:lumMod val="65000"/>
                  </a:schemeClr>
                </a:solidFill>
                <a:prstDash val="sysDot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2" name="文本框 121"/>
              <p:cNvSpPr txBox="1"/>
              <p:nvPr/>
            </p:nvSpPr>
            <p:spPr>
              <a:xfrm>
                <a:off x="2800485" y="1364010"/>
                <a:ext cx="100540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合同管理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3" name="圆角矩形 52"/>
              <p:cNvSpPr/>
              <p:nvPr/>
            </p:nvSpPr>
            <p:spPr bwMode="auto">
              <a:xfrm>
                <a:off x="2697316" y="2210252"/>
                <a:ext cx="1211742" cy="452260"/>
              </a:xfrm>
              <a:prstGeom prst="roundRect">
                <a:avLst>
                  <a:gd name="adj" fmla="val 10568"/>
                </a:avLst>
              </a:prstGeom>
              <a:solidFill>
                <a:srgbClr val="1B4367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36000" tIns="36000" rIns="36000" bIns="36000" numCol="1" anchor="ctr" anchorCtr="0" compatLnSpc="1"/>
              <a:lstStyle/>
              <a:p>
                <a:pPr marL="0" marR="0" lvl="0" indent="0" algn="ctr" defTabSz="121729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合同条款管理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4" name="圆角矩形 52"/>
              <p:cNvSpPr/>
              <p:nvPr/>
            </p:nvSpPr>
            <p:spPr bwMode="auto">
              <a:xfrm>
                <a:off x="2697316" y="3239975"/>
                <a:ext cx="1211742" cy="452260"/>
              </a:xfrm>
              <a:prstGeom prst="roundRect">
                <a:avLst>
                  <a:gd name="adj" fmla="val 10568"/>
                </a:avLst>
              </a:prstGeom>
              <a:solidFill>
                <a:srgbClr val="1B4367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36000" tIns="36000" rIns="36000" bIns="36000" numCol="1" anchor="ctr" anchorCtr="0" compatLnSpc="1"/>
              <a:lstStyle/>
              <a:p>
                <a:pPr marL="0" marR="0" lvl="0" indent="0" algn="ctr" defTabSz="121729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异常预警管理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5" name="圆角矩形 52"/>
              <p:cNvSpPr/>
              <p:nvPr/>
            </p:nvSpPr>
            <p:spPr bwMode="auto">
              <a:xfrm>
                <a:off x="2697318" y="1695391"/>
                <a:ext cx="1211742" cy="452260"/>
              </a:xfrm>
              <a:prstGeom prst="roundRect">
                <a:avLst>
                  <a:gd name="adj" fmla="val 10568"/>
                </a:avLst>
              </a:prstGeom>
              <a:solidFill>
                <a:srgbClr val="1B4367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0" tIns="36000" rIns="0" bIns="36000" numCol="1" anchor="ctr" anchorCtr="0" compatLnSpc="1"/>
              <a:lstStyle/>
              <a:p>
                <a:pPr marL="0" marR="0" lvl="0" indent="0" algn="ctr" defTabSz="121729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合同申请管理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156" name="组合 155"/>
          <p:cNvGrpSpPr/>
          <p:nvPr/>
        </p:nvGrpSpPr>
        <p:grpSpPr>
          <a:xfrm>
            <a:off x="1071882" y="1045849"/>
            <a:ext cx="10076545" cy="703994"/>
            <a:chOff x="1490615" y="5382855"/>
            <a:chExt cx="10076545" cy="703994"/>
          </a:xfrm>
        </p:grpSpPr>
        <p:sp>
          <p:nvSpPr>
            <p:cNvPr id="157" name="矩形 156"/>
            <p:cNvSpPr/>
            <p:nvPr/>
          </p:nvSpPr>
          <p:spPr bwMode="auto">
            <a:xfrm>
              <a:off x="1490615" y="5382855"/>
              <a:ext cx="10076545" cy="7039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121920" tIns="48000" rIns="121920" bIns="48000" numCol="1" rtlCol="0" anchor="ctr" anchorCtr="0" compatLnSpc="1"/>
            <a:lstStyle/>
            <a:p>
              <a:pPr marL="0" marR="0" lvl="0" indent="0" algn="ctr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8" name="圆角矩形 52"/>
            <p:cNvSpPr/>
            <p:nvPr/>
          </p:nvSpPr>
          <p:spPr bwMode="auto">
            <a:xfrm>
              <a:off x="2697318" y="5516259"/>
              <a:ext cx="1211742" cy="452260"/>
            </a:xfrm>
            <a:prstGeom prst="roundRect">
              <a:avLst>
                <a:gd name="adj" fmla="val 10568"/>
              </a:avLst>
            </a:prstGeom>
            <a:solidFill>
              <a:srgbClr val="1B4367"/>
            </a:solidFill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36000" tIns="36000" rIns="36000" bIns="36000" numCol="1" anchor="ctr" anchorCtr="0" compatLnSpc="1"/>
            <a:lstStyle/>
            <a:p>
              <a:pPr marL="0" marR="0" lvl="0" indent="0" algn="ctr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我的日报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9" name="文本框 158"/>
            <p:cNvSpPr txBox="1"/>
            <p:nvPr/>
          </p:nvSpPr>
          <p:spPr>
            <a:xfrm>
              <a:off x="1490615" y="5550186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应用门户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0" name="圆角矩形 52"/>
            <p:cNvSpPr/>
            <p:nvPr/>
          </p:nvSpPr>
          <p:spPr bwMode="auto">
            <a:xfrm>
              <a:off x="4211156" y="5516259"/>
              <a:ext cx="1211742" cy="452260"/>
            </a:xfrm>
            <a:prstGeom prst="roundRect">
              <a:avLst>
                <a:gd name="adj" fmla="val 10568"/>
              </a:avLst>
            </a:prstGeom>
            <a:solidFill>
              <a:srgbClr val="1B4367"/>
            </a:solidFill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36000" tIns="36000" rIns="36000" bIns="36000" numCol="1" anchor="ctr" anchorCtr="0" compatLnSpc="1"/>
            <a:lstStyle/>
            <a:p>
              <a:pPr marL="0" marR="0" lvl="0" indent="0" algn="ctr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我的待办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1" name="圆角矩形 52"/>
            <p:cNvSpPr/>
            <p:nvPr/>
          </p:nvSpPr>
          <p:spPr bwMode="auto">
            <a:xfrm>
              <a:off x="5724994" y="5516259"/>
              <a:ext cx="1211742" cy="452260"/>
            </a:xfrm>
            <a:prstGeom prst="roundRect">
              <a:avLst>
                <a:gd name="adj" fmla="val 10568"/>
              </a:avLst>
            </a:prstGeom>
            <a:solidFill>
              <a:srgbClr val="1B4367"/>
            </a:solidFill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36000" tIns="36000" rIns="36000" bIns="36000" numCol="1" anchor="ctr" anchorCtr="0" compatLnSpc="1"/>
            <a:lstStyle/>
            <a:p>
              <a:pPr marL="0" marR="0" lvl="0" indent="0" algn="ctr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我的流程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2" name="圆角矩形 52"/>
            <p:cNvSpPr/>
            <p:nvPr/>
          </p:nvSpPr>
          <p:spPr bwMode="auto">
            <a:xfrm>
              <a:off x="7238832" y="5516259"/>
              <a:ext cx="1211742" cy="452260"/>
            </a:xfrm>
            <a:prstGeom prst="roundRect">
              <a:avLst>
                <a:gd name="adj" fmla="val 10568"/>
              </a:avLst>
            </a:prstGeom>
            <a:solidFill>
              <a:srgbClr val="1B4367"/>
            </a:solidFill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36000" tIns="36000" rIns="36000" bIns="36000" numCol="1" anchor="ctr" anchorCtr="0" compatLnSpc="1"/>
            <a:lstStyle/>
            <a:p>
              <a:pPr marL="0" marR="0" lvl="0" indent="0" algn="ctr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我的应用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3" name="圆角矩形 52"/>
            <p:cNvSpPr/>
            <p:nvPr/>
          </p:nvSpPr>
          <p:spPr bwMode="auto">
            <a:xfrm>
              <a:off x="8752670" y="5516259"/>
              <a:ext cx="1211742" cy="452260"/>
            </a:xfrm>
            <a:prstGeom prst="roundRect">
              <a:avLst>
                <a:gd name="adj" fmla="val 10568"/>
              </a:avLst>
            </a:prstGeom>
            <a:solidFill>
              <a:srgbClr val="1B4367"/>
            </a:solidFill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36000" tIns="36000" rIns="36000" bIns="36000" numCol="1" anchor="ctr" anchorCtr="0" compatLnSpc="1"/>
            <a:lstStyle/>
            <a:p>
              <a:pPr marL="0" marR="0" lvl="0" indent="0" algn="ctr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数据报表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4" name="圆角矩形 52"/>
            <p:cNvSpPr/>
            <p:nvPr/>
          </p:nvSpPr>
          <p:spPr bwMode="auto">
            <a:xfrm>
              <a:off x="10266507" y="5516259"/>
              <a:ext cx="1211742" cy="452260"/>
            </a:xfrm>
            <a:prstGeom prst="roundRect">
              <a:avLst>
                <a:gd name="adj" fmla="val 10568"/>
              </a:avLst>
            </a:prstGeom>
            <a:solidFill>
              <a:srgbClr val="1B4367"/>
            </a:solidFill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36000" tIns="36000" rIns="36000" bIns="36000" numCol="1" anchor="ctr" anchorCtr="0" compatLnSpc="1"/>
            <a:lstStyle/>
            <a:p>
              <a:pPr marL="0" marR="0" lvl="0" indent="0" algn="ctr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消息管理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平台功能设计</a:t>
            </a:r>
            <a:r>
              <a:rPr lang="en-US" altLang="zh-CN"/>
              <a:t>·</a:t>
            </a:r>
            <a:r>
              <a:rPr lang="zh-CN" altLang="en-US"/>
              <a:t>平台</a:t>
            </a:r>
            <a:r>
              <a:rPr lang="zh-CN" altLang="en-US" dirty="0"/>
              <a:t>首页</a:t>
            </a:r>
            <a:endParaRPr lang="zh-CN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1"/>
          <a:srcRect t="19501" b="15231"/>
          <a:stretch>
            <a:fillRect/>
          </a:stretch>
        </p:blipFill>
        <p:spPr bwMode="auto">
          <a:xfrm>
            <a:off x="252882" y="884889"/>
            <a:ext cx="7405431" cy="2324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5492" y="3269343"/>
            <a:ext cx="7568827" cy="3477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5"/>
          <p:cNvSpPr txBox="1"/>
          <p:nvPr/>
        </p:nvSpPr>
        <p:spPr>
          <a:xfrm>
            <a:off x="8081978" y="1227096"/>
            <a:ext cx="3877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登录与首页：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待办项与核心信息重点关注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平台功能设计</a:t>
            </a:r>
            <a:r>
              <a:rPr lang="en-US" altLang="zh-CN"/>
              <a:t>·</a:t>
            </a:r>
            <a:r>
              <a:rPr lang="zh-CN" altLang="en-US"/>
              <a:t>流程</a:t>
            </a:r>
            <a:r>
              <a:rPr lang="zh-CN" altLang="en-US" dirty="0"/>
              <a:t>配置与跟踪管理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3316" y="1209352"/>
            <a:ext cx="10065368" cy="537713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平台功能设计</a:t>
            </a:r>
            <a:r>
              <a:rPr lang="en-US" altLang="zh-CN"/>
              <a:t>·</a:t>
            </a:r>
            <a:r>
              <a:rPr lang="zh-CN" altLang="en-US"/>
              <a:t>协同</a:t>
            </a:r>
            <a:r>
              <a:rPr lang="zh-CN" altLang="en-US" dirty="0"/>
              <a:t>办公应用</a:t>
            </a:r>
            <a:endParaRPr lang="zh-CN" altLang="en-US" dirty="0"/>
          </a:p>
        </p:txBody>
      </p:sp>
      <p:sp>
        <p:nvSpPr>
          <p:cNvPr id="7" name="TextBox 8"/>
          <p:cNvSpPr txBox="1"/>
          <p:nvPr/>
        </p:nvSpPr>
        <p:spPr>
          <a:xfrm>
            <a:off x="739735" y="820274"/>
            <a:ext cx="10645660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协同办公：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流程化的表单，提高执效率，包括：招聘管理、请假管理、办公采购、用品发放等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/>
          <a:srcRect l="1118" t="2552" r="2907" b="5799"/>
          <a:stretch>
            <a:fillRect/>
          </a:stretch>
        </p:blipFill>
        <p:spPr>
          <a:xfrm>
            <a:off x="902677" y="1350505"/>
            <a:ext cx="10502611" cy="521774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平台功能设计</a:t>
            </a:r>
            <a:r>
              <a:rPr lang="en-US" altLang="zh-CN"/>
              <a:t>·</a:t>
            </a:r>
            <a:r>
              <a:rPr lang="zh-CN" altLang="en-US"/>
              <a:t>销售</a:t>
            </a:r>
            <a:r>
              <a:rPr lang="zh-CN" altLang="en-US" dirty="0"/>
              <a:t>与商务管理</a:t>
            </a:r>
            <a:endParaRPr lang="zh-CN" altLang="en-US" dirty="0"/>
          </a:p>
        </p:txBody>
      </p:sp>
      <p:sp>
        <p:nvSpPr>
          <p:cNvPr id="7" name="TextBox 7"/>
          <p:cNvSpPr txBox="1"/>
          <p:nvPr/>
        </p:nvSpPr>
        <p:spPr>
          <a:xfrm>
            <a:off x="711394" y="967479"/>
            <a:ext cx="10771499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商机与合同：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详细记录与提醒，商机无遗漏，包括：商机管理、合同管理、采购管理、费用管理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/>
          <a:srcRect l="1394" t="3501" r="3102" b="5806"/>
          <a:stretch>
            <a:fillRect/>
          </a:stretch>
        </p:blipFill>
        <p:spPr>
          <a:xfrm>
            <a:off x="711393" y="1609747"/>
            <a:ext cx="10771500" cy="507573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平台功能设计</a:t>
            </a:r>
            <a:r>
              <a:rPr lang="en-US" altLang="zh-CN"/>
              <a:t>·</a:t>
            </a:r>
            <a:r>
              <a:rPr lang="zh-CN" altLang="en-US"/>
              <a:t>项目管理</a:t>
            </a:r>
            <a:endParaRPr lang="zh-CN" altLang="en-US" dirty="0"/>
          </a:p>
        </p:txBody>
      </p:sp>
      <p:sp>
        <p:nvSpPr>
          <p:cNvPr id="8" name="TextBox 5"/>
          <p:cNvSpPr txBox="1"/>
          <p:nvPr/>
        </p:nvSpPr>
        <p:spPr>
          <a:xfrm>
            <a:off x="699325" y="903637"/>
            <a:ext cx="9235009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项目管理：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计划、执行到结项，人员、进度、成本、风险 全过程管理与监控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/>
          <a:srcRect l="987" t="1631" r="2599" b="5565"/>
          <a:stretch>
            <a:fillRect/>
          </a:stretch>
        </p:blipFill>
        <p:spPr>
          <a:xfrm>
            <a:off x="192508" y="1466212"/>
            <a:ext cx="11754852" cy="5222977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平台功能设计</a:t>
            </a:r>
            <a:r>
              <a:rPr lang="en-US" altLang="zh-CN"/>
              <a:t>·</a:t>
            </a:r>
            <a:r>
              <a:rPr lang="zh-CN" altLang="en-US"/>
              <a:t>其他</a:t>
            </a:r>
            <a:r>
              <a:rPr lang="zh-CN" altLang="en-US" dirty="0"/>
              <a:t>日常功能</a:t>
            </a:r>
            <a:endParaRPr lang="zh-CN" altLang="en-US" dirty="0"/>
          </a:p>
        </p:txBody>
      </p:sp>
      <p:sp>
        <p:nvSpPr>
          <p:cNvPr id="7" name="TextBox 7"/>
          <p:cNvSpPr txBox="1"/>
          <p:nvPr/>
        </p:nvSpPr>
        <p:spPr>
          <a:xfrm>
            <a:off x="1046748" y="939579"/>
            <a:ext cx="7191912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其他功能：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流程管理，用户通知，系统公告，微信发布，操作日志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/>
          <a:srcRect l="1529" t="2317" r="3016" b="5375"/>
          <a:stretch>
            <a:fillRect/>
          </a:stretch>
        </p:blipFill>
        <p:spPr>
          <a:xfrm>
            <a:off x="808891" y="1428108"/>
            <a:ext cx="10527323" cy="5278713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平台功能设计</a:t>
            </a:r>
            <a:r>
              <a:rPr lang="en-US" altLang="zh-CN"/>
              <a:t>·</a:t>
            </a:r>
            <a:r>
              <a:rPr lang="zh-CN" altLang="en-US"/>
              <a:t>数据</a:t>
            </a:r>
            <a:r>
              <a:rPr lang="zh-CN" altLang="en-US" dirty="0"/>
              <a:t>统计与分析</a:t>
            </a:r>
            <a:endParaRPr lang="zh-CN" altLang="en-US" dirty="0"/>
          </a:p>
        </p:txBody>
      </p:sp>
      <p:sp>
        <p:nvSpPr>
          <p:cNvPr id="4" name="TextBox 5"/>
          <p:cNvSpPr txBox="1"/>
          <p:nvPr/>
        </p:nvSpPr>
        <p:spPr>
          <a:xfrm>
            <a:off x="1426583" y="763147"/>
            <a:ext cx="9413295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数据统计分析：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统计分析，迅速了解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当前情况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，发现问题，制定优化方案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/>
          <a:srcRect l="1678" t="2378" r="2584" b="5231"/>
          <a:stretch>
            <a:fillRect/>
          </a:stretch>
        </p:blipFill>
        <p:spPr>
          <a:xfrm>
            <a:off x="1440609" y="1181772"/>
            <a:ext cx="9251215" cy="5570721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矩形"/>
          <p:cNvSpPr/>
          <p:nvPr/>
        </p:nvSpPr>
        <p:spPr>
          <a:xfrm>
            <a:off x="0" y="3507"/>
            <a:ext cx="12192000" cy="6854493"/>
          </a:xfrm>
          <a:prstGeom prst="rect">
            <a:avLst/>
          </a:prstGeom>
          <a:solidFill>
            <a:srgbClr val="1B4367"/>
          </a:solidFill>
          <a:ln w="12700">
            <a:miter lim="400000"/>
          </a:ln>
        </p:spPr>
        <p:txBody>
          <a:bodyPr lIns="162560" tIns="162560" rIns="162560" bIns="16256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 kumimoji="0" sz="53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3" name="标题 请置入背景图片"/>
          <p:cNvSpPr/>
          <p:nvPr/>
        </p:nvSpPr>
        <p:spPr>
          <a:xfrm>
            <a:off x="2963778" y="2411604"/>
            <a:ext cx="4116959" cy="1323439"/>
          </a:xfrm>
          <a:prstGeom prst="rect">
            <a:avLst/>
          </a:prstGeom>
          <a:ln w="12700">
            <a:miter lim="400000"/>
          </a:ln>
        </p:spPr>
        <p:txBody>
          <a:bodyPr wrap="square" lIns="60959" rIns="60959">
            <a:spAutoFit/>
          </a:bodyPr>
          <a:lstStyle>
            <a:lvl1pPr algn="r">
              <a:defRPr sz="3300">
                <a:solidFill>
                  <a:srgbClr val="FFFFFF"/>
                </a:solidFill>
                <a:uFill>
                  <a:solidFill>
                    <a:srgbClr val="1CA6C6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 marL="0" marR="0" lvl="0" indent="0" algn="ctr" defTabSz="34226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1CA6C6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智慧</a:t>
            </a:r>
            <a:r>
              <a: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1CA6C6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运营管理平台成功应用案例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>
                <a:solidFill>
                  <a:srgbClr val="1CA6C6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5" name="矩形 4"/>
          <p:cNvSpPr/>
          <p:nvPr/>
        </p:nvSpPr>
        <p:spPr>
          <a:xfrm>
            <a:off x="2574308" y="1500554"/>
            <a:ext cx="4506430" cy="3650412"/>
          </a:xfrm>
          <a:prstGeom prst="rect">
            <a:avLst/>
          </a:prstGeom>
          <a:ln w="38100">
            <a:solidFill>
              <a:srgbClr val="FFFFFF"/>
            </a:solidFill>
            <a:miter/>
          </a:ln>
        </p:spPr>
        <p:txBody>
          <a:bodyPr lIns="162560" tIns="162560" rIns="162560" bIns="162560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40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pPr>
            <a:endParaRPr kumimoji="0" sz="453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000000"/>
                </a:solidFill>
              </a:uFill>
              <a:latin typeface="Calibri" panose="020F0502020204030204"/>
              <a:sym typeface="Calibri" panose="020F0502020204030204"/>
            </a:endParaRPr>
          </a:p>
        </p:txBody>
      </p:sp>
      <p:sp>
        <p:nvSpPr>
          <p:cNvPr id="76" name="矩形"/>
          <p:cNvSpPr/>
          <p:nvPr/>
        </p:nvSpPr>
        <p:spPr>
          <a:xfrm rot="5400000">
            <a:off x="8064623" y="2424368"/>
            <a:ext cx="239180" cy="241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62560" tIns="162560" rIns="162560" bIns="162560" anchor="ctr"/>
          <a:lstStyle/>
          <a:p>
            <a:pPr marL="0" marR="0" lvl="0" indent="0" algn="ctr" defTabSz="4108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800">
                <a:solidFill>
                  <a:srgbClr val="007FFD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065" b="0" i="0" u="none" strike="noStrike" kern="0" cap="none" spc="0" normalizeH="0" baseline="0" noProof="0">
              <a:ln>
                <a:noFill/>
              </a:ln>
              <a:solidFill>
                <a:srgbClr val="007FFD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78" name="四大营销中心"/>
          <p:cNvSpPr/>
          <p:nvPr/>
        </p:nvSpPr>
        <p:spPr>
          <a:xfrm>
            <a:off x="1926958" y="1707034"/>
            <a:ext cx="1036821" cy="2062103"/>
          </a:xfrm>
          <a:prstGeom prst="rect">
            <a:avLst/>
          </a:prstGeom>
          <a:solidFill>
            <a:srgbClr val="1B4367"/>
          </a:solidFill>
          <a:ln w="12700">
            <a:miter lim="400000"/>
          </a:ln>
        </p:spPr>
        <p:txBody>
          <a:bodyPr wrap="none" lIns="60959" rIns="60959">
            <a:spAutoFit/>
          </a:bodyPr>
          <a:lstStyle>
            <a:lvl1pPr algn="ctr" defTabSz="457200">
              <a:defRPr sz="9600">
                <a:solidFill>
                  <a:srgbClr val="FFFFFF"/>
                </a:solidFill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marL="0" marR="0" lvl="0" indent="0" algn="ctr" defTabSz="609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3</a:t>
            </a:r>
            <a:endParaRPr kumimoji="0" sz="1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9" name="矩形"/>
          <p:cNvSpPr/>
          <p:nvPr/>
        </p:nvSpPr>
        <p:spPr>
          <a:xfrm rot="5400000">
            <a:off x="8353720" y="2733919"/>
            <a:ext cx="516444" cy="52145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62560" tIns="162560" rIns="162560" bIns="162560" anchor="ctr"/>
          <a:lstStyle/>
          <a:p>
            <a:pPr marL="0" marR="0" lvl="0" indent="0" algn="ctr" defTabSz="41084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800">
                <a:solidFill>
                  <a:srgbClr val="007FFD"/>
                </a:solidFill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065" b="0" i="0" u="none" strike="noStrike" kern="0" cap="none" spc="0" normalizeH="0" baseline="0" noProof="0">
              <a:ln>
                <a:noFill/>
              </a:ln>
              <a:solidFill>
                <a:srgbClr val="007FFD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963779" y="3863996"/>
            <a:ext cx="4116958" cy="0"/>
          </a:xfrm>
          <a:prstGeom prst="line">
            <a:avLst/>
          </a:prstGeom>
          <a:noFill/>
          <a:ln w="9525" cap="flat">
            <a:solidFill>
              <a:schemeClr val="bg1">
                <a:lumMod val="85000"/>
              </a:schemeClr>
            </a:solidFill>
            <a:prstDash val="sysDot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logov01售前之家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04145" y="333375"/>
            <a:ext cx="885825" cy="82867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23825" y="472758"/>
            <a:ext cx="11282998" cy="6668770"/>
            <a:chOff x="390" y="1489"/>
            <a:chExt cx="35537" cy="21004"/>
          </a:xfrm>
        </p:grpSpPr>
        <p:grpSp>
          <p:nvGrpSpPr>
            <p:cNvPr id="7" name="组合 6"/>
            <p:cNvGrpSpPr/>
            <p:nvPr/>
          </p:nvGrpSpPr>
          <p:grpSpPr>
            <a:xfrm>
              <a:off x="390" y="9339"/>
              <a:ext cx="15095" cy="10957"/>
              <a:chOff x="-314415" y="3991767"/>
              <a:chExt cx="3981957" cy="2890226"/>
            </a:xfrm>
          </p:grpSpPr>
          <p:pic>
            <p:nvPicPr>
              <p:cNvPr id="336" name="图片 3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314415" y="3991767"/>
                <a:ext cx="3981957" cy="2889847"/>
              </a:xfrm>
              <a:prstGeom prst="rect">
                <a:avLst/>
              </a:prstGeom>
            </p:spPr>
          </p:pic>
          <p:pic>
            <p:nvPicPr>
              <p:cNvPr id="337" name="图片 33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95" y="4794839"/>
                <a:ext cx="2057311" cy="2087154"/>
              </a:xfrm>
              <a:prstGeom prst="rect">
                <a:avLst/>
              </a:prstGeom>
            </p:spPr>
          </p:pic>
        </p:grpSp>
        <p:grpSp>
          <p:nvGrpSpPr>
            <p:cNvPr id="2" name="组合 1"/>
            <p:cNvGrpSpPr/>
            <p:nvPr/>
          </p:nvGrpSpPr>
          <p:grpSpPr>
            <a:xfrm>
              <a:off x="5486" y="1489"/>
              <a:ext cx="30441" cy="21004"/>
              <a:chOff x="5486" y="1489"/>
              <a:chExt cx="30441" cy="21004"/>
            </a:xfrm>
          </p:grpSpPr>
          <p:pic>
            <p:nvPicPr>
              <p:cNvPr id="6" name="图片 5" descr="关于我们v03_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00" y="1489"/>
                <a:ext cx="26160" cy="17160"/>
              </a:xfrm>
              <a:prstGeom prst="rect">
                <a:avLst/>
              </a:prstGeom>
            </p:spPr>
          </p:pic>
          <p:sp>
            <p:nvSpPr>
              <p:cNvPr id="5" name="object 5"/>
              <p:cNvSpPr txBox="1"/>
              <p:nvPr/>
            </p:nvSpPr>
            <p:spPr>
              <a:xfrm>
                <a:off x="5486" y="17947"/>
                <a:ext cx="30441" cy="4546"/>
              </a:xfrm>
              <a:prstGeom prst="rect">
                <a:avLst/>
              </a:prstGeom>
            </p:spPr>
            <p:txBody>
              <a:bodyPr vert="horz" wrap="square" lIns="0" tIns="6350" rIns="0" bIns="0" rtlCol="0">
                <a:spAutoFit/>
              </a:bodyPr>
              <a:p>
                <a:pPr marL="48260" marR="2437765">
                  <a:lnSpc>
                    <a:spcPct val="150000"/>
                  </a:lnSpc>
                  <a:spcBef>
                    <a:spcPts val="100"/>
                  </a:spcBef>
                </a:pPr>
                <a:endParaRPr sz="1000">
                  <a:latin typeface="UKIJ CJK"/>
                  <a:cs typeface="UKIJ CJK"/>
                </a:endParaRPr>
              </a:p>
              <a:p>
                <a:pPr marL="27940" marR="21590" algn="ctr">
                  <a:lnSpc>
                    <a:spcPts val="4320"/>
                  </a:lnSpc>
                  <a:spcBef>
                    <a:spcPts val="385"/>
                  </a:spcBef>
                </a:pPr>
                <a:r>
                  <a:rPr sz="1000" b="1" spc="-5" dirty="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KIJ CJK"/>
                    <a:cs typeface="UKIJ CJK"/>
                  </a:rPr>
                  <a:t>【</a:t>
                </a:r>
                <a:r>
                  <a:rPr sz="1000" b="1" dirty="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KIJ CJK"/>
                    <a:cs typeface="UKIJ CJK"/>
                  </a:rPr>
                  <a:t>读者需</a:t>
                </a:r>
                <a:r>
                  <a:rPr sz="1000" b="1" spc="-10" dirty="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KIJ CJK"/>
                    <a:cs typeface="UKIJ CJK"/>
                  </a:rPr>
                  <a:t>知</a:t>
                </a:r>
                <a:r>
                  <a:rPr sz="1000" b="1" dirty="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KIJ CJK"/>
                    <a:cs typeface="UKIJ CJK"/>
                  </a:rPr>
                  <a:t>】</a:t>
                </a:r>
                <a:r>
                  <a:rPr sz="1000" b="1" spc="-5" dirty="0">
                    <a:solidFill>
                      <a:srgbClr val="000000"/>
                    </a:solidFill>
                    <a:latin typeface="UKIJ CJK"/>
                    <a:cs typeface="UKIJ CJK"/>
                  </a:rPr>
                  <a:t>本星球提供素材</a:t>
                </a:r>
                <a:r>
                  <a:rPr sz="1000" b="1" dirty="0">
                    <a:solidFill>
                      <a:srgbClr val="000000"/>
                    </a:solidFill>
                    <a:latin typeface="UKIJ CJK"/>
                    <a:cs typeface="UKIJ CJK"/>
                    <a:sym typeface="+mn-ea"/>
                  </a:rPr>
                  <a:t>均通过互联网公开合法渠道</a:t>
                </a:r>
                <a:r>
                  <a:rPr lang="zh-CN" sz="1000" b="1" dirty="0">
                    <a:solidFill>
                      <a:srgbClr val="000000"/>
                    </a:solidFill>
                    <a:latin typeface="UKIJ CJK"/>
                    <a:cs typeface="UKIJ CJK"/>
                    <a:sym typeface="+mn-ea"/>
                  </a:rPr>
                  <a:t>或</a:t>
                </a:r>
                <a:r>
                  <a:rPr sz="1000" b="1" dirty="0">
                    <a:solidFill>
                      <a:srgbClr val="000000"/>
                    </a:solidFill>
                    <a:latin typeface="Noto Sans CJK JP Black"/>
                    <a:cs typeface="Noto Sans CJK JP Black"/>
                    <a:sym typeface="+mn-ea"/>
                  </a:rPr>
                  <a:t>个人整理</a:t>
                </a:r>
                <a:r>
                  <a:rPr lang="zh-CN" sz="1000" b="1" dirty="0">
                    <a:solidFill>
                      <a:srgbClr val="000000"/>
                    </a:solidFill>
                    <a:latin typeface="Noto Sans CJK JP Black"/>
                    <a:cs typeface="Noto Sans CJK JP Black"/>
                    <a:sym typeface="+mn-ea"/>
                  </a:rPr>
                  <a:t>取得</a:t>
                </a:r>
                <a:r>
                  <a:rPr lang="zh-CN" sz="1000" b="1" dirty="0">
                    <a:solidFill>
                      <a:srgbClr val="000000"/>
                    </a:solidFill>
                    <a:latin typeface="Noto Sans CJK JP Black"/>
                    <a:ea typeface="宋体" panose="02010600030101010101" pitchFamily="2" charset="-122"/>
                    <a:cs typeface="Noto Sans CJK JP Black"/>
                    <a:sym typeface="+mn-ea"/>
                  </a:rPr>
                  <a:t>，</a:t>
                </a:r>
                <a:r>
                  <a:rPr sz="1000" b="1" spc="-5" dirty="0">
                    <a:solidFill>
                      <a:srgbClr val="000000"/>
                    </a:solidFill>
                    <a:latin typeface="UKIJ CJK"/>
                    <a:cs typeface="UKIJ CJK"/>
                  </a:rPr>
                  <a:t>仅供学习参考，请勿用于商业用途，</a:t>
                </a:r>
                <a:endParaRPr sz="1000" b="1" spc="-5" dirty="0">
                  <a:solidFill>
                    <a:srgbClr val="000000"/>
                  </a:solidFill>
                  <a:latin typeface="UKIJ CJK"/>
                  <a:cs typeface="UKIJ CJK"/>
                </a:endParaRPr>
              </a:p>
              <a:p>
                <a:pPr marL="27940" marR="21590" algn="ctr">
                  <a:lnSpc>
                    <a:spcPts val="4320"/>
                  </a:lnSpc>
                  <a:spcBef>
                    <a:spcPts val="385"/>
                  </a:spcBef>
                </a:pPr>
                <a:r>
                  <a:rPr sz="1000" b="1" spc="-5" dirty="0">
                    <a:solidFill>
                      <a:srgbClr val="000000"/>
                    </a:solidFill>
                    <a:latin typeface="UKIJ CJK"/>
                    <a:cs typeface="UKIJ CJK"/>
                  </a:rPr>
                  <a:t>由此引起的一</a:t>
                </a:r>
                <a:r>
                  <a:rPr sz="1000" b="1" dirty="0">
                    <a:solidFill>
                      <a:srgbClr val="000000"/>
                    </a:solidFill>
                    <a:latin typeface="UKIJ CJK"/>
                    <a:cs typeface="UKIJ CJK"/>
                  </a:rPr>
                  <a:t>切 后果均与本星球无关，祝您工作学习愉</a:t>
                </a:r>
                <a:r>
                  <a:rPr sz="1000" b="1" spc="-35" dirty="0">
                    <a:solidFill>
                      <a:srgbClr val="000000"/>
                    </a:solidFill>
                    <a:latin typeface="UKIJ CJK"/>
                    <a:cs typeface="UKIJ CJK"/>
                  </a:rPr>
                  <a:t>快</a:t>
                </a:r>
                <a:r>
                  <a:rPr sz="1000" b="1" spc="105" dirty="0">
                    <a:solidFill>
                      <a:srgbClr val="000000"/>
                    </a:solidFill>
                    <a:latin typeface="UKIJ CJK"/>
                    <a:cs typeface="UKIJ CJK"/>
                  </a:rPr>
                  <a:t>!!</a:t>
                </a:r>
                <a:endParaRPr sz="1000" b="1" spc="105" dirty="0">
                  <a:solidFill>
                    <a:srgbClr val="000000"/>
                  </a:solidFill>
                  <a:latin typeface="UKIJ CJK"/>
                  <a:cs typeface="UKIJ CJK"/>
                </a:endParaRPr>
              </a:p>
            </p:txBody>
          </p:sp>
        </p:grp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平台总体</a:t>
            </a:r>
            <a:r>
              <a:rPr lang="zh-CN" altLang="en-US" dirty="0"/>
              <a:t>定位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377133" y="876243"/>
            <a:ext cx="11510067" cy="79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6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企业智慧运营管理平台是</a:t>
            </a: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一款定位于企业内部协作、销售管理、商务管理及项目管理的企业级应用平台。着力支撑企业实现对项目的管理运营，做好成本与收益管控，提高企业运营效率和信息化管理水平。</a:t>
            </a:r>
            <a:endParaRPr lang="zh-CN" altLang="en-US" sz="160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319078" y="3286873"/>
            <a:ext cx="1851885" cy="1851883"/>
            <a:chOff x="5936292" y="1427858"/>
            <a:chExt cx="1683531" cy="1683531"/>
          </a:xfrm>
        </p:grpSpPr>
        <p:sp>
          <p:nvSpPr>
            <p:cNvPr id="19" name="椭圆 18"/>
            <p:cNvSpPr/>
            <p:nvPr/>
          </p:nvSpPr>
          <p:spPr>
            <a:xfrm>
              <a:off x="5936292" y="1427858"/>
              <a:ext cx="1683531" cy="1683531"/>
            </a:xfrm>
            <a:prstGeom prst="ellipse">
              <a:avLst/>
            </a:prstGeom>
            <a:gradFill flip="none" rotWithShape="1">
              <a:gsLst>
                <a:gs pos="45000">
                  <a:srgbClr val="FFFFFF"/>
                </a:gs>
                <a:gs pos="100000">
                  <a:srgbClr val="FFFFFF">
                    <a:lumMod val="85000"/>
                  </a:srgbClr>
                </a:gs>
              </a:gsLst>
              <a:lin ang="18000000" scaled="0"/>
              <a:tileRect/>
            </a:gradFill>
            <a:ln w="6350" cap="flat" cmpd="sng" algn="ctr">
              <a:gradFill>
                <a:gsLst>
                  <a:gs pos="0">
                    <a:srgbClr val="FFFFFF">
                      <a:lumMod val="85000"/>
                    </a:srgbClr>
                  </a:gs>
                  <a:gs pos="100000">
                    <a:srgbClr val="FFFFFF"/>
                  </a:gs>
                </a:gsLst>
                <a:lin ang="17400000" scaled="0"/>
              </a:gradFill>
              <a:prstDash val="solid"/>
              <a:miter lim="800000"/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txBody>
            <a:bodyPr lIns="34290" tIns="17145" rIns="34290" bIns="17145"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rgbClr val="5F5F5F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6004465" y="1496031"/>
              <a:ext cx="1547187" cy="1547187"/>
            </a:xfrm>
            <a:prstGeom prst="ellipse">
              <a:avLst/>
            </a:prstGeom>
            <a:solidFill>
              <a:srgbClr val="404040"/>
            </a:solid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35000"/>
                </a:prstClr>
              </a:innerShdw>
            </a:effectLst>
          </p:spPr>
          <p:txBody>
            <a:bodyPr lIns="34290" tIns="17145" rIns="34290" bIns="17145"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6199200" y="1823246"/>
              <a:ext cx="1157712" cy="906117"/>
            </a:xfrm>
            <a:prstGeom prst="rect">
              <a:avLst/>
            </a:prstGeom>
            <a:noFill/>
          </p:spPr>
          <p:txBody>
            <a:bodyPr wrap="square" lIns="34290" tIns="17145" rIns="34290" bIns="17145" rtlCol="0">
              <a:no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智慧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运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3429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营平台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139073" y="1948871"/>
            <a:ext cx="4401493" cy="1731850"/>
            <a:chOff x="1263251" y="1501046"/>
            <a:chExt cx="4401493" cy="1731850"/>
          </a:xfrm>
        </p:grpSpPr>
        <p:sp>
          <p:nvSpPr>
            <p:cNvPr id="23" name="矩形 22"/>
            <p:cNvSpPr/>
            <p:nvPr/>
          </p:nvSpPr>
          <p:spPr>
            <a:xfrm>
              <a:off x="1263251" y="1501046"/>
              <a:ext cx="4401493" cy="1731850"/>
            </a:xfrm>
            <a:prstGeom prst="rect">
              <a:avLst/>
            </a:prstGeom>
            <a:solidFill>
              <a:srgbClr val="1B4367"/>
            </a:solidFill>
            <a:ln>
              <a:solidFill>
                <a:schemeClr val="bg1">
                  <a:lumMod val="65000"/>
                </a:schemeClr>
              </a:solidFill>
              <a:prstDash val="sysDot"/>
            </a:ln>
            <a:effectLst>
              <a:outerShdw blurRad="254000" dist="152400" dir="27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pic>
          <p:nvPicPr>
            <p:cNvPr id="24" name="Picture 2"/>
            <p:cNvPicPr preferRelativeResize="0">
              <a:picLocks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1284314" y="1558252"/>
              <a:ext cx="1564474" cy="1580597"/>
            </a:xfrm>
            <a:prstGeom prst="ellipse">
              <a:avLst/>
            </a:prstGeom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5" name="Rectangle 47"/>
            <p:cNvSpPr/>
            <p:nvPr/>
          </p:nvSpPr>
          <p:spPr>
            <a:xfrm>
              <a:off x="2915007" y="1514472"/>
              <a:ext cx="2749737" cy="1598890"/>
            </a:xfrm>
            <a:prstGeom prst="rect">
              <a:avLst/>
            </a:prstGeom>
            <a:solidFill>
              <a:srgbClr val="1B4367"/>
            </a:solidFill>
          </p:spPr>
          <p:txBody>
            <a:bodyPr wrap="square" lIns="36000" tIns="36000" rIns="36000" bIns="3600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协同办公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l"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内部日常管理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l"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企业业务与管理流程协同管理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139072" y="4731582"/>
            <a:ext cx="4401493" cy="1731850"/>
            <a:chOff x="1105205" y="4280022"/>
            <a:chExt cx="4401493" cy="1731850"/>
          </a:xfrm>
        </p:grpSpPr>
        <p:grpSp>
          <p:nvGrpSpPr>
            <p:cNvPr id="27" name="组合 26"/>
            <p:cNvGrpSpPr/>
            <p:nvPr/>
          </p:nvGrpSpPr>
          <p:grpSpPr>
            <a:xfrm>
              <a:off x="1105205" y="4280022"/>
              <a:ext cx="4401493" cy="1731850"/>
              <a:chOff x="1263251" y="1501046"/>
              <a:chExt cx="4401493" cy="1731850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1263251" y="1501046"/>
                <a:ext cx="4401493" cy="1731850"/>
              </a:xfrm>
              <a:prstGeom prst="rect">
                <a:avLst/>
              </a:prstGeom>
              <a:solidFill>
                <a:schemeClr val="accent1">
                  <a:alpha val="89804"/>
                </a:schemeClr>
              </a:solidFill>
              <a:ln>
                <a:solidFill>
                  <a:schemeClr val="bg1">
                    <a:lumMod val="65000"/>
                  </a:schemeClr>
                </a:solidFill>
                <a:prstDash val="sysDot"/>
              </a:ln>
              <a:effectLst>
                <a:outerShdw blurRad="254000" dist="152400" dir="2700000" algn="ctr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30" name="Rectangle 47"/>
              <p:cNvSpPr/>
              <p:nvPr/>
            </p:nvSpPr>
            <p:spPr>
              <a:xfrm>
                <a:off x="2915007" y="1514472"/>
                <a:ext cx="2749737" cy="1598890"/>
              </a:xfrm>
              <a:prstGeom prst="rect">
                <a:avLst/>
              </a:prstGeom>
            </p:spPr>
            <p:txBody>
              <a:bodyPr wrap="square" lIns="36000" tIns="36000" rIns="36000" bIns="3600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商务管理</a:t>
                </a:r>
                <a:endPara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l"/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采购管理</a:t>
                </a:r>
                <a:endPara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l"/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合同管理、费用管理</a:t>
                </a:r>
                <a:endPara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l"/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收付款监控管理</a:t>
                </a:r>
                <a:endPara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pic>
          <p:nvPicPr>
            <p:cNvPr id="28" name="Picture 1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24754" y="4334399"/>
              <a:ext cx="1564474" cy="1599772"/>
            </a:xfrm>
            <a:prstGeom prst="ellipse">
              <a:avLst/>
            </a:prstGeom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31" name="组合 30"/>
          <p:cNvGrpSpPr/>
          <p:nvPr/>
        </p:nvGrpSpPr>
        <p:grpSpPr>
          <a:xfrm>
            <a:off x="6940776" y="4725349"/>
            <a:ext cx="4401493" cy="1731850"/>
            <a:chOff x="7234290" y="4273789"/>
            <a:chExt cx="4401493" cy="1731850"/>
          </a:xfrm>
          <a:solidFill>
            <a:srgbClr val="1B4367"/>
          </a:solidFill>
        </p:grpSpPr>
        <p:grpSp>
          <p:nvGrpSpPr>
            <p:cNvPr id="32" name="组合 31"/>
            <p:cNvGrpSpPr/>
            <p:nvPr/>
          </p:nvGrpSpPr>
          <p:grpSpPr>
            <a:xfrm>
              <a:off x="7234290" y="4273789"/>
              <a:ext cx="4401493" cy="1731850"/>
              <a:chOff x="1263251" y="1501046"/>
              <a:chExt cx="4401493" cy="1731850"/>
            </a:xfrm>
            <a:grpFill/>
          </p:grpSpPr>
          <p:sp>
            <p:nvSpPr>
              <p:cNvPr id="48" name="矩形 47"/>
              <p:cNvSpPr/>
              <p:nvPr/>
            </p:nvSpPr>
            <p:spPr>
              <a:xfrm>
                <a:off x="1263251" y="1501046"/>
                <a:ext cx="4401493" cy="1731850"/>
              </a:xfrm>
              <a:prstGeom prst="rec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  <a:prstDash val="sysDot"/>
              </a:ln>
              <a:effectLst>
                <a:outerShdw blurRad="254000" dist="152400" dir="2700000" algn="ctr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49" name="Rectangle 47"/>
              <p:cNvSpPr/>
              <p:nvPr/>
            </p:nvSpPr>
            <p:spPr>
              <a:xfrm>
                <a:off x="2915007" y="1514472"/>
                <a:ext cx="2749737" cy="1598890"/>
              </a:xfrm>
              <a:prstGeom prst="rect">
                <a:avLst/>
              </a:prstGeom>
              <a:grpFill/>
            </p:spPr>
            <p:txBody>
              <a:bodyPr wrap="square" lIns="36000" tIns="36000" rIns="36000" bIns="3600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项目管理</a:t>
                </a:r>
                <a:endPara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l"/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项目进度管理</a:t>
                </a:r>
                <a:endPara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l"/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项目成本管理</a:t>
                </a:r>
                <a:endPara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l"/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项目质量与验收管理</a:t>
                </a:r>
                <a:endPara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pic>
          <p:nvPicPr>
            <p:cNvPr id="33" name="Picture 10"/>
            <p:cNvPicPr preferRelativeResize="0"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56121" y="4334399"/>
              <a:ext cx="1564474" cy="1599772"/>
            </a:xfrm>
            <a:prstGeom prst="ellipse">
              <a:avLst/>
            </a:prstGeom>
            <a:grpFill/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50" name="组合 49"/>
          <p:cNvGrpSpPr/>
          <p:nvPr/>
        </p:nvGrpSpPr>
        <p:grpSpPr>
          <a:xfrm>
            <a:off x="6940777" y="1942638"/>
            <a:ext cx="4401493" cy="1731850"/>
            <a:chOff x="1263251" y="1501046"/>
            <a:chExt cx="4401493" cy="1731850"/>
          </a:xfrm>
        </p:grpSpPr>
        <p:sp>
          <p:nvSpPr>
            <p:cNvPr id="51" name="矩形 50"/>
            <p:cNvSpPr/>
            <p:nvPr/>
          </p:nvSpPr>
          <p:spPr>
            <a:xfrm>
              <a:off x="1263251" y="1501046"/>
              <a:ext cx="4401493" cy="1731850"/>
            </a:xfrm>
            <a:prstGeom prst="rect">
              <a:avLst/>
            </a:prstGeom>
            <a:solidFill>
              <a:schemeClr val="accent1">
                <a:alpha val="89804"/>
              </a:schemeClr>
            </a:solidFill>
            <a:ln>
              <a:solidFill>
                <a:schemeClr val="bg1">
                  <a:lumMod val="65000"/>
                </a:schemeClr>
              </a:solidFill>
              <a:prstDash val="sysDot"/>
            </a:ln>
            <a:effectLst>
              <a:outerShdw blurRad="254000" dist="152400" dir="2700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52" name="Rectangle 47"/>
            <p:cNvSpPr/>
            <p:nvPr/>
          </p:nvSpPr>
          <p:spPr>
            <a:xfrm>
              <a:off x="2915007" y="1514472"/>
              <a:ext cx="2749737" cy="1598890"/>
            </a:xfrm>
            <a:prstGeom prst="rect">
              <a:avLst/>
            </a:prstGeom>
          </p:spPr>
          <p:txBody>
            <a:bodyPr wrap="square" lIns="36000" tIns="36000" rIns="36000" bIns="3600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销售管理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l"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客户管理、商机管理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l"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销售过程管理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l"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销售人员与业绩管理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53" name="Picture 2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4418" y="2006078"/>
            <a:ext cx="1564474" cy="158059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某</a:t>
            </a:r>
            <a:r>
              <a:rPr lang="zh-CN" altLang="en-US"/>
              <a:t>移动公司业务运营管理系统</a:t>
            </a:r>
            <a:r>
              <a:rPr lang="en-US" altLang="zh-CN"/>
              <a:t>·</a:t>
            </a:r>
            <a:r>
              <a:rPr lang="zh-CN" altLang="en-US" dirty="0"/>
              <a:t>项目建设背景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377133" y="899689"/>
            <a:ext cx="11510067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ICT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收入已经成为了某移动公司的重要收入之一，但是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ICT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业务管理流程繁杂，量化数据的支撑能力不足，即增加了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ICT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业务的管理成本，也限制了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ICT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市场的成长。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6" name="TextBox 73"/>
          <p:cNvSpPr txBox="1"/>
          <p:nvPr/>
        </p:nvSpPr>
        <p:spPr>
          <a:xfrm>
            <a:off x="1752793" y="5832533"/>
            <a:ext cx="8725557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ICT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业务管理全生命周期的各任务节点分散在各业务系统，无法方便的获取统一的、一致的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ICT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业务视图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895" y="1874165"/>
            <a:ext cx="9992210" cy="3865199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某</a:t>
            </a:r>
            <a:r>
              <a:rPr lang="zh-CN" altLang="en-US"/>
              <a:t>移动公司业务运营管理系统</a:t>
            </a:r>
            <a:r>
              <a:rPr lang="en-US" altLang="zh-CN"/>
              <a:t>·</a:t>
            </a:r>
            <a:r>
              <a:rPr lang="zh-CN" altLang="en-US" dirty="0"/>
              <a:t>总体业务流程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1196864" y="1284796"/>
            <a:ext cx="9723173" cy="3225801"/>
            <a:chOff x="1543980" y="1563576"/>
            <a:chExt cx="9723173" cy="3225801"/>
          </a:xfrm>
        </p:grpSpPr>
        <p:pic>
          <p:nvPicPr>
            <p:cNvPr id="4" name="Picture 1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1543980" y="3650128"/>
              <a:ext cx="9723173" cy="1139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左大括号 4"/>
            <p:cNvSpPr/>
            <p:nvPr/>
          </p:nvSpPr>
          <p:spPr>
            <a:xfrm rot="5400000">
              <a:off x="3170421" y="2076148"/>
              <a:ext cx="472188" cy="2315981"/>
            </a:xfrm>
            <a:prstGeom prst="leftBrace">
              <a:avLst/>
            </a:prstGeom>
            <a:noFill/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左大括号 5"/>
            <p:cNvSpPr/>
            <p:nvPr/>
          </p:nvSpPr>
          <p:spPr>
            <a:xfrm rot="5400000">
              <a:off x="5347737" y="2686995"/>
              <a:ext cx="502172" cy="1094286"/>
            </a:xfrm>
            <a:prstGeom prst="leftBrace">
              <a:avLst/>
            </a:prstGeom>
            <a:noFill/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" name="左大括号 6"/>
            <p:cNvSpPr/>
            <p:nvPr/>
          </p:nvSpPr>
          <p:spPr>
            <a:xfrm rot="5400000">
              <a:off x="8454450" y="1142737"/>
              <a:ext cx="494673" cy="4212236"/>
            </a:xfrm>
            <a:prstGeom prst="leftBrace">
              <a:avLst/>
            </a:prstGeom>
            <a:noFill/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TextBox 57"/>
            <p:cNvSpPr txBox="1"/>
            <p:nvPr/>
          </p:nvSpPr>
          <p:spPr>
            <a:xfrm>
              <a:off x="2793449" y="2355306"/>
              <a:ext cx="1218796" cy="40626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non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商机阶段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TextBox 58"/>
            <p:cNvSpPr txBox="1"/>
            <p:nvPr/>
          </p:nvSpPr>
          <p:spPr>
            <a:xfrm>
              <a:off x="4994076" y="2370296"/>
              <a:ext cx="1218796" cy="40626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non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立项阶段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TextBox 59"/>
            <p:cNvSpPr txBox="1"/>
            <p:nvPr/>
          </p:nvSpPr>
          <p:spPr>
            <a:xfrm>
              <a:off x="8110752" y="2340315"/>
              <a:ext cx="1218796" cy="40626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non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实施阶段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右箭头 60"/>
            <p:cNvSpPr/>
            <p:nvPr/>
          </p:nvSpPr>
          <p:spPr>
            <a:xfrm>
              <a:off x="2096429" y="2062617"/>
              <a:ext cx="8801417" cy="292115"/>
            </a:xfrm>
            <a:prstGeom prst="rightArrow">
              <a:avLst/>
            </a:prstGeom>
            <a:solidFill>
              <a:srgbClr val="1B4367"/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TextBox 61"/>
            <p:cNvSpPr txBox="1"/>
            <p:nvPr/>
          </p:nvSpPr>
          <p:spPr>
            <a:xfrm>
              <a:off x="5079922" y="1563576"/>
              <a:ext cx="28344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ICT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业务全生命周期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690943" y="4592156"/>
            <a:ext cx="6268720" cy="1544224"/>
            <a:chOff x="2948849" y="4904389"/>
            <a:chExt cx="6268720" cy="1544224"/>
          </a:xfrm>
        </p:grpSpPr>
        <p:sp>
          <p:nvSpPr>
            <p:cNvPr id="14" name="Oval 24"/>
            <p:cNvSpPr/>
            <p:nvPr/>
          </p:nvSpPr>
          <p:spPr bwMode="auto">
            <a:xfrm>
              <a:off x="2948849" y="5321041"/>
              <a:ext cx="1127572" cy="1127572"/>
            </a:xfrm>
            <a:prstGeom prst="ellipse">
              <a:avLst/>
            </a:prstGeom>
            <a:solidFill>
              <a:schemeClr val="accent1"/>
            </a:solidFill>
            <a:ln w="101600" cap="flat" cmpd="sng" algn="ctr">
              <a:solidFill>
                <a:srgbClr val="EAEAEA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143428" rIns="0" bIns="143428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Segoe UI Semibold" panose="020B0702040204020203" pitchFamily="34" charset="0"/>
                </a:rPr>
                <a:t>三大</a:t>
              </a:r>
              <a:endParaRPr kumimoji="0" lang="en-US" altLang="zh-CN" sz="18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egoe UI Semibold" panose="020B0702040204020203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Segoe UI Semibold" panose="020B0702040204020203" pitchFamily="34" charset="0"/>
                </a:rPr>
                <a:t>阶段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egoe UI Semibold" panose="020B0702040204020203" pitchFamily="34" charset="0"/>
              </a:endParaRPr>
            </a:p>
          </p:txBody>
        </p:sp>
        <p:sp>
          <p:nvSpPr>
            <p:cNvPr id="15" name="Oval 24"/>
            <p:cNvSpPr/>
            <p:nvPr/>
          </p:nvSpPr>
          <p:spPr bwMode="auto">
            <a:xfrm>
              <a:off x="8089997" y="5321041"/>
              <a:ext cx="1127572" cy="1127572"/>
            </a:xfrm>
            <a:prstGeom prst="ellipse">
              <a:avLst/>
            </a:prstGeom>
            <a:solidFill>
              <a:srgbClr val="00B050"/>
            </a:solidFill>
            <a:ln w="101600" cap="flat" cmpd="sng" algn="ctr">
              <a:solidFill>
                <a:srgbClr val="EAEAEA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143428" rIns="0" bIns="143428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Segoe UI Semibold" panose="020B0702040204020203" pitchFamily="34" charset="0"/>
                </a:rPr>
                <a:t>14</a:t>
              </a: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Segoe UI Semibold" panose="020B0702040204020203" pitchFamily="34" charset="0"/>
                </a:rPr>
                <a:t>个</a:t>
              </a:r>
              <a:endParaRPr kumimoji="0" lang="en-US" altLang="zh-CN" sz="18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egoe UI Semibold" panose="020B0702040204020203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Segoe UI Semibold" panose="020B0702040204020203" pitchFamily="34" charset="0"/>
                </a:rPr>
                <a:t>节点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egoe UI Semibold" panose="020B0702040204020203" pitchFamily="34" charset="0"/>
              </a:endParaRPr>
            </a:p>
          </p:txBody>
        </p:sp>
        <p:sp>
          <p:nvSpPr>
            <p:cNvPr id="16" name="下箭头 32"/>
            <p:cNvSpPr/>
            <p:nvPr/>
          </p:nvSpPr>
          <p:spPr>
            <a:xfrm rot="10800000">
              <a:off x="3250099" y="4904389"/>
              <a:ext cx="525068" cy="270994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 w="25400" cap="flat" cmpd="sng" algn="ctr">
              <a:solidFill>
                <a:schemeClr val="bg1">
                  <a:lumMod val="9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下箭头 32"/>
            <p:cNvSpPr/>
            <p:nvPr/>
          </p:nvSpPr>
          <p:spPr>
            <a:xfrm rot="10800000">
              <a:off x="8368406" y="4904389"/>
              <a:ext cx="525068" cy="270994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 w="25400" cap="flat" cmpd="sng" algn="ctr">
              <a:solidFill>
                <a:schemeClr val="bg1">
                  <a:lumMod val="9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某</a:t>
            </a:r>
            <a:r>
              <a:rPr lang="zh-CN" altLang="en-US"/>
              <a:t>移动公司业务运营管理系统</a:t>
            </a:r>
            <a:r>
              <a:rPr lang="en-US" altLang="zh-CN"/>
              <a:t>·</a:t>
            </a:r>
            <a:r>
              <a:rPr lang="zh-CN" altLang="en-US" dirty="0"/>
              <a:t>系统功能架构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1670566" y="1114267"/>
            <a:ext cx="9040559" cy="5470707"/>
            <a:chOff x="1781221" y="1160587"/>
            <a:chExt cx="9040559" cy="5470707"/>
          </a:xfrm>
        </p:grpSpPr>
        <p:sp>
          <p:nvSpPr>
            <p:cNvPr id="4" name="矩形 3"/>
            <p:cNvSpPr/>
            <p:nvPr/>
          </p:nvSpPr>
          <p:spPr>
            <a:xfrm>
              <a:off x="1781221" y="2122734"/>
              <a:ext cx="7786742" cy="571504"/>
            </a:xfrm>
            <a:prstGeom prst="rect">
              <a:avLst/>
            </a:prstGeom>
            <a:solidFill>
              <a:srgbClr val="91C6CE"/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SOA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服务层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781221" y="2773642"/>
              <a:ext cx="7786742" cy="221457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ICT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业务管理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781221" y="5131096"/>
              <a:ext cx="2879132" cy="1500198"/>
            </a:xfrm>
            <a:prstGeom prst="rect">
              <a:avLst/>
            </a:prstGeom>
            <a:solidFill>
              <a:srgbClr val="1B4367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报表引擎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568766" y="5131096"/>
              <a:ext cx="1374131" cy="1500198"/>
            </a:xfrm>
            <a:prstGeom prst="rect">
              <a:avLst/>
            </a:prstGeom>
            <a:solidFill>
              <a:srgbClr val="1B4367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内部消息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996327" y="5131096"/>
              <a:ext cx="1570436" cy="1500198"/>
            </a:xfrm>
            <a:prstGeom prst="rect">
              <a:avLst/>
            </a:prstGeom>
            <a:solidFill>
              <a:srgbClr val="1B4367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系统管理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781617" y="5131096"/>
              <a:ext cx="1701305" cy="1500198"/>
            </a:xfrm>
            <a:prstGeom prst="rect">
              <a:avLst/>
            </a:prstGeom>
            <a:solidFill>
              <a:srgbClr val="1B4367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业务数据管理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6639005" y="1160587"/>
              <a:ext cx="1308696" cy="57152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报账系统</a:t>
              </a:r>
              <a:endPara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5067369" y="1160587"/>
              <a:ext cx="1308696" cy="57152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BOSS</a:t>
              </a:r>
              <a:r>
                <a:rPr kumimoji="0" lang="zh-CN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系统</a:t>
              </a:r>
              <a:endPara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495733" y="1160587"/>
              <a:ext cx="1308696" cy="57152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合同系统</a:t>
              </a:r>
              <a:endPara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972723" y="1160587"/>
              <a:ext cx="1308696" cy="57152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预算系统</a:t>
              </a:r>
              <a:endPara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828126" y="5482884"/>
              <a:ext cx="1702776" cy="11001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报表定义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报表定义导入导出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报表生成设置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报表引擎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584593" y="5482884"/>
              <a:ext cx="1046957" cy="11001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报表生成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报表查询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报表导出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4853055" y="5482884"/>
              <a:ext cx="1428759" cy="11001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新增申请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审批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新增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运行参数设置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640204" y="5482884"/>
              <a:ext cx="1243261" cy="11001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消息查看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消息查询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消息生成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8067764" y="5482884"/>
              <a:ext cx="1439566" cy="11001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组织机构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移动员工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用户角色权限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系统日志</a:t>
              </a:r>
              <a:endPara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0193126" y="3146191"/>
              <a:ext cx="628654" cy="1469480"/>
            </a:xfrm>
            <a:prstGeom prst="ellipse">
              <a:avLst/>
            </a:prstGeom>
            <a:solidFill>
              <a:srgbClr val="91C6C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移动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OA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0193126" y="5146455"/>
              <a:ext cx="628654" cy="1469480"/>
            </a:xfrm>
            <a:prstGeom prst="ellipse">
              <a:avLst/>
            </a:prstGeom>
            <a:solidFill>
              <a:srgbClr val="91C6C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UUM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21" name="直接箭头连接符 20"/>
            <p:cNvCxnSpPr>
              <a:stCxn id="8" idx="3"/>
              <a:endCxn id="20" idx="2"/>
            </p:cNvCxnSpPr>
            <p:nvPr/>
          </p:nvCxnSpPr>
          <p:spPr>
            <a:xfrm>
              <a:off x="9566763" y="5881195"/>
              <a:ext cx="626363" cy="0"/>
            </a:xfrm>
            <a:prstGeom prst="straightConnector1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22" name="直接箭头连接符 21"/>
            <p:cNvCxnSpPr>
              <a:stCxn id="5" idx="3"/>
              <a:endCxn id="19" idx="2"/>
            </p:cNvCxnSpPr>
            <p:nvPr/>
          </p:nvCxnSpPr>
          <p:spPr>
            <a:xfrm>
              <a:off x="9567963" y="3880931"/>
              <a:ext cx="625163" cy="0"/>
            </a:xfrm>
            <a:prstGeom prst="straightConnector1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sp>
          <p:nvSpPr>
            <p:cNvPr id="23" name="椭圆 22"/>
            <p:cNvSpPr/>
            <p:nvPr/>
          </p:nvSpPr>
          <p:spPr>
            <a:xfrm>
              <a:off x="8187829" y="1160611"/>
              <a:ext cx="1308696" cy="57152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ICT</a:t>
              </a:r>
              <a:r>
                <a:rPr kumimoji="0" lang="zh-CN" alt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平台</a:t>
              </a:r>
              <a:endPara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上下箭头 48"/>
            <p:cNvSpPr/>
            <p:nvPr/>
          </p:nvSpPr>
          <p:spPr>
            <a:xfrm>
              <a:off x="2484450" y="1754393"/>
              <a:ext cx="142876" cy="357190"/>
            </a:xfrm>
            <a:prstGeom prst="upDown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上下箭头 49"/>
            <p:cNvSpPr/>
            <p:nvPr/>
          </p:nvSpPr>
          <p:spPr>
            <a:xfrm>
              <a:off x="4056086" y="1754393"/>
              <a:ext cx="142876" cy="357190"/>
            </a:xfrm>
            <a:prstGeom prst="upDown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6" name="上下箭头 50"/>
            <p:cNvSpPr/>
            <p:nvPr/>
          </p:nvSpPr>
          <p:spPr>
            <a:xfrm>
              <a:off x="5699160" y="1754393"/>
              <a:ext cx="142876" cy="357190"/>
            </a:xfrm>
            <a:prstGeom prst="upDown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上下箭头 51"/>
            <p:cNvSpPr/>
            <p:nvPr/>
          </p:nvSpPr>
          <p:spPr>
            <a:xfrm>
              <a:off x="7199358" y="1754393"/>
              <a:ext cx="142876" cy="357190"/>
            </a:xfrm>
            <a:prstGeom prst="upDown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上下箭头 52"/>
            <p:cNvSpPr/>
            <p:nvPr/>
          </p:nvSpPr>
          <p:spPr>
            <a:xfrm>
              <a:off x="8770994" y="1754393"/>
              <a:ext cx="142876" cy="357190"/>
            </a:xfrm>
            <a:prstGeom prst="upDownArrow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29" name="Picture 1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1858548" y="3501606"/>
              <a:ext cx="7600246" cy="890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某</a:t>
            </a:r>
            <a:r>
              <a:rPr lang="zh-CN" altLang="en-US"/>
              <a:t>移动公司业务运营管理系统</a:t>
            </a:r>
            <a:r>
              <a:rPr lang="en-US" altLang="zh-CN"/>
              <a:t>·</a:t>
            </a:r>
            <a:r>
              <a:rPr lang="zh-CN" altLang="en-US" dirty="0"/>
              <a:t>系统应用价值</a:t>
            </a:r>
            <a:endParaRPr lang="zh-CN" altLang="en-US" dirty="0"/>
          </a:p>
        </p:txBody>
      </p:sp>
      <p:sp>
        <p:nvSpPr>
          <p:cNvPr id="3" name="MH_Other_10"/>
          <p:cNvSpPr/>
          <p:nvPr>
            <p:custDataLst>
              <p:tags r:id="rId1"/>
            </p:custDataLst>
          </p:nvPr>
        </p:nvSpPr>
        <p:spPr bwMode="auto">
          <a:xfrm rot="5400000" flipH="1">
            <a:off x="5095630" y="4119362"/>
            <a:ext cx="1649413" cy="1308100"/>
          </a:xfrm>
          <a:custGeom>
            <a:avLst/>
            <a:gdLst>
              <a:gd name="T0" fmla="*/ 462 w 642"/>
              <a:gd name="T1" fmla="*/ 6 h 380"/>
              <a:gd name="T2" fmla="*/ 637 w 642"/>
              <a:gd name="T3" fmla="*/ 180 h 380"/>
              <a:gd name="T4" fmla="*/ 637 w 642"/>
              <a:gd name="T5" fmla="*/ 200 h 380"/>
              <a:gd name="T6" fmla="*/ 462 w 642"/>
              <a:gd name="T7" fmla="*/ 375 h 380"/>
              <a:gd name="T8" fmla="*/ 442 w 642"/>
              <a:gd name="T9" fmla="*/ 375 h 380"/>
              <a:gd name="T10" fmla="*/ 442 w 642"/>
              <a:gd name="T11" fmla="*/ 322 h 380"/>
              <a:gd name="T12" fmla="*/ 95 w 642"/>
              <a:gd name="T13" fmla="*/ 322 h 380"/>
              <a:gd name="T14" fmla="*/ 68 w 642"/>
              <a:gd name="T15" fmla="*/ 324 h 380"/>
              <a:gd name="T16" fmla="*/ 0 w 642"/>
              <a:gd name="T17" fmla="*/ 353 h 380"/>
              <a:gd name="T18" fmla="*/ 265 w 642"/>
              <a:gd name="T19" fmla="*/ 88 h 380"/>
              <a:gd name="T20" fmla="*/ 369 w 642"/>
              <a:gd name="T21" fmla="*/ 56 h 380"/>
              <a:gd name="T22" fmla="*/ 442 w 642"/>
              <a:gd name="T23" fmla="*/ 56 h 380"/>
              <a:gd name="T24" fmla="*/ 442 w 642"/>
              <a:gd name="T25" fmla="*/ 6 h 380"/>
              <a:gd name="T26" fmla="*/ 462 w 642"/>
              <a:gd name="T27" fmla="*/ 6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42" h="380">
                <a:moveTo>
                  <a:pt x="462" y="6"/>
                </a:moveTo>
                <a:cubicBezTo>
                  <a:pt x="637" y="180"/>
                  <a:pt x="637" y="180"/>
                  <a:pt x="637" y="180"/>
                </a:cubicBezTo>
                <a:cubicBezTo>
                  <a:pt x="642" y="186"/>
                  <a:pt x="642" y="195"/>
                  <a:pt x="637" y="200"/>
                </a:cubicBezTo>
                <a:cubicBezTo>
                  <a:pt x="462" y="375"/>
                  <a:pt x="462" y="375"/>
                  <a:pt x="462" y="375"/>
                </a:cubicBezTo>
                <a:cubicBezTo>
                  <a:pt x="457" y="380"/>
                  <a:pt x="448" y="380"/>
                  <a:pt x="442" y="375"/>
                </a:cubicBezTo>
                <a:cubicBezTo>
                  <a:pt x="442" y="322"/>
                  <a:pt x="442" y="322"/>
                  <a:pt x="442" y="322"/>
                </a:cubicBezTo>
                <a:cubicBezTo>
                  <a:pt x="95" y="322"/>
                  <a:pt x="95" y="322"/>
                  <a:pt x="95" y="322"/>
                </a:cubicBezTo>
                <a:cubicBezTo>
                  <a:pt x="95" y="322"/>
                  <a:pt x="84" y="321"/>
                  <a:pt x="68" y="324"/>
                </a:cubicBezTo>
                <a:cubicBezTo>
                  <a:pt x="38" y="329"/>
                  <a:pt x="16" y="340"/>
                  <a:pt x="0" y="353"/>
                </a:cubicBezTo>
                <a:cubicBezTo>
                  <a:pt x="265" y="88"/>
                  <a:pt x="265" y="88"/>
                  <a:pt x="265" y="88"/>
                </a:cubicBezTo>
                <a:cubicBezTo>
                  <a:pt x="265" y="88"/>
                  <a:pt x="295" y="52"/>
                  <a:pt x="369" y="56"/>
                </a:cubicBezTo>
                <a:cubicBezTo>
                  <a:pt x="442" y="56"/>
                  <a:pt x="442" y="56"/>
                  <a:pt x="442" y="56"/>
                </a:cubicBezTo>
                <a:cubicBezTo>
                  <a:pt x="442" y="6"/>
                  <a:pt x="442" y="6"/>
                  <a:pt x="442" y="6"/>
                </a:cubicBezTo>
                <a:cubicBezTo>
                  <a:pt x="448" y="0"/>
                  <a:pt x="457" y="0"/>
                  <a:pt x="462" y="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68580" tIns="34290" rIns="68580" bIns="3429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MH_Other_1"/>
          <p:cNvSpPr/>
          <p:nvPr>
            <p:custDataLst>
              <p:tags r:id="rId2"/>
            </p:custDataLst>
          </p:nvPr>
        </p:nvSpPr>
        <p:spPr bwMode="auto">
          <a:xfrm rot="5400000" flipV="1">
            <a:off x="6872145" y="3079561"/>
            <a:ext cx="1029890" cy="1997075"/>
          </a:xfrm>
          <a:custGeom>
            <a:avLst/>
            <a:gdLst>
              <a:gd name="T0" fmla="*/ 557 w 865"/>
              <a:gd name="T1" fmla="*/ 1258 h 1258"/>
              <a:gd name="T2" fmla="*/ 250 w 865"/>
              <a:gd name="T3" fmla="*/ 933 h 1258"/>
              <a:gd name="T4" fmla="*/ 0 w 865"/>
              <a:gd name="T5" fmla="*/ 147 h 1258"/>
              <a:gd name="T6" fmla="*/ 865 w 865"/>
              <a:gd name="T7" fmla="*/ 0 h 1258"/>
              <a:gd name="T8" fmla="*/ 557 w 865"/>
              <a:gd name="T9" fmla="*/ 1258 h 1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5" h="1258">
                <a:moveTo>
                  <a:pt x="557" y="1258"/>
                </a:moveTo>
                <a:lnTo>
                  <a:pt x="250" y="933"/>
                </a:lnTo>
                <a:lnTo>
                  <a:pt x="0" y="147"/>
                </a:lnTo>
                <a:lnTo>
                  <a:pt x="865" y="0"/>
                </a:lnTo>
                <a:lnTo>
                  <a:pt x="557" y="1258"/>
                </a:lnTo>
                <a:close/>
              </a:path>
            </a:pathLst>
          </a:custGeom>
          <a:gradFill>
            <a:gsLst>
              <a:gs pos="2000">
                <a:sysClr val="window" lastClr="FFFFFF">
                  <a:lumMod val="95000"/>
                  <a:alpha val="0"/>
                </a:sysClr>
              </a:gs>
              <a:gs pos="76000">
                <a:sysClr val="window" lastClr="FFFFFF">
                  <a:lumMod val="65000"/>
                </a:sysClr>
              </a:gs>
            </a:gsLst>
            <a:lin ang="10200000" scaled="0"/>
          </a:gradFill>
          <a:ln>
            <a:noFill/>
          </a:ln>
        </p:spPr>
        <p:txBody>
          <a:bodyPr lIns="68580" tIns="34290" rIns="68580" bIns="3429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MH_Other_3"/>
          <p:cNvSpPr/>
          <p:nvPr>
            <p:custDataLst>
              <p:tags r:id="rId3"/>
            </p:custDataLst>
          </p:nvPr>
        </p:nvSpPr>
        <p:spPr bwMode="auto">
          <a:xfrm rot="16200000" flipV="1">
            <a:off x="3728581" y="2039039"/>
            <a:ext cx="1029890" cy="1997075"/>
          </a:xfrm>
          <a:custGeom>
            <a:avLst/>
            <a:gdLst>
              <a:gd name="T0" fmla="*/ 557 w 865"/>
              <a:gd name="T1" fmla="*/ 1258 h 1258"/>
              <a:gd name="T2" fmla="*/ 250 w 865"/>
              <a:gd name="T3" fmla="*/ 933 h 1258"/>
              <a:gd name="T4" fmla="*/ 0 w 865"/>
              <a:gd name="T5" fmla="*/ 147 h 1258"/>
              <a:gd name="T6" fmla="*/ 865 w 865"/>
              <a:gd name="T7" fmla="*/ 0 h 1258"/>
              <a:gd name="T8" fmla="*/ 557 w 865"/>
              <a:gd name="T9" fmla="*/ 1258 h 1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5" h="1258">
                <a:moveTo>
                  <a:pt x="557" y="1258"/>
                </a:moveTo>
                <a:lnTo>
                  <a:pt x="250" y="933"/>
                </a:lnTo>
                <a:lnTo>
                  <a:pt x="0" y="147"/>
                </a:lnTo>
                <a:lnTo>
                  <a:pt x="865" y="0"/>
                </a:lnTo>
                <a:lnTo>
                  <a:pt x="557" y="1258"/>
                </a:lnTo>
                <a:close/>
              </a:path>
            </a:pathLst>
          </a:custGeom>
          <a:gradFill>
            <a:gsLst>
              <a:gs pos="100000">
                <a:sysClr val="window" lastClr="FFFFFF">
                  <a:lumMod val="95000"/>
                  <a:alpha val="0"/>
                </a:sysClr>
              </a:gs>
              <a:gs pos="0">
                <a:sysClr val="window" lastClr="FFFFFF">
                  <a:lumMod val="65000"/>
                </a:sysClr>
              </a:gs>
            </a:gsLst>
            <a:lin ang="0" scaled="0"/>
          </a:gradFill>
          <a:ln>
            <a:noFill/>
          </a:ln>
        </p:spPr>
        <p:txBody>
          <a:bodyPr lIns="68580" tIns="34290" rIns="68580" bIns="3429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MH_Other_4"/>
          <p:cNvSpPr/>
          <p:nvPr>
            <p:custDataLst>
              <p:tags r:id="rId4"/>
            </p:custDataLst>
          </p:nvPr>
        </p:nvSpPr>
        <p:spPr bwMode="auto">
          <a:xfrm flipV="1">
            <a:off x="3398866" y="2894660"/>
            <a:ext cx="493183" cy="347662"/>
          </a:xfrm>
          <a:custGeom>
            <a:avLst/>
            <a:gdLst>
              <a:gd name="T0" fmla="*/ 137 w 137"/>
              <a:gd name="T1" fmla="*/ 0 h 128"/>
              <a:gd name="T2" fmla="*/ 1 w 137"/>
              <a:gd name="T3" fmla="*/ 128 h 128"/>
              <a:gd name="T4" fmla="*/ 30 w 137"/>
              <a:gd name="T5" fmla="*/ 48 h 128"/>
              <a:gd name="T6" fmla="*/ 30 w 137"/>
              <a:gd name="T7" fmla="*/ 48 h 128"/>
              <a:gd name="T8" fmla="*/ 30 w 137"/>
              <a:gd name="T9" fmla="*/ 48 h 128"/>
              <a:gd name="T10" fmla="*/ 47 w 137"/>
              <a:gd name="T11" fmla="*/ 31 h 128"/>
              <a:gd name="T12" fmla="*/ 114 w 137"/>
              <a:gd name="T13" fmla="*/ 2 h 128"/>
              <a:gd name="T14" fmla="*/ 137 w 137"/>
              <a:gd name="T15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7" h="128">
                <a:moveTo>
                  <a:pt x="137" y="0"/>
                </a:moveTo>
                <a:cubicBezTo>
                  <a:pt x="1" y="128"/>
                  <a:pt x="1" y="128"/>
                  <a:pt x="1" y="128"/>
                </a:cubicBezTo>
                <a:cubicBezTo>
                  <a:pt x="1" y="128"/>
                  <a:pt x="0" y="84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5" y="42"/>
                  <a:pt x="40" y="36"/>
                  <a:pt x="47" y="31"/>
                </a:cubicBezTo>
                <a:cubicBezTo>
                  <a:pt x="63" y="18"/>
                  <a:pt x="85" y="7"/>
                  <a:pt x="114" y="2"/>
                </a:cubicBezTo>
                <a:cubicBezTo>
                  <a:pt x="121" y="1"/>
                  <a:pt x="129" y="0"/>
                  <a:pt x="137" y="0"/>
                </a:cubicBezTo>
                <a:close/>
              </a:path>
            </a:pathLst>
          </a:custGeom>
          <a:solidFill>
            <a:srgbClr val="1B4367"/>
          </a:solidFill>
          <a:ln>
            <a:noFill/>
          </a:ln>
        </p:spPr>
        <p:txBody>
          <a:bodyPr lIns="68580" tIns="34290" rIns="68580" bIns="3429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MH_Other_5"/>
          <p:cNvSpPr/>
          <p:nvPr>
            <p:custDataLst>
              <p:tags r:id="rId5"/>
            </p:custDataLst>
          </p:nvPr>
        </p:nvSpPr>
        <p:spPr bwMode="auto">
          <a:xfrm flipV="1">
            <a:off x="3496233" y="3047060"/>
            <a:ext cx="2279649" cy="1014412"/>
          </a:xfrm>
          <a:custGeom>
            <a:avLst/>
            <a:gdLst>
              <a:gd name="T0" fmla="*/ 462 w 642"/>
              <a:gd name="T1" fmla="*/ 6 h 380"/>
              <a:gd name="T2" fmla="*/ 637 w 642"/>
              <a:gd name="T3" fmla="*/ 180 h 380"/>
              <a:gd name="T4" fmla="*/ 637 w 642"/>
              <a:gd name="T5" fmla="*/ 200 h 380"/>
              <a:gd name="T6" fmla="*/ 462 w 642"/>
              <a:gd name="T7" fmla="*/ 375 h 380"/>
              <a:gd name="T8" fmla="*/ 442 w 642"/>
              <a:gd name="T9" fmla="*/ 375 h 380"/>
              <a:gd name="T10" fmla="*/ 442 w 642"/>
              <a:gd name="T11" fmla="*/ 322 h 380"/>
              <a:gd name="T12" fmla="*/ 95 w 642"/>
              <a:gd name="T13" fmla="*/ 322 h 380"/>
              <a:gd name="T14" fmla="*/ 68 w 642"/>
              <a:gd name="T15" fmla="*/ 324 h 380"/>
              <a:gd name="T16" fmla="*/ 0 w 642"/>
              <a:gd name="T17" fmla="*/ 353 h 380"/>
              <a:gd name="T18" fmla="*/ 265 w 642"/>
              <a:gd name="T19" fmla="*/ 88 h 380"/>
              <a:gd name="T20" fmla="*/ 369 w 642"/>
              <a:gd name="T21" fmla="*/ 56 h 380"/>
              <a:gd name="T22" fmla="*/ 442 w 642"/>
              <a:gd name="T23" fmla="*/ 56 h 380"/>
              <a:gd name="T24" fmla="*/ 442 w 642"/>
              <a:gd name="T25" fmla="*/ 6 h 380"/>
              <a:gd name="T26" fmla="*/ 462 w 642"/>
              <a:gd name="T27" fmla="*/ 6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42" h="380">
                <a:moveTo>
                  <a:pt x="462" y="6"/>
                </a:moveTo>
                <a:cubicBezTo>
                  <a:pt x="637" y="180"/>
                  <a:pt x="637" y="180"/>
                  <a:pt x="637" y="180"/>
                </a:cubicBezTo>
                <a:cubicBezTo>
                  <a:pt x="642" y="186"/>
                  <a:pt x="642" y="195"/>
                  <a:pt x="637" y="200"/>
                </a:cubicBezTo>
                <a:cubicBezTo>
                  <a:pt x="462" y="375"/>
                  <a:pt x="462" y="375"/>
                  <a:pt x="462" y="375"/>
                </a:cubicBezTo>
                <a:cubicBezTo>
                  <a:pt x="457" y="380"/>
                  <a:pt x="448" y="380"/>
                  <a:pt x="442" y="375"/>
                </a:cubicBezTo>
                <a:cubicBezTo>
                  <a:pt x="442" y="322"/>
                  <a:pt x="442" y="322"/>
                  <a:pt x="442" y="322"/>
                </a:cubicBezTo>
                <a:cubicBezTo>
                  <a:pt x="95" y="322"/>
                  <a:pt x="95" y="322"/>
                  <a:pt x="95" y="322"/>
                </a:cubicBezTo>
                <a:cubicBezTo>
                  <a:pt x="95" y="322"/>
                  <a:pt x="84" y="321"/>
                  <a:pt x="68" y="324"/>
                </a:cubicBezTo>
                <a:cubicBezTo>
                  <a:pt x="38" y="329"/>
                  <a:pt x="16" y="340"/>
                  <a:pt x="0" y="353"/>
                </a:cubicBezTo>
                <a:cubicBezTo>
                  <a:pt x="265" y="88"/>
                  <a:pt x="265" y="88"/>
                  <a:pt x="265" y="88"/>
                </a:cubicBezTo>
                <a:cubicBezTo>
                  <a:pt x="265" y="88"/>
                  <a:pt x="295" y="52"/>
                  <a:pt x="369" y="56"/>
                </a:cubicBezTo>
                <a:cubicBezTo>
                  <a:pt x="442" y="56"/>
                  <a:pt x="442" y="56"/>
                  <a:pt x="442" y="56"/>
                </a:cubicBezTo>
                <a:cubicBezTo>
                  <a:pt x="442" y="6"/>
                  <a:pt x="442" y="6"/>
                  <a:pt x="442" y="6"/>
                </a:cubicBezTo>
                <a:cubicBezTo>
                  <a:pt x="448" y="0"/>
                  <a:pt x="457" y="0"/>
                  <a:pt x="462" y="6"/>
                </a:cubicBezTo>
                <a:close/>
              </a:path>
            </a:pathLst>
          </a:custGeom>
          <a:solidFill>
            <a:srgbClr val="1B4367"/>
          </a:solidFill>
          <a:ln>
            <a:noFill/>
          </a:ln>
        </p:spPr>
        <p:txBody>
          <a:bodyPr lIns="68580" tIns="34290" rIns="68580" bIns="3429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MH_Other_6"/>
          <p:cNvSpPr/>
          <p:nvPr>
            <p:custDataLst>
              <p:tags r:id="rId6"/>
            </p:custDataLst>
          </p:nvPr>
        </p:nvSpPr>
        <p:spPr bwMode="auto">
          <a:xfrm flipH="1">
            <a:off x="6008715" y="3078811"/>
            <a:ext cx="2211917" cy="985837"/>
          </a:xfrm>
          <a:custGeom>
            <a:avLst/>
            <a:gdLst>
              <a:gd name="T0" fmla="*/ 462 w 642"/>
              <a:gd name="T1" fmla="*/ 6 h 380"/>
              <a:gd name="T2" fmla="*/ 637 w 642"/>
              <a:gd name="T3" fmla="*/ 180 h 380"/>
              <a:gd name="T4" fmla="*/ 637 w 642"/>
              <a:gd name="T5" fmla="*/ 200 h 380"/>
              <a:gd name="T6" fmla="*/ 462 w 642"/>
              <a:gd name="T7" fmla="*/ 375 h 380"/>
              <a:gd name="T8" fmla="*/ 442 w 642"/>
              <a:gd name="T9" fmla="*/ 375 h 380"/>
              <a:gd name="T10" fmla="*/ 442 w 642"/>
              <a:gd name="T11" fmla="*/ 322 h 380"/>
              <a:gd name="T12" fmla="*/ 95 w 642"/>
              <a:gd name="T13" fmla="*/ 322 h 380"/>
              <a:gd name="T14" fmla="*/ 68 w 642"/>
              <a:gd name="T15" fmla="*/ 324 h 380"/>
              <a:gd name="T16" fmla="*/ 0 w 642"/>
              <a:gd name="T17" fmla="*/ 353 h 380"/>
              <a:gd name="T18" fmla="*/ 265 w 642"/>
              <a:gd name="T19" fmla="*/ 88 h 380"/>
              <a:gd name="T20" fmla="*/ 369 w 642"/>
              <a:gd name="T21" fmla="*/ 56 h 380"/>
              <a:gd name="T22" fmla="*/ 442 w 642"/>
              <a:gd name="T23" fmla="*/ 56 h 380"/>
              <a:gd name="T24" fmla="*/ 442 w 642"/>
              <a:gd name="T25" fmla="*/ 6 h 380"/>
              <a:gd name="T26" fmla="*/ 462 w 642"/>
              <a:gd name="T27" fmla="*/ 6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42" h="380">
                <a:moveTo>
                  <a:pt x="462" y="6"/>
                </a:moveTo>
                <a:cubicBezTo>
                  <a:pt x="637" y="180"/>
                  <a:pt x="637" y="180"/>
                  <a:pt x="637" y="180"/>
                </a:cubicBezTo>
                <a:cubicBezTo>
                  <a:pt x="642" y="186"/>
                  <a:pt x="642" y="195"/>
                  <a:pt x="637" y="200"/>
                </a:cubicBezTo>
                <a:cubicBezTo>
                  <a:pt x="462" y="375"/>
                  <a:pt x="462" y="375"/>
                  <a:pt x="462" y="375"/>
                </a:cubicBezTo>
                <a:cubicBezTo>
                  <a:pt x="457" y="380"/>
                  <a:pt x="448" y="380"/>
                  <a:pt x="442" y="375"/>
                </a:cubicBezTo>
                <a:cubicBezTo>
                  <a:pt x="442" y="322"/>
                  <a:pt x="442" y="322"/>
                  <a:pt x="442" y="322"/>
                </a:cubicBezTo>
                <a:cubicBezTo>
                  <a:pt x="95" y="322"/>
                  <a:pt x="95" y="322"/>
                  <a:pt x="95" y="322"/>
                </a:cubicBezTo>
                <a:cubicBezTo>
                  <a:pt x="95" y="322"/>
                  <a:pt x="84" y="321"/>
                  <a:pt x="68" y="324"/>
                </a:cubicBezTo>
                <a:cubicBezTo>
                  <a:pt x="38" y="329"/>
                  <a:pt x="16" y="340"/>
                  <a:pt x="0" y="353"/>
                </a:cubicBezTo>
                <a:cubicBezTo>
                  <a:pt x="265" y="88"/>
                  <a:pt x="265" y="88"/>
                  <a:pt x="265" y="88"/>
                </a:cubicBezTo>
                <a:cubicBezTo>
                  <a:pt x="265" y="88"/>
                  <a:pt x="295" y="52"/>
                  <a:pt x="369" y="56"/>
                </a:cubicBezTo>
                <a:cubicBezTo>
                  <a:pt x="442" y="56"/>
                  <a:pt x="442" y="56"/>
                  <a:pt x="442" y="56"/>
                </a:cubicBezTo>
                <a:cubicBezTo>
                  <a:pt x="442" y="6"/>
                  <a:pt x="442" y="6"/>
                  <a:pt x="442" y="6"/>
                </a:cubicBezTo>
                <a:cubicBezTo>
                  <a:pt x="448" y="0"/>
                  <a:pt x="457" y="0"/>
                  <a:pt x="462" y="6"/>
                </a:cubicBezTo>
                <a:close/>
              </a:path>
            </a:pathLst>
          </a:custGeom>
          <a:solidFill>
            <a:srgbClr val="1B4367"/>
          </a:solidFill>
          <a:ln>
            <a:noFill/>
          </a:ln>
        </p:spPr>
        <p:txBody>
          <a:bodyPr lIns="68580" tIns="34290" rIns="68580" bIns="3429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MH_Other_7"/>
          <p:cNvSpPr/>
          <p:nvPr>
            <p:custDataLst>
              <p:tags r:id="rId7"/>
            </p:custDataLst>
          </p:nvPr>
        </p:nvSpPr>
        <p:spPr bwMode="auto">
          <a:xfrm flipH="1">
            <a:off x="7905248" y="3903699"/>
            <a:ext cx="480484" cy="338138"/>
          </a:xfrm>
          <a:custGeom>
            <a:avLst/>
            <a:gdLst>
              <a:gd name="T0" fmla="*/ 137 w 137"/>
              <a:gd name="T1" fmla="*/ 0 h 128"/>
              <a:gd name="T2" fmla="*/ 1 w 137"/>
              <a:gd name="T3" fmla="*/ 128 h 128"/>
              <a:gd name="T4" fmla="*/ 30 w 137"/>
              <a:gd name="T5" fmla="*/ 48 h 128"/>
              <a:gd name="T6" fmla="*/ 30 w 137"/>
              <a:gd name="T7" fmla="*/ 48 h 128"/>
              <a:gd name="T8" fmla="*/ 30 w 137"/>
              <a:gd name="T9" fmla="*/ 48 h 128"/>
              <a:gd name="T10" fmla="*/ 47 w 137"/>
              <a:gd name="T11" fmla="*/ 31 h 128"/>
              <a:gd name="T12" fmla="*/ 114 w 137"/>
              <a:gd name="T13" fmla="*/ 2 h 128"/>
              <a:gd name="T14" fmla="*/ 137 w 137"/>
              <a:gd name="T15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7" h="128">
                <a:moveTo>
                  <a:pt x="137" y="0"/>
                </a:moveTo>
                <a:cubicBezTo>
                  <a:pt x="1" y="128"/>
                  <a:pt x="1" y="128"/>
                  <a:pt x="1" y="128"/>
                </a:cubicBezTo>
                <a:cubicBezTo>
                  <a:pt x="1" y="128"/>
                  <a:pt x="0" y="84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5" y="42"/>
                  <a:pt x="40" y="36"/>
                  <a:pt x="47" y="31"/>
                </a:cubicBezTo>
                <a:cubicBezTo>
                  <a:pt x="63" y="18"/>
                  <a:pt x="85" y="7"/>
                  <a:pt x="114" y="2"/>
                </a:cubicBezTo>
                <a:cubicBezTo>
                  <a:pt x="121" y="1"/>
                  <a:pt x="129" y="0"/>
                  <a:pt x="137" y="0"/>
                </a:cubicBezTo>
                <a:close/>
              </a:path>
            </a:pathLst>
          </a:custGeom>
          <a:solidFill>
            <a:srgbClr val="1B4367"/>
          </a:solidFill>
          <a:ln>
            <a:noFill/>
          </a:ln>
        </p:spPr>
        <p:txBody>
          <a:bodyPr lIns="68580" tIns="34290" rIns="68580" bIns="3429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MH_Other_9"/>
          <p:cNvSpPr/>
          <p:nvPr>
            <p:custDataLst>
              <p:tags r:id="rId8"/>
            </p:custDataLst>
          </p:nvPr>
        </p:nvSpPr>
        <p:spPr bwMode="auto">
          <a:xfrm rot="16200000" flipH="1">
            <a:off x="6385746" y="1619633"/>
            <a:ext cx="357188" cy="446616"/>
          </a:xfrm>
          <a:custGeom>
            <a:avLst/>
            <a:gdLst>
              <a:gd name="T0" fmla="*/ 137 w 137"/>
              <a:gd name="T1" fmla="*/ 0 h 128"/>
              <a:gd name="T2" fmla="*/ 1 w 137"/>
              <a:gd name="T3" fmla="*/ 128 h 128"/>
              <a:gd name="T4" fmla="*/ 30 w 137"/>
              <a:gd name="T5" fmla="*/ 48 h 128"/>
              <a:gd name="T6" fmla="*/ 30 w 137"/>
              <a:gd name="T7" fmla="*/ 48 h 128"/>
              <a:gd name="T8" fmla="*/ 30 w 137"/>
              <a:gd name="T9" fmla="*/ 48 h 128"/>
              <a:gd name="T10" fmla="*/ 47 w 137"/>
              <a:gd name="T11" fmla="*/ 31 h 128"/>
              <a:gd name="T12" fmla="*/ 114 w 137"/>
              <a:gd name="T13" fmla="*/ 2 h 128"/>
              <a:gd name="T14" fmla="*/ 137 w 137"/>
              <a:gd name="T15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7" h="128">
                <a:moveTo>
                  <a:pt x="137" y="0"/>
                </a:moveTo>
                <a:cubicBezTo>
                  <a:pt x="1" y="128"/>
                  <a:pt x="1" y="128"/>
                  <a:pt x="1" y="128"/>
                </a:cubicBezTo>
                <a:cubicBezTo>
                  <a:pt x="1" y="128"/>
                  <a:pt x="0" y="84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5" y="42"/>
                  <a:pt x="40" y="36"/>
                  <a:pt x="47" y="31"/>
                </a:cubicBezTo>
                <a:cubicBezTo>
                  <a:pt x="63" y="18"/>
                  <a:pt x="85" y="7"/>
                  <a:pt x="114" y="2"/>
                </a:cubicBezTo>
                <a:cubicBezTo>
                  <a:pt x="121" y="1"/>
                  <a:pt x="129" y="0"/>
                  <a:pt x="1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68580" tIns="34290" rIns="68580" bIns="3429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MH_Other_10"/>
          <p:cNvSpPr/>
          <p:nvPr>
            <p:custDataLst>
              <p:tags r:id="rId9"/>
            </p:custDataLst>
          </p:nvPr>
        </p:nvSpPr>
        <p:spPr bwMode="auto">
          <a:xfrm rot="16200000" flipH="1">
            <a:off x="5103576" y="1917554"/>
            <a:ext cx="1649413" cy="1308100"/>
          </a:xfrm>
          <a:custGeom>
            <a:avLst/>
            <a:gdLst>
              <a:gd name="T0" fmla="*/ 462 w 642"/>
              <a:gd name="T1" fmla="*/ 6 h 380"/>
              <a:gd name="T2" fmla="*/ 637 w 642"/>
              <a:gd name="T3" fmla="*/ 180 h 380"/>
              <a:gd name="T4" fmla="*/ 637 w 642"/>
              <a:gd name="T5" fmla="*/ 200 h 380"/>
              <a:gd name="T6" fmla="*/ 462 w 642"/>
              <a:gd name="T7" fmla="*/ 375 h 380"/>
              <a:gd name="T8" fmla="*/ 442 w 642"/>
              <a:gd name="T9" fmla="*/ 375 h 380"/>
              <a:gd name="T10" fmla="*/ 442 w 642"/>
              <a:gd name="T11" fmla="*/ 322 h 380"/>
              <a:gd name="T12" fmla="*/ 95 w 642"/>
              <a:gd name="T13" fmla="*/ 322 h 380"/>
              <a:gd name="T14" fmla="*/ 68 w 642"/>
              <a:gd name="T15" fmla="*/ 324 h 380"/>
              <a:gd name="T16" fmla="*/ 0 w 642"/>
              <a:gd name="T17" fmla="*/ 353 h 380"/>
              <a:gd name="T18" fmla="*/ 265 w 642"/>
              <a:gd name="T19" fmla="*/ 88 h 380"/>
              <a:gd name="T20" fmla="*/ 369 w 642"/>
              <a:gd name="T21" fmla="*/ 56 h 380"/>
              <a:gd name="T22" fmla="*/ 442 w 642"/>
              <a:gd name="T23" fmla="*/ 56 h 380"/>
              <a:gd name="T24" fmla="*/ 442 w 642"/>
              <a:gd name="T25" fmla="*/ 6 h 380"/>
              <a:gd name="T26" fmla="*/ 462 w 642"/>
              <a:gd name="T27" fmla="*/ 6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42" h="380">
                <a:moveTo>
                  <a:pt x="462" y="6"/>
                </a:moveTo>
                <a:cubicBezTo>
                  <a:pt x="637" y="180"/>
                  <a:pt x="637" y="180"/>
                  <a:pt x="637" y="180"/>
                </a:cubicBezTo>
                <a:cubicBezTo>
                  <a:pt x="642" y="186"/>
                  <a:pt x="642" y="195"/>
                  <a:pt x="637" y="200"/>
                </a:cubicBezTo>
                <a:cubicBezTo>
                  <a:pt x="462" y="375"/>
                  <a:pt x="462" y="375"/>
                  <a:pt x="462" y="375"/>
                </a:cubicBezTo>
                <a:cubicBezTo>
                  <a:pt x="457" y="380"/>
                  <a:pt x="448" y="380"/>
                  <a:pt x="442" y="375"/>
                </a:cubicBezTo>
                <a:cubicBezTo>
                  <a:pt x="442" y="322"/>
                  <a:pt x="442" y="322"/>
                  <a:pt x="442" y="322"/>
                </a:cubicBezTo>
                <a:cubicBezTo>
                  <a:pt x="95" y="322"/>
                  <a:pt x="95" y="322"/>
                  <a:pt x="95" y="322"/>
                </a:cubicBezTo>
                <a:cubicBezTo>
                  <a:pt x="95" y="322"/>
                  <a:pt x="84" y="321"/>
                  <a:pt x="68" y="324"/>
                </a:cubicBezTo>
                <a:cubicBezTo>
                  <a:pt x="38" y="329"/>
                  <a:pt x="16" y="340"/>
                  <a:pt x="0" y="353"/>
                </a:cubicBezTo>
                <a:cubicBezTo>
                  <a:pt x="265" y="88"/>
                  <a:pt x="265" y="88"/>
                  <a:pt x="265" y="88"/>
                </a:cubicBezTo>
                <a:cubicBezTo>
                  <a:pt x="265" y="88"/>
                  <a:pt x="295" y="52"/>
                  <a:pt x="369" y="56"/>
                </a:cubicBezTo>
                <a:cubicBezTo>
                  <a:pt x="442" y="56"/>
                  <a:pt x="442" y="56"/>
                  <a:pt x="442" y="56"/>
                </a:cubicBezTo>
                <a:cubicBezTo>
                  <a:pt x="442" y="6"/>
                  <a:pt x="442" y="6"/>
                  <a:pt x="442" y="6"/>
                </a:cubicBezTo>
                <a:cubicBezTo>
                  <a:pt x="448" y="0"/>
                  <a:pt x="457" y="0"/>
                  <a:pt x="462" y="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68580" tIns="34290" rIns="68580" bIns="3429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MH_Text_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369600" y="1839654"/>
            <a:ext cx="3690849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全生命周期流程自动控制，降低人工成本和管理成本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3" name="MH_Other_13"/>
          <p:cNvSpPr txBox="1"/>
          <p:nvPr>
            <p:custDataLst>
              <p:tags r:id="rId11"/>
            </p:custDataLst>
          </p:nvPr>
        </p:nvSpPr>
        <p:spPr>
          <a:xfrm>
            <a:off x="5630799" y="2546345"/>
            <a:ext cx="759183" cy="553998"/>
          </a:xfrm>
          <a:prstGeom prst="rect">
            <a:avLst/>
          </a:prstGeom>
          <a:noFill/>
          <a:effectLst/>
        </p:spPr>
        <p:txBody>
          <a:bodyPr anchor="ctr">
            <a:norm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01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MH_Other_14"/>
          <p:cNvSpPr txBox="1"/>
          <p:nvPr>
            <p:custDataLst>
              <p:tags r:id="rId12"/>
            </p:custDataLst>
          </p:nvPr>
        </p:nvSpPr>
        <p:spPr>
          <a:xfrm>
            <a:off x="5541031" y="3992676"/>
            <a:ext cx="938719" cy="715581"/>
          </a:xfrm>
          <a:prstGeom prst="rect">
            <a:avLst/>
          </a:prstGeom>
          <a:noFill/>
          <a:effectLst/>
        </p:spPr>
        <p:txBody>
          <a:bodyPr anchor="ctr">
            <a:norm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03</a:t>
            </a:r>
            <a:endParaRPr kumimoji="0" lang="zh-CN" altLang="en-US" sz="4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MH_Other_15"/>
          <p:cNvSpPr txBox="1"/>
          <p:nvPr>
            <p:custDataLst>
              <p:tags r:id="rId13"/>
            </p:custDataLst>
          </p:nvPr>
        </p:nvSpPr>
        <p:spPr>
          <a:xfrm>
            <a:off x="4507922" y="3201753"/>
            <a:ext cx="938719" cy="715581"/>
          </a:xfrm>
          <a:prstGeom prst="rect">
            <a:avLst/>
          </a:prstGeom>
          <a:noFill/>
          <a:effectLst/>
        </p:spPr>
        <p:txBody>
          <a:bodyPr anchor="ctr">
            <a:norm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04</a:t>
            </a:r>
            <a:endParaRPr kumimoji="0" lang="zh-CN" altLang="en-US" sz="4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MH_Other_16"/>
          <p:cNvSpPr txBox="1"/>
          <p:nvPr>
            <p:custDataLst>
              <p:tags r:id="rId14"/>
            </p:custDataLst>
          </p:nvPr>
        </p:nvSpPr>
        <p:spPr>
          <a:xfrm>
            <a:off x="6236907" y="3201753"/>
            <a:ext cx="938719" cy="715581"/>
          </a:xfrm>
          <a:prstGeom prst="rect">
            <a:avLst/>
          </a:prstGeom>
          <a:noFill/>
          <a:effectLst/>
        </p:spPr>
        <p:txBody>
          <a:bodyPr anchor="ctr">
            <a:norm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02</a:t>
            </a:r>
            <a:endParaRPr kumimoji="0" lang="zh-CN" altLang="en-US" sz="4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MH_SubTitle_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124199" y="1323035"/>
            <a:ext cx="3601639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提高效率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MH_Text_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124198" y="2183461"/>
            <a:ext cx="4129616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MH_SubTitle_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58810" y="1287204"/>
            <a:ext cx="360163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B4367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降低成本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1B4367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210232" y="4436931"/>
            <a:ext cx="3672417" cy="1158875"/>
            <a:chOff x="1479861" y="4088390"/>
            <a:chExt cx="3672417" cy="1158875"/>
          </a:xfrm>
        </p:grpSpPr>
        <p:sp>
          <p:nvSpPr>
            <p:cNvPr id="21" name="MH_SubTitle_3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639228" y="4088390"/>
              <a:ext cx="3513049" cy="55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全面整合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MH_Text_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479861" y="4599565"/>
              <a:ext cx="3672417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自动对接诸如：财务、合同等外部系统，实现所有业务节点的自动化整合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3" name="MH_Text_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124199" y="1863722"/>
            <a:ext cx="3841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覆盖管理、业务、实施全部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ICT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人员，精细支撑各类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ICT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人员工作事务，提高工作效率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077422" y="4426482"/>
            <a:ext cx="4129616" cy="1422129"/>
            <a:chOff x="7347051" y="4100243"/>
            <a:chExt cx="4129616" cy="1422129"/>
          </a:xfrm>
        </p:grpSpPr>
        <p:sp>
          <p:nvSpPr>
            <p:cNvPr id="25" name="MH_SubTitle_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347052" y="4100243"/>
              <a:ext cx="3841749" cy="55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B4367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强化管理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B4367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6" name="MH_Text_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347051" y="4645516"/>
              <a:ext cx="4129616" cy="876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利用系统不仅实现了对业务全过程与关键节点的管控，同时还可对相关业务人员的工作效率与绩效进行实时的监控，达到强化了对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ICT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业务的管理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某系统集成商项目管理</a:t>
            </a:r>
            <a:r>
              <a:rPr lang="zh-CN" altLang="en-US" dirty="0"/>
              <a:t>平台</a:t>
            </a:r>
            <a:r>
              <a:rPr lang="en-US" altLang="zh-CN" dirty="0"/>
              <a:t>·</a:t>
            </a:r>
            <a:r>
              <a:rPr lang="zh-CN" altLang="en-US" dirty="0"/>
              <a:t>项目建设背景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656815" y="817628"/>
            <a:ext cx="11008262" cy="1156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2018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年并入母公司统一核算体系，之前的系统是针对原有业务现状搭建的，不能满足当前业务需要，在使用过程中产生了一系列问题，比如数据不准确，流程不通等。因此迫切需要对原有系统进行重建，以应对当前业务需要，同时与母公司系统实现对接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410015" y="2167077"/>
            <a:ext cx="4680593" cy="4383711"/>
            <a:chOff x="1919537" y="2287077"/>
            <a:chExt cx="4680593" cy="4383711"/>
          </a:xfrm>
        </p:grpSpPr>
        <p:grpSp>
          <p:nvGrpSpPr>
            <p:cNvPr id="37" name="Group 33"/>
            <p:cNvGrpSpPr/>
            <p:nvPr/>
          </p:nvGrpSpPr>
          <p:grpSpPr>
            <a:xfrm>
              <a:off x="1919537" y="4344475"/>
              <a:ext cx="4680593" cy="2326313"/>
              <a:chOff x="2306664" y="3797231"/>
              <a:chExt cx="4103763" cy="2039623"/>
            </a:xfrm>
          </p:grpSpPr>
          <p:sp>
            <p:nvSpPr>
              <p:cNvPr id="49" name="Freeform 9"/>
              <p:cNvSpPr/>
              <p:nvPr/>
            </p:nvSpPr>
            <p:spPr bwMode="auto">
              <a:xfrm>
                <a:off x="2734880" y="3797231"/>
                <a:ext cx="3265636" cy="1358120"/>
              </a:xfrm>
              <a:custGeom>
                <a:avLst/>
                <a:gdLst>
                  <a:gd name="T0" fmla="*/ 0 w 3186"/>
                  <a:gd name="T1" fmla="*/ 620 h 1325"/>
                  <a:gd name="T2" fmla="*/ 1421 w 3186"/>
                  <a:gd name="T3" fmla="*/ 0 h 1325"/>
                  <a:gd name="T4" fmla="*/ 3186 w 3186"/>
                  <a:gd name="T5" fmla="*/ 580 h 1325"/>
                  <a:gd name="T6" fmla="*/ 1769 w 3186"/>
                  <a:gd name="T7" fmla="*/ 1325 h 1325"/>
                  <a:gd name="T8" fmla="*/ 0 w 3186"/>
                  <a:gd name="T9" fmla="*/ 620 h 1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86" h="1325">
                    <a:moveTo>
                      <a:pt x="0" y="620"/>
                    </a:moveTo>
                    <a:lnTo>
                      <a:pt x="1421" y="0"/>
                    </a:lnTo>
                    <a:lnTo>
                      <a:pt x="3186" y="580"/>
                    </a:lnTo>
                    <a:lnTo>
                      <a:pt x="1769" y="1325"/>
                    </a:lnTo>
                    <a:lnTo>
                      <a:pt x="0" y="620"/>
                    </a:lnTo>
                    <a:close/>
                  </a:path>
                </a:pathLst>
              </a:custGeom>
              <a:solidFill>
                <a:srgbClr val="194C6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charset="0"/>
                  <a:ea typeface="+mn-ea"/>
                  <a:cs typeface="+mn-cs"/>
                </a:endParaRPr>
              </a:p>
            </p:txBody>
          </p:sp>
          <p:sp>
            <p:nvSpPr>
              <p:cNvPr id="50" name="Freeform 12"/>
              <p:cNvSpPr/>
              <p:nvPr/>
            </p:nvSpPr>
            <p:spPr bwMode="auto">
              <a:xfrm>
                <a:off x="4534685" y="4388535"/>
                <a:ext cx="1875742" cy="1448319"/>
              </a:xfrm>
              <a:custGeom>
                <a:avLst/>
                <a:gdLst>
                  <a:gd name="T0" fmla="*/ 1426 w 1830"/>
                  <a:gd name="T1" fmla="*/ 0 h 1413"/>
                  <a:gd name="T2" fmla="*/ 0 w 1830"/>
                  <a:gd name="T3" fmla="*/ 615 h 1413"/>
                  <a:gd name="T4" fmla="*/ 37 w 1830"/>
                  <a:gd name="T5" fmla="*/ 1413 h 1413"/>
                  <a:gd name="T6" fmla="*/ 1830 w 1830"/>
                  <a:gd name="T7" fmla="*/ 641 h 1413"/>
                  <a:gd name="T8" fmla="*/ 1426 w 1830"/>
                  <a:gd name="T9" fmla="*/ 0 h 1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0" h="1413">
                    <a:moveTo>
                      <a:pt x="1426" y="0"/>
                    </a:moveTo>
                    <a:lnTo>
                      <a:pt x="0" y="615"/>
                    </a:lnTo>
                    <a:lnTo>
                      <a:pt x="37" y="1413"/>
                    </a:lnTo>
                    <a:lnTo>
                      <a:pt x="1830" y="64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3B96D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charset="0"/>
                  <a:ea typeface="+mn-ea"/>
                  <a:cs typeface="+mn-cs"/>
                </a:endParaRPr>
              </a:p>
            </p:txBody>
          </p:sp>
          <p:sp>
            <p:nvSpPr>
              <p:cNvPr id="51" name="Freeform 16"/>
              <p:cNvSpPr/>
              <p:nvPr/>
            </p:nvSpPr>
            <p:spPr bwMode="auto">
              <a:xfrm>
                <a:off x="2306664" y="4429535"/>
                <a:ext cx="2273440" cy="1407319"/>
              </a:xfrm>
              <a:custGeom>
                <a:avLst/>
                <a:gdLst>
                  <a:gd name="T0" fmla="*/ 2181 w 2218"/>
                  <a:gd name="T1" fmla="*/ 575 h 1373"/>
                  <a:gd name="T2" fmla="*/ 2218 w 2218"/>
                  <a:gd name="T3" fmla="*/ 1373 h 1373"/>
                  <a:gd name="T4" fmla="*/ 0 w 2218"/>
                  <a:gd name="T5" fmla="*/ 651 h 1373"/>
                  <a:gd name="T6" fmla="*/ 419 w 2218"/>
                  <a:gd name="T7" fmla="*/ 0 h 1373"/>
                  <a:gd name="T8" fmla="*/ 2181 w 2218"/>
                  <a:gd name="T9" fmla="*/ 575 h 1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8" h="1373">
                    <a:moveTo>
                      <a:pt x="2181" y="575"/>
                    </a:moveTo>
                    <a:lnTo>
                      <a:pt x="2218" y="1373"/>
                    </a:lnTo>
                    <a:lnTo>
                      <a:pt x="0" y="651"/>
                    </a:lnTo>
                    <a:lnTo>
                      <a:pt x="419" y="0"/>
                    </a:lnTo>
                    <a:lnTo>
                      <a:pt x="2181" y="575"/>
                    </a:lnTo>
                    <a:close/>
                  </a:path>
                </a:pathLst>
              </a:custGeom>
              <a:solidFill>
                <a:srgbClr val="2572A5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Group 32"/>
            <p:cNvGrpSpPr/>
            <p:nvPr/>
          </p:nvGrpSpPr>
          <p:grpSpPr>
            <a:xfrm>
              <a:off x="2495601" y="3759099"/>
              <a:ext cx="3513861" cy="1831568"/>
              <a:chOff x="2825312" y="3238812"/>
              <a:chExt cx="3080817" cy="1605847"/>
            </a:xfrm>
          </p:grpSpPr>
          <p:sp>
            <p:nvSpPr>
              <p:cNvPr id="46" name="Freeform 10"/>
              <p:cNvSpPr/>
              <p:nvPr/>
            </p:nvSpPr>
            <p:spPr bwMode="auto">
              <a:xfrm>
                <a:off x="3240507" y="3238812"/>
                <a:ext cx="2251915" cy="797447"/>
              </a:xfrm>
              <a:custGeom>
                <a:avLst/>
                <a:gdLst>
                  <a:gd name="T0" fmla="*/ 0 w 2197"/>
                  <a:gd name="T1" fmla="*/ 383 h 778"/>
                  <a:gd name="T2" fmla="*/ 1005 w 2197"/>
                  <a:gd name="T3" fmla="*/ 0 h 778"/>
                  <a:gd name="T4" fmla="*/ 2197 w 2197"/>
                  <a:gd name="T5" fmla="*/ 355 h 778"/>
                  <a:gd name="T6" fmla="*/ 1213 w 2197"/>
                  <a:gd name="T7" fmla="*/ 778 h 778"/>
                  <a:gd name="T8" fmla="*/ 0 w 2197"/>
                  <a:gd name="T9" fmla="*/ 383 h 7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7" h="778">
                    <a:moveTo>
                      <a:pt x="0" y="383"/>
                    </a:moveTo>
                    <a:lnTo>
                      <a:pt x="1005" y="0"/>
                    </a:lnTo>
                    <a:lnTo>
                      <a:pt x="2197" y="355"/>
                    </a:lnTo>
                    <a:lnTo>
                      <a:pt x="1213" y="778"/>
                    </a:lnTo>
                    <a:lnTo>
                      <a:pt x="0" y="383"/>
                    </a:lnTo>
                    <a:close/>
                  </a:path>
                </a:pathLst>
              </a:custGeom>
              <a:solidFill>
                <a:srgbClr val="1A526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 13"/>
              <p:cNvSpPr/>
              <p:nvPr/>
            </p:nvSpPr>
            <p:spPr bwMode="auto">
              <a:xfrm>
                <a:off x="4485485" y="3595189"/>
                <a:ext cx="1420644" cy="1249470"/>
              </a:xfrm>
              <a:custGeom>
                <a:avLst/>
                <a:gdLst>
                  <a:gd name="T0" fmla="*/ 984 w 1386"/>
                  <a:gd name="T1" fmla="*/ 0 h 1219"/>
                  <a:gd name="T2" fmla="*/ 0 w 1386"/>
                  <a:gd name="T3" fmla="*/ 423 h 1219"/>
                  <a:gd name="T4" fmla="*/ 38 w 1386"/>
                  <a:gd name="T5" fmla="*/ 1219 h 1219"/>
                  <a:gd name="T6" fmla="*/ 1386 w 1386"/>
                  <a:gd name="T7" fmla="*/ 636 h 1219"/>
                  <a:gd name="T8" fmla="*/ 984 w 1386"/>
                  <a:gd name="T9" fmla="*/ 0 h 1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6" h="1219">
                    <a:moveTo>
                      <a:pt x="984" y="0"/>
                    </a:moveTo>
                    <a:lnTo>
                      <a:pt x="0" y="423"/>
                    </a:lnTo>
                    <a:lnTo>
                      <a:pt x="38" y="1219"/>
                    </a:lnTo>
                    <a:lnTo>
                      <a:pt x="1386" y="636"/>
                    </a:lnTo>
                    <a:lnTo>
                      <a:pt x="984" y="0"/>
                    </a:lnTo>
                    <a:close/>
                  </a:path>
                </a:pathLst>
              </a:custGeom>
              <a:solidFill>
                <a:srgbClr val="3DA1D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charset="0"/>
                  <a:ea typeface="+mn-ea"/>
                  <a:cs typeface="+mn-cs"/>
                </a:endParaRPr>
              </a:p>
            </p:txBody>
          </p:sp>
          <p:sp>
            <p:nvSpPr>
              <p:cNvPr id="48" name="Freeform 17"/>
              <p:cNvSpPr/>
              <p:nvPr/>
            </p:nvSpPr>
            <p:spPr bwMode="auto">
              <a:xfrm>
                <a:off x="2825312" y="3623888"/>
                <a:ext cx="1706618" cy="1220770"/>
              </a:xfrm>
              <a:custGeom>
                <a:avLst/>
                <a:gdLst>
                  <a:gd name="T0" fmla="*/ 1665 w 1665"/>
                  <a:gd name="T1" fmla="*/ 1191 h 1191"/>
                  <a:gd name="T2" fmla="*/ 1627 w 1665"/>
                  <a:gd name="T3" fmla="*/ 395 h 1191"/>
                  <a:gd name="T4" fmla="*/ 414 w 1665"/>
                  <a:gd name="T5" fmla="*/ 0 h 1191"/>
                  <a:gd name="T6" fmla="*/ 0 w 1665"/>
                  <a:gd name="T7" fmla="*/ 646 h 1191"/>
                  <a:gd name="T8" fmla="*/ 1665 w 1665"/>
                  <a:gd name="T9" fmla="*/ 1191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5" h="1191">
                    <a:moveTo>
                      <a:pt x="1665" y="1191"/>
                    </a:moveTo>
                    <a:lnTo>
                      <a:pt x="1627" y="395"/>
                    </a:lnTo>
                    <a:lnTo>
                      <a:pt x="414" y="0"/>
                    </a:lnTo>
                    <a:lnTo>
                      <a:pt x="0" y="646"/>
                    </a:lnTo>
                    <a:lnTo>
                      <a:pt x="1665" y="1191"/>
                    </a:lnTo>
                    <a:close/>
                  </a:path>
                </a:pathLst>
              </a:custGeom>
              <a:solidFill>
                <a:srgbClr val="267BA5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ource Sans Pro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9" name="Group 31"/>
            <p:cNvGrpSpPr/>
            <p:nvPr/>
          </p:nvGrpSpPr>
          <p:grpSpPr>
            <a:xfrm>
              <a:off x="3071665" y="3077265"/>
              <a:ext cx="2338945" cy="1433282"/>
              <a:chOff x="3347035" y="2590693"/>
              <a:chExt cx="2050696" cy="1256645"/>
            </a:xfrm>
          </p:grpSpPr>
          <p:sp>
            <p:nvSpPr>
              <p:cNvPr id="43" name="Freeform 11"/>
              <p:cNvSpPr/>
              <p:nvPr/>
            </p:nvSpPr>
            <p:spPr bwMode="auto">
              <a:xfrm>
                <a:off x="3775483" y="2590693"/>
                <a:ext cx="1216670" cy="523773"/>
              </a:xfrm>
              <a:custGeom>
                <a:avLst/>
                <a:gdLst>
                  <a:gd name="T0" fmla="*/ 0 w 1187"/>
                  <a:gd name="T1" fmla="*/ 206 h 511"/>
                  <a:gd name="T2" fmla="*/ 513 w 1187"/>
                  <a:gd name="T3" fmla="*/ 0 h 511"/>
                  <a:gd name="T4" fmla="*/ 1187 w 1187"/>
                  <a:gd name="T5" fmla="*/ 194 h 511"/>
                  <a:gd name="T6" fmla="*/ 662 w 1187"/>
                  <a:gd name="T7" fmla="*/ 511 h 511"/>
                  <a:gd name="T8" fmla="*/ 0 w 1187"/>
                  <a:gd name="T9" fmla="*/ 206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7" h="511">
                    <a:moveTo>
                      <a:pt x="0" y="206"/>
                    </a:moveTo>
                    <a:lnTo>
                      <a:pt x="513" y="0"/>
                    </a:lnTo>
                    <a:lnTo>
                      <a:pt x="1187" y="194"/>
                    </a:lnTo>
                    <a:lnTo>
                      <a:pt x="662" y="511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1B586D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charset="0"/>
                  <a:ea typeface="+mn-ea"/>
                  <a:cs typeface="+mn-cs"/>
                </a:endParaRPr>
              </a:p>
            </p:txBody>
          </p:sp>
          <p:sp>
            <p:nvSpPr>
              <p:cNvPr id="44" name="Freeform 14"/>
              <p:cNvSpPr/>
              <p:nvPr/>
            </p:nvSpPr>
            <p:spPr bwMode="auto">
              <a:xfrm>
                <a:off x="4439360" y="2789542"/>
                <a:ext cx="958371" cy="1057796"/>
              </a:xfrm>
              <a:custGeom>
                <a:avLst/>
                <a:gdLst>
                  <a:gd name="T0" fmla="*/ 532 w 935"/>
                  <a:gd name="T1" fmla="*/ 0 h 1032"/>
                  <a:gd name="T2" fmla="*/ 0 w 935"/>
                  <a:gd name="T3" fmla="*/ 230 h 1032"/>
                  <a:gd name="T4" fmla="*/ 38 w 935"/>
                  <a:gd name="T5" fmla="*/ 1032 h 1032"/>
                  <a:gd name="T6" fmla="*/ 935 w 935"/>
                  <a:gd name="T7" fmla="*/ 646 h 1032"/>
                  <a:gd name="T8" fmla="*/ 532 w 935"/>
                  <a:gd name="T9" fmla="*/ 0 h 10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5" h="1032">
                    <a:moveTo>
                      <a:pt x="532" y="0"/>
                    </a:moveTo>
                    <a:lnTo>
                      <a:pt x="0" y="230"/>
                    </a:lnTo>
                    <a:lnTo>
                      <a:pt x="38" y="1032"/>
                    </a:lnTo>
                    <a:lnTo>
                      <a:pt x="935" y="646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rgbClr val="3FACD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18"/>
              <p:cNvSpPr/>
              <p:nvPr/>
            </p:nvSpPr>
            <p:spPr bwMode="auto">
              <a:xfrm>
                <a:off x="3347035" y="2801842"/>
                <a:ext cx="1138770" cy="1045496"/>
              </a:xfrm>
              <a:custGeom>
                <a:avLst/>
                <a:gdLst>
                  <a:gd name="T0" fmla="*/ 1111 w 1111"/>
                  <a:gd name="T1" fmla="*/ 1020 h 1020"/>
                  <a:gd name="T2" fmla="*/ 1076 w 1111"/>
                  <a:gd name="T3" fmla="*/ 215 h 1020"/>
                  <a:gd name="T4" fmla="*/ 418 w 1111"/>
                  <a:gd name="T5" fmla="*/ 0 h 1020"/>
                  <a:gd name="T6" fmla="*/ 0 w 1111"/>
                  <a:gd name="T7" fmla="*/ 655 h 1020"/>
                  <a:gd name="T8" fmla="*/ 1111 w 1111"/>
                  <a:gd name="T9" fmla="*/ 1020 h 10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1" h="1020">
                    <a:moveTo>
                      <a:pt x="1111" y="1020"/>
                    </a:moveTo>
                    <a:lnTo>
                      <a:pt x="1076" y="215"/>
                    </a:lnTo>
                    <a:lnTo>
                      <a:pt x="418" y="0"/>
                    </a:lnTo>
                    <a:lnTo>
                      <a:pt x="0" y="655"/>
                    </a:lnTo>
                    <a:lnTo>
                      <a:pt x="1111" y="1020"/>
                    </a:lnTo>
                    <a:close/>
                  </a:path>
                </a:pathLst>
              </a:custGeom>
              <a:solidFill>
                <a:srgbClr val="2885A3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Group 30"/>
            <p:cNvGrpSpPr/>
            <p:nvPr/>
          </p:nvGrpSpPr>
          <p:grpSpPr>
            <a:xfrm>
              <a:off x="3647729" y="2287077"/>
              <a:ext cx="1164029" cy="1143351"/>
              <a:chOff x="3869782" y="1838346"/>
              <a:chExt cx="1020576" cy="1002446"/>
            </a:xfrm>
          </p:grpSpPr>
          <p:sp>
            <p:nvSpPr>
              <p:cNvPr id="41" name="Freeform 15"/>
              <p:cNvSpPr/>
              <p:nvPr/>
            </p:nvSpPr>
            <p:spPr bwMode="auto">
              <a:xfrm>
                <a:off x="4384010" y="1838346"/>
                <a:ext cx="506348" cy="1002446"/>
              </a:xfrm>
              <a:custGeom>
                <a:avLst/>
                <a:gdLst>
                  <a:gd name="T0" fmla="*/ 0 w 494"/>
                  <a:gd name="T1" fmla="*/ 0 h 978"/>
                  <a:gd name="T2" fmla="*/ 45 w 494"/>
                  <a:gd name="T3" fmla="*/ 978 h 978"/>
                  <a:gd name="T4" fmla="*/ 494 w 494"/>
                  <a:gd name="T5" fmla="*/ 784 h 978"/>
                  <a:gd name="T6" fmla="*/ 0 w 494"/>
                  <a:gd name="T7" fmla="*/ 0 h 9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4" h="978">
                    <a:moveTo>
                      <a:pt x="0" y="0"/>
                    </a:moveTo>
                    <a:lnTo>
                      <a:pt x="45" y="978"/>
                    </a:lnTo>
                    <a:lnTo>
                      <a:pt x="494" y="7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1B7D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 19"/>
              <p:cNvSpPr/>
              <p:nvPr/>
            </p:nvSpPr>
            <p:spPr bwMode="auto">
              <a:xfrm>
                <a:off x="3869782" y="1838346"/>
                <a:ext cx="567848" cy="999371"/>
              </a:xfrm>
              <a:custGeom>
                <a:avLst/>
                <a:gdLst>
                  <a:gd name="T0" fmla="*/ 554 w 554"/>
                  <a:gd name="T1" fmla="*/ 975 h 975"/>
                  <a:gd name="T2" fmla="*/ 0 w 554"/>
                  <a:gd name="T3" fmla="*/ 793 h 975"/>
                  <a:gd name="T4" fmla="*/ 509 w 554"/>
                  <a:gd name="T5" fmla="*/ 0 h 975"/>
                  <a:gd name="T6" fmla="*/ 554 w 554"/>
                  <a:gd name="T7" fmla="*/ 975 h 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4" h="975">
                    <a:moveTo>
                      <a:pt x="554" y="975"/>
                    </a:moveTo>
                    <a:lnTo>
                      <a:pt x="0" y="793"/>
                    </a:lnTo>
                    <a:lnTo>
                      <a:pt x="509" y="0"/>
                    </a:lnTo>
                    <a:lnTo>
                      <a:pt x="554" y="975"/>
                    </a:lnTo>
                    <a:close/>
                  </a:path>
                </a:pathLst>
              </a:custGeom>
              <a:solidFill>
                <a:srgbClr val="298FA4"/>
              </a:solidFill>
              <a:ln>
                <a:noFill/>
              </a:ln>
            </p:spPr>
            <p:txBody>
              <a:bodyPr vert="horz" wrap="square" lIns="91440" tIns="91440" rIns="0" bIns="182880" numCol="1" anchor="b" anchorCtr="0" compatLnSpc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ource Sans Pro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6450611" y="2197948"/>
            <a:ext cx="4406792" cy="4361751"/>
            <a:chOff x="4013769" y="2751718"/>
            <a:chExt cx="2965789" cy="3604753"/>
          </a:xfrm>
        </p:grpSpPr>
        <p:sp>
          <p:nvSpPr>
            <p:cNvPr id="53" name="任意多边形 8"/>
            <p:cNvSpPr/>
            <p:nvPr/>
          </p:nvSpPr>
          <p:spPr>
            <a:xfrm>
              <a:off x="4013769" y="2751718"/>
              <a:ext cx="2965789" cy="360475"/>
            </a:xfrm>
            <a:custGeom>
              <a:avLst/>
              <a:gdLst>
                <a:gd name="connsiteX0" fmla="*/ 0 w 2965789"/>
                <a:gd name="connsiteY0" fmla="*/ 60080 h 360475"/>
                <a:gd name="connsiteX1" fmla="*/ 60080 w 2965789"/>
                <a:gd name="connsiteY1" fmla="*/ 0 h 360475"/>
                <a:gd name="connsiteX2" fmla="*/ 2905709 w 2965789"/>
                <a:gd name="connsiteY2" fmla="*/ 0 h 360475"/>
                <a:gd name="connsiteX3" fmla="*/ 2965789 w 2965789"/>
                <a:gd name="connsiteY3" fmla="*/ 60080 h 360475"/>
                <a:gd name="connsiteX4" fmla="*/ 2965789 w 2965789"/>
                <a:gd name="connsiteY4" fmla="*/ 300395 h 360475"/>
                <a:gd name="connsiteX5" fmla="*/ 2905709 w 2965789"/>
                <a:gd name="connsiteY5" fmla="*/ 360475 h 360475"/>
                <a:gd name="connsiteX6" fmla="*/ 60080 w 2965789"/>
                <a:gd name="connsiteY6" fmla="*/ 360475 h 360475"/>
                <a:gd name="connsiteX7" fmla="*/ 0 w 2965789"/>
                <a:gd name="connsiteY7" fmla="*/ 300395 h 360475"/>
                <a:gd name="connsiteX8" fmla="*/ 0 w 2965789"/>
                <a:gd name="connsiteY8" fmla="*/ 60080 h 360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5789" h="360475">
                  <a:moveTo>
                    <a:pt x="0" y="60080"/>
                  </a:moveTo>
                  <a:cubicBezTo>
                    <a:pt x="0" y="26899"/>
                    <a:pt x="26899" y="0"/>
                    <a:pt x="60080" y="0"/>
                  </a:cubicBezTo>
                  <a:lnTo>
                    <a:pt x="2905709" y="0"/>
                  </a:lnTo>
                  <a:cubicBezTo>
                    <a:pt x="2938890" y="0"/>
                    <a:pt x="2965789" y="26899"/>
                    <a:pt x="2965789" y="60080"/>
                  </a:cubicBezTo>
                  <a:lnTo>
                    <a:pt x="2965789" y="300395"/>
                  </a:lnTo>
                  <a:cubicBezTo>
                    <a:pt x="2965789" y="333576"/>
                    <a:pt x="2938890" y="360475"/>
                    <a:pt x="2905709" y="360475"/>
                  </a:cubicBezTo>
                  <a:lnTo>
                    <a:pt x="60080" y="360475"/>
                  </a:lnTo>
                  <a:cubicBezTo>
                    <a:pt x="26899" y="360475"/>
                    <a:pt x="0" y="333576"/>
                    <a:pt x="0" y="300395"/>
                  </a:cubicBezTo>
                  <a:lnTo>
                    <a:pt x="0" y="60080"/>
                  </a:lnTo>
                  <a:close/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9507" tIns="59507" rIns="59507" bIns="59507" numCol="1" spcCol="1270" anchor="ctr" anchorCtr="0">
              <a:noAutofit/>
            </a:bodyPr>
            <a:lstStyle/>
            <a:p>
              <a:pPr marL="0" marR="0" lvl="0" indent="0" algn="ctr" defTabSz="46672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B436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缺乏按角色、权限管理操作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B4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4" name="任意多边形 9"/>
            <p:cNvSpPr/>
            <p:nvPr/>
          </p:nvSpPr>
          <p:spPr>
            <a:xfrm>
              <a:off x="4013769" y="3157252"/>
              <a:ext cx="2965789" cy="360475"/>
            </a:xfrm>
            <a:custGeom>
              <a:avLst/>
              <a:gdLst>
                <a:gd name="connsiteX0" fmla="*/ 0 w 2965789"/>
                <a:gd name="connsiteY0" fmla="*/ 60080 h 360475"/>
                <a:gd name="connsiteX1" fmla="*/ 60080 w 2965789"/>
                <a:gd name="connsiteY1" fmla="*/ 0 h 360475"/>
                <a:gd name="connsiteX2" fmla="*/ 2905709 w 2965789"/>
                <a:gd name="connsiteY2" fmla="*/ 0 h 360475"/>
                <a:gd name="connsiteX3" fmla="*/ 2965789 w 2965789"/>
                <a:gd name="connsiteY3" fmla="*/ 60080 h 360475"/>
                <a:gd name="connsiteX4" fmla="*/ 2965789 w 2965789"/>
                <a:gd name="connsiteY4" fmla="*/ 300395 h 360475"/>
                <a:gd name="connsiteX5" fmla="*/ 2905709 w 2965789"/>
                <a:gd name="connsiteY5" fmla="*/ 360475 h 360475"/>
                <a:gd name="connsiteX6" fmla="*/ 60080 w 2965789"/>
                <a:gd name="connsiteY6" fmla="*/ 360475 h 360475"/>
                <a:gd name="connsiteX7" fmla="*/ 0 w 2965789"/>
                <a:gd name="connsiteY7" fmla="*/ 300395 h 360475"/>
                <a:gd name="connsiteX8" fmla="*/ 0 w 2965789"/>
                <a:gd name="connsiteY8" fmla="*/ 60080 h 360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5789" h="360475">
                  <a:moveTo>
                    <a:pt x="0" y="60080"/>
                  </a:moveTo>
                  <a:cubicBezTo>
                    <a:pt x="0" y="26899"/>
                    <a:pt x="26899" y="0"/>
                    <a:pt x="60080" y="0"/>
                  </a:cubicBezTo>
                  <a:lnTo>
                    <a:pt x="2905709" y="0"/>
                  </a:lnTo>
                  <a:cubicBezTo>
                    <a:pt x="2938890" y="0"/>
                    <a:pt x="2965789" y="26899"/>
                    <a:pt x="2965789" y="60080"/>
                  </a:cubicBezTo>
                  <a:lnTo>
                    <a:pt x="2965789" y="300395"/>
                  </a:lnTo>
                  <a:cubicBezTo>
                    <a:pt x="2965789" y="333576"/>
                    <a:pt x="2938890" y="360475"/>
                    <a:pt x="2905709" y="360475"/>
                  </a:cubicBezTo>
                  <a:lnTo>
                    <a:pt x="60080" y="360475"/>
                  </a:lnTo>
                  <a:cubicBezTo>
                    <a:pt x="26899" y="360475"/>
                    <a:pt x="0" y="333576"/>
                    <a:pt x="0" y="300395"/>
                  </a:cubicBezTo>
                  <a:lnTo>
                    <a:pt x="0" y="60080"/>
                  </a:lnTo>
                  <a:close/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9507" tIns="59507" rIns="59507" bIns="59507" numCol="1" spcCol="1270" anchor="ctr" anchorCtr="0">
              <a:noAutofit/>
            </a:bodyPr>
            <a:lstStyle/>
            <a:p>
              <a:pPr marL="0" marR="0" lvl="0" indent="0" algn="ctr" defTabSz="46672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B436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系统缺乏自定义配置管理功能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B4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5" name="任意多边形 10"/>
            <p:cNvSpPr/>
            <p:nvPr/>
          </p:nvSpPr>
          <p:spPr>
            <a:xfrm>
              <a:off x="4013769" y="3562787"/>
              <a:ext cx="2965789" cy="360475"/>
            </a:xfrm>
            <a:custGeom>
              <a:avLst/>
              <a:gdLst>
                <a:gd name="connsiteX0" fmla="*/ 0 w 2965789"/>
                <a:gd name="connsiteY0" fmla="*/ 60080 h 360475"/>
                <a:gd name="connsiteX1" fmla="*/ 60080 w 2965789"/>
                <a:gd name="connsiteY1" fmla="*/ 0 h 360475"/>
                <a:gd name="connsiteX2" fmla="*/ 2905709 w 2965789"/>
                <a:gd name="connsiteY2" fmla="*/ 0 h 360475"/>
                <a:gd name="connsiteX3" fmla="*/ 2965789 w 2965789"/>
                <a:gd name="connsiteY3" fmla="*/ 60080 h 360475"/>
                <a:gd name="connsiteX4" fmla="*/ 2965789 w 2965789"/>
                <a:gd name="connsiteY4" fmla="*/ 300395 h 360475"/>
                <a:gd name="connsiteX5" fmla="*/ 2905709 w 2965789"/>
                <a:gd name="connsiteY5" fmla="*/ 360475 h 360475"/>
                <a:gd name="connsiteX6" fmla="*/ 60080 w 2965789"/>
                <a:gd name="connsiteY6" fmla="*/ 360475 h 360475"/>
                <a:gd name="connsiteX7" fmla="*/ 0 w 2965789"/>
                <a:gd name="connsiteY7" fmla="*/ 300395 h 360475"/>
                <a:gd name="connsiteX8" fmla="*/ 0 w 2965789"/>
                <a:gd name="connsiteY8" fmla="*/ 60080 h 360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5789" h="360475">
                  <a:moveTo>
                    <a:pt x="0" y="60080"/>
                  </a:moveTo>
                  <a:cubicBezTo>
                    <a:pt x="0" y="26899"/>
                    <a:pt x="26899" y="0"/>
                    <a:pt x="60080" y="0"/>
                  </a:cubicBezTo>
                  <a:lnTo>
                    <a:pt x="2905709" y="0"/>
                  </a:lnTo>
                  <a:cubicBezTo>
                    <a:pt x="2938890" y="0"/>
                    <a:pt x="2965789" y="26899"/>
                    <a:pt x="2965789" y="60080"/>
                  </a:cubicBezTo>
                  <a:lnTo>
                    <a:pt x="2965789" y="300395"/>
                  </a:lnTo>
                  <a:cubicBezTo>
                    <a:pt x="2965789" y="333576"/>
                    <a:pt x="2938890" y="360475"/>
                    <a:pt x="2905709" y="360475"/>
                  </a:cubicBezTo>
                  <a:lnTo>
                    <a:pt x="60080" y="360475"/>
                  </a:lnTo>
                  <a:cubicBezTo>
                    <a:pt x="26899" y="360475"/>
                    <a:pt x="0" y="333576"/>
                    <a:pt x="0" y="300395"/>
                  </a:cubicBezTo>
                  <a:lnTo>
                    <a:pt x="0" y="60080"/>
                  </a:lnTo>
                  <a:close/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9507" tIns="59507" rIns="59507" bIns="59507" numCol="1" spcCol="1270" anchor="ctr" anchorCtr="0">
              <a:noAutofit/>
            </a:bodyPr>
            <a:lstStyle/>
            <a:p>
              <a:pPr marL="0" marR="0" lvl="0" indent="0" algn="ctr" defTabSz="46672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B436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各系统独立运行，数据不统一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B4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8" name="任意多边形 11"/>
            <p:cNvSpPr/>
            <p:nvPr/>
          </p:nvSpPr>
          <p:spPr>
            <a:xfrm>
              <a:off x="4013769" y="3968322"/>
              <a:ext cx="2965789" cy="360475"/>
            </a:xfrm>
            <a:custGeom>
              <a:avLst/>
              <a:gdLst>
                <a:gd name="connsiteX0" fmla="*/ 0 w 2965789"/>
                <a:gd name="connsiteY0" fmla="*/ 60080 h 360475"/>
                <a:gd name="connsiteX1" fmla="*/ 60080 w 2965789"/>
                <a:gd name="connsiteY1" fmla="*/ 0 h 360475"/>
                <a:gd name="connsiteX2" fmla="*/ 2905709 w 2965789"/>
                <a:gd name="connsiteY2" fmla="*/ 0 h 360475"/>
                <a:gd name="connsiteX3" fmla="*/ 2965789 w 2965789"/>
                <a:gd name="connsiteY3" fmla="*/ 60080 h 360475"/>
                <a:gd name="connsiteX4" fmla="*/ 2965789 w 2965789"/>
                <a:gd name="connsiteY4" fmla="*/ 300395 h 360475"/>
                <a:gd name="connsiteX5" fmla="*/ 2905709 w 2965789"/>
                <a:gd name="connsiteY5" fmla="*/ 360475 h 360475"/>
                <a:gd name="connsiteX6" fmla="*/ 60080 w 2965789"/>
                <a:gd name="connsiteY6" fmla="*/ 360475 h 360475"/>
                <a:gd name="connsiteX7" fmla="*/ 0 w 2965789"/>
                <a:gd name="connsiteY7" fmla="*/ 300395 h 360475"/>
                <a:gd name="connsiteX8" fmla="*/ 0 w 2965789"/>
                <a:gd name="connsiteY8" fmla="*/ 60080 h 360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5789" h="360475">
                  <a:moveTo>
                    <a:pt x="0" y="60080"/>
                  </a:moveTo>
                  <a:cubicBezTo>
                    <a:pt x="0" y="26899"/>
                    <a:pt x="26899" y="0"/>
                    <a:pt x="60080" y="0"/>
                  </a:cubicBezTo>
                  <a:lnTo>
                    <a:pt x="2905709" y="0"/>
                  </a:lnTo>
                  <a:cubicBezTo>
                    <a:pt x="2938890" y="0"/>
                    <a:pt x="2965789" y="26899"/>
                    <a:pt x="2965789" y="60080"/>
                  </a:cubicBezTo>
                  <a:lnTo>
                    <a:pt x="2965789" y="300395"/>
                  </a:lnTo>
                  <a:cubicBezTo>
                    <a:pt x="2965789" y="333576"/>
                    <a:pt x="2938890" y="360475"/>
                    <a:pt x="2905709" y="360475"/>
                  </a:cubicBezTo>
                  <a:lnTo>
                    <a:pt x="60080" y="360475"/>
                  </a:lnTo>
                  <a:cubicBezTo>
                    <a:pt x="26899" y="360475"/>
                    <a:pt x="0" y="333576"/>
                    <a:pt x="0" y="300395"/>
                  </a:cubicBezTo>
                  <a:lnTo>
                    <a:pt x="0" y="60080"/>
                  </a:lnTo>
                  <a:close/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9507" tIns="59507" rIns="59507" bIns="59507" numCol="1" spcCol="1270" anchor="ctr" anchorCtr="0">
              <a:noAutofit/>
            </a:bodyPr>
            <a:lstStyle/>
            <a:p>
              <a:pPr marL="0" marR="0" lvl="0" indent="0" algn="ctr" defTabSz="266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B436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项目全流程不可控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B4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9" name="任意多边形 12"/>
            <p:cNvSpPr/>
            <p:nvPr/>
          </p:nvSpPr>
          <p:spPr>
            <a:xfrm>
              <a:off x="4013769" y="4373857"/>
              <a:ext cx="2965789" cy="360475"/>
            </a:xfrm>
            <a:custGeom>
              <a:avLst/>
              <a:gdLst>
                <a:gd name="connsiteX0" fmla="*/ 0 w 2965789"/>
                <a:gd name="connsiteY0" fmla="*/ 60080 h 360475"/>
                <a:gd name="connsiteX1" fmla="*/ 60080 w 2965789"/>
                <a:gd name="connsiteY1" fmla="*/ 0 h 360475"/>
                <a:gd name="connsiteX2" fmla="*/ 2905709 w 2965789"/>
                <a:gd name="connsiteY2" fmla="*/ 0 h 360475"/>
                <a:gd name="connsiteX3" fmla="*/ 2965789 w 2965789"/>
                <a:gd name="connsiteY3" fmla="*/ 60080 h 360475"/>
                <a:gd name="connsiteX4" fmla="*/ 2965789 w 2965789"/>
                <a:gd name="connsiteY4" fmla="*/ 300395 h 360475"/>
                <a:gd name="connsiteX5" fmla="*/ 2905709 w 2965789"/>
                <a:gd name="connsiteY5" fmla="*/ 360475 h 360475"/>
                <a:gd name="connsiteX6" fmla="*/ 60080 w 2965789"/>
                <a:gd name="connsiteY6" fmla="*/ 360475 h 360475"/>
                <a:gd name="connsiteX7" fmla="*/ 0 w 2965789"/>
                <a:gd name="connsiteY7" fmla="*/ 300395 h 360475"/>
                <a:gd name="connsiteX8" fmla="*/ 0 w 2965789"/>
                <a:gd name="connsiteY8" fmla="*/ 60080 h 360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5789" h="360475">
                  <a:moveTo>
                    <a:pt x="0" y="60080"/>
                  </a:moveTo>
                  <a:cubicBezTo>
                    <a:pt x="0" y="26899"/>
                    <a:pt x="26899" y="0"/>
                    <a:pt x="60080" y="0"/>
                  </a:cubicBezTo>
                  <a:lnTo>
                    <a:pt x="2905709" y="0"/>
                  </a:lnTo>
                  <a:cubicBezTo>
                    <a:pt x="2938890" y="0"/>
                    <a:pt x="2965789" y="26899"/>
                    <a:pt x="2965789" y="60080"/>
                  </a:cubicBezTo>
                  <a:lnTo>
                    <a:pt x="2965789" y="300395"/>
                  </a:lnTo>
                  <a:cubicBezTo>
                    <a:pt x="2965789" y="333576"/>
                    <a:pt x="2938890" y="360475"/>
                    <a:pt x="2905709" y="360475"/>
                  </a:cubicBezTo>
                  <a:lnTo>
                    <a:pt x="60080" y="360475"/>
                  </a:lnTo>
                  <a:cubicBezTo>
                    <a:pt x="26899" y="360475"/>
                    <a:pt x="0" y="333576"/>
                    <a:pt x="0" y="300395"/>
                  </a:cubicBezTo>
                  <a:lnTo>
                    <a:pt x="0" y="60080"/>
                  </a:lnTo>
                  <a:close/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9507" tIns="59507" rIns="59507" bIns="59507" numCol="1" spcCol="1270" anchor="ctr" anchorCtr="0">
              <a:noAutofit/>
            </a:bodyPr>
            <a:lstStyle/>
            <a:p>
              <a:pPr marL="0" marR="0" lvl="0" indent="0" algn="ctr" defTabSz="46672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B436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母公司与子公司系统未对接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B4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0" name="任意多边形 13"/>
            <p:cNvSpPr/>
            <p:nvPr/>
          </p:nvSpPr>
          <p:spPr>
            <a:xfrm>
              <a:off x="4013769" y="4779391"/>
              <a:ext cx="2965789" cy="360475"/>
            </a:xfrm>
            <a:custGeom>
              <a:avLst/>
              <a:gdLst>
                <a:gd name="connsiteX0" fmla="*/ 0 w 2965789"/>
                <a:gd name="connsiteY0" fmla="*/ 60080 h 360475"/>
                <a:gd name="connsiteX1" fmla="*/ 60080 w 2965789"/>
                <a:gd name="connsiteY1" fmla="*/ 0 h 360475"/>
                <a:gd name="connsiteX2" fmla="*/ 2905709 w 2965789"/>
                <a:gd name="connsiteY2" fmla="*/ 0 h 360475"/>
                <a:gd name="connsiteX3" fmla="*/ 2965789 w 2965789"/>
                <a:gd name="connsiteY3" fmla="*/ 60080 h 360475"/>
                <a:gd name="connsiteX4" fmla="*/ 2965789 w 2965789"/>
                <a:gd name="connsiteY4" fmla="*/ 300395 h 360475"/>
                <a:gd name="connsiteX5" fmla="*/ 2905709 w 2965789"/>
                <a:gd name="connsiteY5" fmla="*/ 360475 h 360475"/>
                <a:gd name="connsiteX6" fmla="*/ 60080 w 2965789"/>
                <a:gd name="connsiteY6" fmla="*/ 360475 h 360475"/>
                <a:gd name="connsiteX7" fmla="*/ 0 w 2965789"/>
                <a:gd name="connsiteY7" fmla="*/ 300395 h 360475"/>
                <a:gd name="connsiteX8" fmla="*/ 0 w 2965789"/>
                <a:gd name="connsiteY8" fmla="*/ 60080 h 360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5789" h="360475">
                  <a:moveTo>
                    <a:pt x="0" y="60080"/>
                  </a:moveTo>
                  <a:cubicBezTo>
                    <a:pt x="0" y="26899"/>
                    <a:pt x="26899" y="0"/>
                    <a:pt x="60080" y="0"/>
                  </a:cubicBezTo>
                  <a:lnTo>
                    <a:pt x="2905709" y="0"/>
                  </a:lnTo>
                  <a:cubicBezTo>
                    <a:pt x="2938890" y="0"/>
                    <a:pt x="2965789" y="26899"/>
                    <a:pt x="2965789" y="60080"/>
                  </a:cubicBezTo>
                  <a:lnTo>
                    <a:pt x="2965789" y="300395"/>
                  </a:lnTo>
                  <a:cubicBezTo>
                    <a:pt x="2965789" y="333576"/>
                    <a:pt x="2938890" y="360475"/>
                    <a:pt x="2905709" y="360475"/>
                  </a:cubicBezTo>
                  <a:lnTo>
                    <a:pt x="60080" y="360475"/>
                  </a:lnTo>
                  <a:cubicBezTo>
                    <a:pt x="26899" y="360475"/>
                    <a:pt x="0" y="333576"/>
                    <a:pt x="0" y="300395"/>
                  </a:cubicBezTo>
                  <a:lnTo>
                    <a:pt x="0" y="60080"/>
                  </a:lnTo>
                  <a:close/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9507" tIns="59507" rIns="59507" bIns="59507" numCol="1" spcCol="1270" anchor="ctr" anchorCtr="0">
              <a:noAutofit/>
            </a:bodyPr>
            <a:lstStyle/>
            <a:p>
              <a:pPr marL="0" marR="0" lvl="0" indent="0" algn="ctr" defTabSz="2667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B436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流程不规范、效率不高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B4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1" name="任意多边形 14"/>
            <p:cNvSpPr/>
            <p:nvPr/>
          </p:nvSpPr>
          <p:spPr>
            <a:xfrm>
              <a:off x="4013769" y="5184926"/>
              <a:ext cx="2965789" cy="360475"/>
            </a:xfrm>
            <a:custGeom>
              <a:avLst/>
              <a:gdLst>
                <a:gd name="connsiteX0" fmla="*/ 0 w 2965789"/>
                <a:gd name="connsiteY0" fmla="*/ 60080 h 360475"/>
                <a:gd name="connsiteX1" fmla="*/ 60080 w 2965789"/>
                <a:gd name="connsiteY1" fmla="*/ 0 h 360475"/>
                <a:gd name="connsiteX2" fmla="*/ 2905709 w 2965789"/>
                <a:gd name="connsiteY2" fmla="*/ 0 h 360475"/>
                <a:gd name="connsiteX3" fmla="*/ 2965789 w 2965789"/>
                <a:gd name="connsiteY3" fmla="*/ 60080 h 360475"/>
                <a:gd name="connsiteX4" fmla="*/ 2965789 w 2965789"/>
                <a:gd name="connsiteY4" fmla="*/ 300395 h 360475"/>
                <a:gd name="connsiteX5" fmla="*/ 2905709 w 2965789"/>
                <a:gd name="connsiteY5" fmla="*/ 360475 h 360475"/>
                <a:gd name="connsiteX6" fmla="*/ 60080 w 2965789"/>
                <a:gd name="connsiteY6" fmla="*/ 360475 h 360475"/>
                <a:gd name="connsiteX7" fmla="*/ 0 w 2965789"/>
                <a:gd name="connsiteY7" fmla="*/ 300395 h 360475"/>
                <a:gd name="connsiteX8" fmla="*/ 0 w 2965789"/>
                <a:gd name="connsiteY8" fmla="*/ 60080 h 360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5789" h="360475">
                  <a:moveTo>
                    <a:pt x="0" y="60080"/>
                  </a:moveTo>
                  <a:cubicBezTo>
                    <a:pt x="0" y="26899"/>
                    <a:pt x="26899" y="0"/>
                    <a:pt x="60080" y="0"/>
                  </a:cubicBezTo>
                  <a:lnTo>
                    <a:pt x="2905709" y="0"/>
                  </a:lnTo>
                  <a:cubicBezTo>
                    <a:pt x="2938890" y="0"/>
                    <a:pt x="2965789" y="26899"/>
                    <a:pt x="2965789" y="60080"/>
                  </a:cubicBezTo>
                  <a:lnTo>
                    <a:pt x="2965789" y="300395"/>
                  </a:lnTo>
                  <a:cubicBezTo>
                    <a:pt x="2965789" y="333576"/>
                    <a:pt x="2938890" y="360475"/>
                    <a:pt x="2905709" y="360475"/>
                  </a:cubicBezTo>
                  <a:lnTo>
                    <a:pt x="60080" y="360475"/>
                  </a:lnTo>
                  <a:cubicBezTo>
                    <a:pt x="26899" y="360475"/>
                    <a:pt x="0" y="333576"/>
                    <a:pt x="0" y="300395"/>
                  </a:cubicBezTo>
                  <a:lnTo>
                    <a:pt x="0" y="60080"/>
                  </a:lnTo>
                  <a:close/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9507" tIns="59507" rIns="59507" bIns="59507" numCol="1" spcCol="1270" anchor="ctr" anchorCtr="0">
              <a:noAutofit/>
            </a:bodyPr>
            <a:lstStyle/>
            <a:p>
              <a:pPr marL="0" marR="0" lvl="0" indent="0" algn="ctr" defTabSz="46672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B436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开票等小程序线下操作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B436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,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B436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完成任务需登录若干系统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B4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2" name="任意多边形 15"/>
            <p:cNvSpPr/>
            <p:nvPr/>
          </p:nvSpPr>
          <p:spPr>
            <a:xfrm>
              <a:off x="4013769" y="5590461"/>
              <a:ext cx="2965789" cy="360475"/>
            </a:xfrm>
            <a:custGeom>
              <a:avLst/>
              <a:gdLst>
                <a:gd name="connsiteX0" fmla="*/ 0 w 2965789"/>
                <a:gd name="connsiteY0" fmla="*/ 60080 h 360475"/>
                <a:gd name="connsiteX1" fmla="*/ 60080 w 2965789"/>
                <a:gd name="connsiteY1" fmla="*/ 0 h 360475"/>
                <a:gd name="connsiteX2" fmla="*/ 2905709 w 2965789"/>
                <a:gd name="connsiteY2" fmla="*/ 0 h 360475"/>
                <a:gd name="connsiteX3" fmla="*/ 2965789 w 2965789"/>
                <a:gd name="connsiteY3" fmla="*/ 60080 h 360475"/>
                <a:gd name="connsiteX4" fmla="*/ 2965789 w 2965789"/>
                <a:gd name="connsiteY4" fmla="*/ 300395 h 360475"/>
                <a:gd name="connsiteX5" fmla="*/ 2905709 w 2965789"/>
                <a:gd name="connsiteY5" fmla="*/ 360475 h 360475"/>
                <a:gd name="connsiteX6" fmla="*/ 60080 w 2965789"/>
                <a:gd name="connsiteY6" fmla="*/ 360475 h 360475"/>
                <a:gd name="connsiteX7" fmla="*/ 0 w 2965789"/>
                <a:gd name="connsiteY7" fmla="*/ 300395 h 360475"/>
                <a:gd name="connsiteX8" fmla="*/ 0 w 2965789"/>
                <a:gd name="connsiteY8" fmla="*/ 60080 h 360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5789" h="360475">
                  <a:moveTo>
                    <a:pt x="0" y="60080"/>
                  </a:moveTo>
                  <a:cubicBezTo>
                    <a:pt x="0" y="26899"/>
                    <a:pt x="26899" y="0"/>
                    <a:pt x="60080" y="0"/>
                  </a:cubicBezTo>
                  <a:lnTo>
                    <a:pt x="2905709" y="0"/>
                  </a:lnTo>
                  <a:cubicBezTo>
                    <a:pt x="2938890" y="0"/>
                    <a:pt x="2965789" y="26899"/>
                    <a:pt x="2965789" y="60080"/>
                  </a:cubicBezTo>
                  <a:lnTo>
                    <a:pt x="2965789" y="300395"/>
                  </a:lnTo>
                  <a:cubicBezTo>
                    <a:pt x="2965789" y="333576"/>
                    <a:pt x="2938890" y="360475"/>
                    <a:pt x="2905709" y="360475"/>
                  </a:cubicBezTo>
                  <a:lnTo>
                    <a:pt x="60080" y="360475"/>
                  </a:lnTo>
                  <a:cubicBezTo>
                    <a:pt x="26899" y="360475"/>
                    <a:pt x="0" y="333576"/>
                    <a:pt x="0" y="300395"/>
                  </a:cubicBezTo>
                  <a:lnTo>
                    <a:pt x="0" y="60080"/>
                  </a:lnTo>
                  <a:close/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9507" tIns="59507" rIns="59507" bIns="59507" numCol="1" spcCol="1270" anchor="ctr" anchorCtr="0">
              <a:noAutofit/>
            </a:bodyPr>
            <a:lstStyle/>
            <a:p>
              <a:pPr marL="0" marR="0" lvl="0" indent="0" algn="ctr" defTabSz="46672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B436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缺乏数据融合和分析力，整体业务的开展不方便。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B4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3" name="任意多边形 16"/>
            <p:cNvSpPr/>
            <p:nvPr/>
          </p:nvSpPr>
          <p:spPr>
            <a:xfrm>
              <a:off x="4013769" y="5995996"/>
              <a:ext cx="2965789" cy="360475"/>
            </a:xfrm>
            <a:custGeom>
              <a:avLst/>
              <a:gdLst>
                <a:gd name="connsiteX0" fmla="*/ 0 w 2965789"/>
                <a:gd name="connsiteY0" fmla="*/ 60080 h 360475"/>
                <a:gd name="connsiteX1" fmla="*/ 60080 w 2965789"/>
                <a:gd name="connsiteY1" fmla="*/ 0 h 360475"/>
                <a:gd name="connsiteX2" fmla="*/ 2905709 w 2965789"/>
                <a:gd name="connsiteY2" fmla="*/ 0 h 360475"/>
                <a:gd name="connsiteX3" fmla="*/ 2965789 w 2965789"/>
                <a:gd name="connsiteY3" fmla="*/ 60080 h 360475"/>
                <a:gd name="connsiteX4" fmla="*/ 2965789 w 2965789"/>
                <a:gd name="connsiteY4" fmla="*/ 300395 h 360475"/>
                <a:gd name="connsiteX5" fmla="*/ 2905709 w 2965789"/>
                <a:gd name="connsiteY5" fmla="*/ 360475 h 360475"/>
                <a:gd name="connsiteX6" fmla="*/ 60080 w 2965789"/>
                <a:gd name="connsiteY6" fmla="*/ 360475 h 360475"/>
                <a:gd name="connsiteX7" fmla="*/ 0 w 2965789"/>
                <a:gd name="connsiteY7" fmla="*/ 300395 h 360475"/>
                <a:gd name="connsiteX8" fmla="*/ 0 w 2965789"/>
                <a:gd name="connsiteY8" fmla="*/ 60080 h 360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5789" h="360475">
                  <a:moveTo>
                    <a:pt x="0" y="60080"/>
                  </a:moveTo>
                  <a:cubicBezTo>
                    <a:pt x="0" y="26899"/>
                    <a:pt x="26899" y="0"/>
                    <a:pt x="60080" y="0"/>
                  </a:cubicBezTo>
                  <a:lnTo>
                    <a:pt x="2905709" y="0"/>
                  </a:lnTo>
                  <a:cubicBezTo>
                    <a:pt x="2938890" y="0"/>
                    <a:pt x="2965789" y="26899"/>
                    <a:pt x="2965789" y="60080"/>
                  </a:cubicBezTo>
                  <a:lnTo>
                    <a:pt x="2965789" y="300395"/>
                  </a:lnTo>
                  <a:cubicBezTo>
                    <a:pt x="2965789" y="333576"/>
                    <a:pt x="2938890" y="360475"/>
                    <a:pt x="2905709" y="360475"/>
                  </a:cubicBezTo>
                  <a:lnTo>
                    <a:pt x="60080" y="360475"/>
                  </a:lnTo>
                  <a:cubicBezTo>
                    <a:pt x="26899" y="360475"/>
                    <a:pt x="0" y="333576"/>
                    <a:pt x="0" y="300395"/>
                  </a:cubicBezTo>
                  <a:lnTo>
                    <a:pt x="0" y="60080"/>
                  </a:lnTo>
                  <a:close/>
                </a:path>
              </a:pathLst>
            </a:cu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9507" tIns="59507" rIns="59507" bIns="59507" numCol="1" spcCol="1270" anchor="ctr" anchorCtr="0">
              <a:noAutofit/>
            </a:bodyPr>
            <a:lstStyle/>
            <a:p>
              <a:pPr marL="0" marR="0" lvl="0" indent="0" algn="ctr" defTabSz="46672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B436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缺乏度量评价体系，难以做到持续改进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B43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某系统集成商项目管理</a:t>
            </a:r>
            <a:r>
              <a:rPr lang="zh-CN" altLang="en-US" dirty="0"/>
              <a:t>平台</a:t>
            </a:r>
            <a:r>
              <a:rPr lang="en-US" altLang="zh-CN" dirty="0"/>
              <a:t>·</a:t>
            </a:r>
            <a:r>
              <a:rPr lang="zh-CN" altLang="en-US" dirty="0"/>
              <a:t>总体系统流程</a:t>
            </a:r>
            <a:endParaRPr lang="zh-CN" altLang="en-US" dirty="0"/>
          </a:p>
        </p:txBody>
      </p:sp>
      <p:pic>
        <p:nvPicPr>
          <p:cNvPr id="113" name="图片 1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8472" y="1353099"/>
            <a:ext cx="10475055" cy="4774801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某系统集成商项目管理</a:t>
            </a:r>
            <a:r>
              <a:rPr lang="zh-CN" altLang="en-US" dirty="0"/>
              <a:t>平台</a:t>
            </a:r>
            <a:r>
              <a:rPr lang="en-US" altLang="zh-CN" dirty="0"/>
              <a:t>·</a:t>
            </a:r>
            <a:r>
              <a:rPr lang="zh-CN" altLang="en-US" dirty="0"/>
              <a:t>项目状态流转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587" y="1106483"/>
            <a:ext cx="9845229" cy="524454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127753" y="3336312"/>
            <a:ext cx="7488832" cy="712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87793" y="4014502"/>
            <a:ext cx="216024" cy="50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67913" y="4014502"/>
            <a:ext cx="216024" cy="50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3346779" y="3786362"/>
            <a:ext cx="0" cy="316835"/>
          </a:xfrm>
          <a:prstGeom prst="straightConnector1">
            <a:avLst/>
          </a:prstGeom>
          <a:ln w="28575">
            <a:solidFill>
              <a:srgbClr val="40404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4523526" y="3786362"/>
            <a:ext cx="0" cy="316835"/>
          </a:xfrm>
          <a:prstGeom prst="straightConnector1">
            <a:avLst/>
          </a:prstGeom>
          <a:ln w="28575">
            <a:solidFill>
              <a:srgbClr val="40404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324984" y="3800763"/>
            <a:ext cx="7247605" cy="0"/>
          </a:xfrm>
          <a:prstGeom prst="line">
            <a:avLst/>
          </a:prstGeom>
          <a:ln w="28575">
            <a:solidFill>
              <a:srgbClr val="40404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10571396" y="3288181"/>
            <a:ext cx="0" cy="522778"/>
          </a:xfrm>
          <a:prstGeom prst="straightConnector1">
            <a:avLst/>
          </a:prstGeom>
          <a:ln w="28575">
            <a:solidFill>
              <a:srgbClr val="40404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7096577" y="1132561"/>
            <a:ext cx="1008112" cy="475253"/>
          </a:xfrm>
          <a:prstGeom prst="rect">
            <a:avLst/>
          </a:prstGeom>
          <a:solidFill>
            <a:srgbClr val="EBEB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6464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进度填报</a:t>
            </a:r>
            <a:endParaRPr kumimoji="0" lang="en-US" altLang="zh-CN" sz="1000" b="0" i="0" u="none" strike="noStrike" kern="1200" cap="none" spc="0" normalizeH="0" baseline="0" noProof="0" dirty="0">
              <a:ln>
                <a:noFill/>
              </a:ln>
              <a:solidFill>
                <a:srgbClr val="46464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6464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审批通过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46464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某系统集成商项目管理</a:t>
            </a:r>
            <a:r>
              <a:rPr lang="zh-CN" altLang="en-US" dirty="0"/>
              <a:t>平台</a:t>
            </a:r>
            <a:r>
              <a:rPr lang="en-US" altLang="zh-CN" dirty="0"/>
              <a:t>·</a:t>
            </a:r>
            <a:r>
              <a:rPr lang="zh-CN" altLang="en-US" dirty="0"/>
              <a:t>核心功能架构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955144" y="1126354"/>
            <a:ext cx="6418528" cy="5501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zh-CN" sz="1600" b="1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商机管理</a:t>
            </a:r>
            <a:endParaRPr kumimoji="0" lang="en-US" altLang="zh-CN" sz="1600" b="1" i="0" u="none" strike="noStrike" kern="1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30607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商机录入、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商机记录、招</a:t>
            </a:r>
            <a:r>
              <a:rPr kumimoji="0" lang="zh-CN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投标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、项目立项。</a:t>
            </a:r>
            <a:endParaRPr kumimoji="0" lang="zh-CN" altLang="zh-CN" sz="1100" b="0" i="0" u="none" strike="noStrike" kern="1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zh-CN" sz="1600" b="1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项目管理</a:t>
            </a:r>
            <a:endParaRPr kumimoji="0" lang="en-US" altLang="zh-CN" sz="1600" b="1" i="0" u="none" strike="noStrike" kern="1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30607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项目启动、项目进度、项目完工、项目验收、销售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/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采购</a:t>
            </a:r>
            <a:r>
              <a:rPr kumimoji="0" lang="zh-CN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审定审价、项目交维、项目关闭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、</a:t>
            </a:r>
            <a:r>
              <a:rPr kumimoji="0" lang="zh-CN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项目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终止</a:t>
            </a:r>
            <a:r>
              <a:rPr kumimoji="0" lang="zh-CN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kumimoji="0" lang="zh-CN" altLang="zh-CN" sz="1100" b="0" i="0" u="none" strike="noStrike" kern="1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zh-CN" sz="1600" b="1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售后管理</a:t>
            </a:r>
            <a:endParaRPr kumimoji="0" lang="en-US" altLang="zh-CN" sz="1600" b="1" i="0" u="none" strike="noStrike" kern="1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30607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400" b="0" i="0" u="none" strike="noStrike" kern="1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售后受理、售后服务计划、售后信息录入、售后完成。</a:t>
            </a:r>
            <a:endParaRPr kumimoji="0" lang="zh-CN" altLang="zh-CN" sz="1100" b="0" i="0" u="none" strike="noStrike" kern="1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zh-CN" sz="1600" b="1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合同管理</a:t>
            </a:r>
            <a:endParaRPr kumimoji="0" lang="en-US" altLang="zh-CN" sz="1600" b="1" i="0" u="none" strike="noStrike" kern="1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30607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承揽合同管理（合同新建、合同变更、合同终止、合同查询）、分包合同管理、采购管理（采购需求、采购订单、仓库管理、出入库管理）、供应商管理（客户管理、供应商管理、合作伙伴考核）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0" lang="zh-CN" altLang="zh-CN" sz="1100" b="0" i="0" u="none" strike="noStrike" kern="1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zh-CN" sz="1600" b="1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财务管理</a:t>
            </a:r>
            <a:endParaRPr kumimoji="0" lang="en-US" altLang="zh-CN" sz="1600" b="1" i="0" u="none" strike="noStrike" kern="1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30607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预算管理、开票管理、报账管理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kumimoji="0" lang="zh-CN" altLang="zh-CN" sz="1100" b="0" i="0" u="none" strike="noStrike" kern="1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zh-CN" sz="1600" b="1" i="0" u="none" strike="noStrike" kern="1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综合查询及统计</a:t>
            </a:r>
            <a:endParaRPr kumimoji="0" lang="en-US" altLang="zh-CN" sz="1600" b="1" i="0" u="none" strike="noStrike" kern="1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30607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400" b="0" i="0" u="none" strike="noStrike" kern="1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项目信息查询、项目商机报表、项目管理报表、</a:t>
            </a:r>
            <a:r>
              <a:rPr kumimoji="0" lang="zh-CN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项目明细账统计、汇总帐统计等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kumimoji="0" lang="zh-CN" altLang="zh-CN" sz="1100" b="0" i="0" u="none" strike="noStrike" kern="1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下箭头 32"/>
          <p:cNvSpPr/>
          <p:nvPr/>
        </p:nvSpPr>
        <p:spPr>
          <a:xfrm rot="16200000">
            <a:off x="3713262" y="3713347"/>
            <a:ext cx="1812678" cy="327902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>
                <a:lumMod val="9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2678" y="955653"/>
            <a:ext cx="3371380" cy="574293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某市级大数据管理中心项目</a:t>
            </a:r>
            <a:r>
              <a:rPr lang="zh-CN" altLang="en-US" dirty="0"/>
              <a:t>运营管理平台</a:t>
            </a:r>
            <a:r>
              <a:rPr lang="en-US" altLang="zh-CN" dirty="0"/>
              <a:t>·</a:t>
            </a:r>
            <a:r>
              <a:rPr lang="zh-CN" altLang="en-US" dirty="0"/>
              <a:t>项目建设目标</a:t>
            </a:r>
            <a:endParaRPr lang="zh-CN" altLang="en-US" dirty="0"/>
          </a:p>
        </p:txBody>
      </p:sp>
      <p:sp>
        <p:nvSpPr>
          <p:cNvPr id="20" name="AutoShape 57"/>
          <p:cNvSpPr>
            <a:spLocks noChangeArrowheads="1"/>
          </p:cNvSpPr>
          <p:nvPr/>
        </p:nvSpPr>
        <p:spPr bwMode="auto">
          <a:xfrm>
            <a:off x="6146855" y="3024723"/>
            <a:ext cx="418773" cy="1587137"/>
          </a:xfrm>
          <a:prstGeom prst="rightArrow">
            <a:avLst>
              <a:gd name="adj1" fmla="val 48280"/>
              <a:gd name="adj2" fmla="val 35099"/>
            </a:avLst>
          </a:prstGeom>
          <a:gradFill rotWithShape="1">
            <a:gsLst>
              <a:gs pos="0">
                <a:sysClr val="window" lastClr="FFFFFF"/>
              </a:gs>
              <a:gs pos="75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 marL="0" marR="0" lvl="0" indent="0" algn="l" defTabSz="1217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/>
            </a:endParaRPr>
          </a:p>
        </p:txBody>
      </p:sp>
      <p:sp>
        <p:nvSpPr>
          <p:cNvPr id="21" name="TextBox 67"/>
          <p:cNvSpPr txBox="1"/>
          <p:nvPr/>
        </p:nvSpPr>
        <p:spPr>
          <a:xfrm>
            <a:off x="7014400" y="1597233"/>
            <a:ext cx="3721579" cy="880331"/>
          </a:xfrm>
          <a:prstGeom prst="rect">
            <a:avLst/>
          </a:prstGeom>
          <a:solidFill>
            <a:srgbClr val="1B4367"/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实现对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项目建设过程、全流程的</a:t>
            </a:r>
            <a:endParaRPr kumimoji="1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管理与控制，确保项目的成功实施</a:t>
            </a: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67"/>
          <p:cNvSpPr txBox="1"/>
          <p:nvPr/>
        </p:nvSpPr>
        <p:spPr>
          <a:xfrm>
            <a:off x="7014400" y="2764247"/>
            <a:ext cx="3721579" cy="880331"/>
          </a:xfrm>
          <a:prstGeom prst="rect">
            <a:avLst/>
          </a:prstGeom>
          <a:solidFill>
            <a:srgbClr val="1B4367"/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实现对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建设预算从规划、拆分到</a:t>
            </a:r>
            <a:endParaRPr kumimoji="1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执行的规范管控，形成管控的闭环</a:t>
            </a: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67"/>
          <p:cNvSpPr txBox="1"/>
          <p:nvPr/>
        </p:nvSpPr>
        <p:spPr>
          <a:xfrm>
            <a:off x="7014400" y="3931261"/>
            <a:ext cx="3721579" cy="880331"/>
          </a:xfrm>
          <a:prstGeom prst="rect">
            <a:avLst/>
          </a:prstGeom>
          <a:solidFill>
            <a:srgbClr val="1B4367"/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实现对厂商筛选、质量、结算的</a:t>
            </a:r>
            <a:endParaRPr kumimoji="1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有序管理，构建良好的合作关系</a:t>
            </a: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67"/>
          <p:cNvSpPr txBox="1"/>
          <p:nvPr/>
        </p:nvSpPr>
        <p:spPr>
          <a:xfrm>
            <a:off x="7014400" y="5098276"/>
            <a:ext cx="3721579" cy="880331"/>
          </a:xfrm>
          <a:prstGeom prst="rect">
            <a:avLst/>
          </a:prstGeom>
          <a:solidFill>
            <a:srgbClr val="1B4367"/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实现对项目实施成本精细化、前置化</a:t>
            </a:r>
            <a:endParaRPr kumimoji="1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的管控，降低实施成本提高项目效益</a:t>
            </a: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l="28408" r="14911"/>
          <a:stretch>
            <a:fillRect/>
          </a:stretch>
        </p:blipFill>
        <p:spPr>
          <a:xfrm>
            <a:off x="1226566" y="1559527"/>
            <a:ext cx="4471517" cy="4517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某市级大数据管理中心项目</a:t>
            </a:r>
            <a:r>
              <a:rPr lang="zh-CN" altLang="en-US" dirty="0"/>
              <a:t>运营管理平台</a:t>
            </a:r>
            <a:r>
              <a:rPr lang="en-US" altLang="zh-CN" dirty="0"/>
              <a:t>·</a:t>
            </a:r>
            <a:r>
              <a:rPr lang="zh-CN" altLang="en-US" dirty="0"/>
              <a:t>总体系统架构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9093840" y="1237548"/>
            <a:ext cx="2614646" cy="5219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利用管理平台落实项目管理流程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，实现标准化、流程化的项目管控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通过管理平台实现精细化的服务工时与成本管理，有效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降低项目成本与风险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利用管理平台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服务厂商的服务质量进行全面的管控与细致的考核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，保障项目服务质量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实现数字化、可视化的项目管理，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提高项目管理工作效率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568360" y="1041950"/>
            <a:ext cx="8351731" cy="5610702"/>
            <a:chOff x="598504" y="1041950"/>
            <a:chExt cx="8351731" cy="5610702"/>
          </a:xfrm>
        </p:grpSpPr>
        <p:grpSp>
          <p:nvGrpSpPr>
            <p:cNvPr id="3" name="组合 2"/>
            <p:cNvGrpSpPr/>
            <p:nvPr/>
          </p:nvGrpSpPr>
          <p:grpSpPr>
            <a:xfrm>
              <a:off x="4390395" y="1428073"/>
              <a:ext cx="889987" cy="574475"/>
              <a:chOff x="3860760" y="4703544"/>
              <a:chExt cx="889987" cy="574475"/>
            </a:xfrm>
          </p:grpSpPr>
          <p:sp>
            <p:nvSpPr>
              <p:cNvPr id="4" name="user-with-tie_74229"/>
              <p:cNvSpPr>
                <a:spLocks noChangeAspect="1"/>
              </p:cNvSpPr>
              <p:nvPr/>
            </p:nvSpPr>
            <p:spPr bwMode="auto">
              <a:xfrm>
                <a:off x="4154070" y="4703544"/>
                <a:ext cx="288365" cy="312865"/>
              </a:xfrm>
              <a:custGeom>
                <a:avLst/>
                <a:gdLst>
                  <a:gd name="connsiteX0" fmla="*/ 191479 w 561065"/>
                  <a:gd name="connsiteY0" fmla="*/ 375902 h 608735"/>
                  <a:gd name="connsiteX1" fmla="*/ 245437 w 561065"/>
                  <a:gd name="connsiteY1" fmla="*/ 535655 h 608735"/>
                  <a:gd name="connsiteX2" fmla="*/ 250809 w 561065"/>
                  <a:gd name="connsiteY2" fmla="*/ 420563 h 608735"/>
                  <a:gd name="connsiteX3" fmla="*/ 246371 w 561065"/>
                  <a:gd name="connsiteY3" fmla="*/ 411817 h 608735"/>
                  <a:gd name="connsiteX4" fmla="*/ 228911 w 561065"/>
                  <a:gd name="connsiteY4" fmla="*/ 377418 h 608735"/>
                  <a:gd name="connsiteX5" fmla="*/ 280299 w 561065"/>
                  <a:gd name="connsiteY5" fmla="*/ 393743 h 608735"/>
                  <a:gd name="connsiteX6" fmla="*/ 332563 w 561065"/>
                  <a:gd name="connsiteY6" fmla="*/ 376718 h 608735"/>
                  <a:gd name="connsiteX7" fmla="*/ 314811 w 561065"/>
                  <a:gd name="connsiteY7" fmla="*/ 411817 h 608735"/>
                  <a:gd name="connsiteX8" fmla="*/ 310373 w 561065"/>
                  <a:gd name="connsiteY8" fmla="*/ 420563 h 608735"/>
                  <a:gd name="connsiteX9" fmla="*/ 315745 w 561065"/>
                  <a:gd name="connsiteY9" fmla="*/ 535655 h 608735"/>
                  <a:gd name="connsiteX10" fmla="*/ 369644 w 561065"/>
                  <a:gd name="connsiteY10" fmla="*/ 375960 h 608735"/>
                  <a:gd name="connsiteX11" fmla="*/ 443223 w 561065"/>
                  <a:gd name="connsiteY11" fmla="*/ 403946 h 608735"/>
                  <a:gd name="connsiteX12" fmla="*/ 506290 w 561065"/>
                  <a:gd name="connsiteY12" fmla="*/ 430241 h 608735"/>
                  <a:gd name="connsiteX13" fmla="*/ 507925 w 561065"/>
                  <a:gd name="connsiteY13" fmla="*/ 430999 h 608735"/>
                  <a:gd name="connsiteX14" fmla="*/ 510728 w 561065"/>
                  <a:gd name="connsiteY14" fmla="*/ 432573 h 608735"/>
                  <a:gd name="connsiteX15" fmla="*/ 528831 w 561065"/>
                  <a:gd name="connsiteY15" fmla="*/ 452630 h 608735"/>
                  <a:gd name="connsiteX16" fmla="*/ 528831 w 561065"/>
                  <a:gd name="connsiteY16" fmla="*/ 452688 h 608735"/>
                  <a:gd name="connsiteX17" fmla="*/ 532042 w 561065"/>
                  <a:gd name="connsiteY17" fmla="*/ 462308 h 608735"/>
                  <a:gd name="connsiteX18" fmla="*/ 558671 w 561065"/>
                  <a:gd name="connsiteY18" fmla="*/ 548307 h 608735"/>
                  <a:gd name="connsiteX19" fmla="*/ 560539 w 561065"/>
                  <a:gd name="connsiteY19" fmla="*/ 555828 h 608735"/>
                  <a:gd name="connsiteX20" fmla="*/ 561065 w 561065"/>
                  <a:gd name="connsiteY20" fmla="*/ 562824 h 608735"/>
                  <a:gd name="connsiteX21" fmla="*/ 515166 w 561065"/>
                  <a:gd name="connsiteY21" fmla="*/ 608710 h 608735"/>
                  <a:gd name="connsiteX22" fmla="*/ 471311 w 561065"/>
                  <a:gd name="connsiteY22" fmla="*/ 608710 h 608735"/>
                  <a:gd name="connsiteX23" fmla="*/ 283044 w 561065"/>
                  <a:gd name="connsiteY23" fmla="*/ 608710 h 608735"/>
                  <a:gd name="connsiteX24" fmla="*/ 280532 w 561065"/>
                  <a:gd name="connsiteY24" fmla="*/ 608710 h 608735"/>
                  <a:gd name="connsiteX25" fmla="*/ 278080 w 561065"/>
                  <a:gd name="connsiteY25" fmla="*/ 608710 h 608735"/>
                  <a:gd name="connsiteX26" fmla="*/ 89812 w 561065"/>
                  <a:gd name="connsiteY26" fmla="*/ 608710 h 608735"/>
                  <a:gd name="connsiteX27" fmla="*/ 45957 w 561065"/>
                  <a:gd name="connsiteY27" fmla="*/ 608710 h 608735"/>
                  <a:gd name="connsiteX28" fmla="*/ 0 w 561065"/>
                  <a:gd name="connsiteY28" fmla="*/ 562824 h 608735"/>
                  <a:gd name="connsiteX29" fmla="*/ 584 w 561065"/>
                  <a:gd name="connsiteY29" fmla="*/ 555828 h 608735"/>
                  <a:gd name="connsiteX30" fmla="*/ 2453 w 561065"/>
                  <a:gd name="connsiteY30" fmla="*/ 548307 h 608735"/>
                  <a:gd name="connsiteX31" fmla="*/ 29081 w 561065"/>
                  <a:gd name="connsiteY31" fmla="*/ 462308 h 608735"/>
                  <a:gd name="connsiteX32" fmla="*/ 32234 w 561065"/>
                  <a:gd name="connsiteY32" fmla="*/ 452688 h 608735"/>
                  <a:gd name="connsiteX33" fmla="*/ 32234 w 561065"/>
                  <a:gd name="connsiteY33" fmla="*/ 452630 h 608735"/>
                  <a:gd name="connsiteX34" fmla="*/ 50395 w 561065"/>
                  <a:gd name="connsiteY34" fmla="*/ 432457 h 608735"/>
                  <a:gd name="connsiteX35" fmla="*/ 53198 w 561065"/>
                  <a:gd name="connsiteY35" fmla="*/ 430941 h 608735"/>
                  <a:gd name="connsiteX36" fmla="*/ 54833 w 561065"/>
                  <a:gd name="connsiteY36" fmla="*/ 430125 h 608735"/>
                  <a:gd name="connsiteX37" fmla="*/ 117901 w 561065"/>
                  <a:gd name="connsiteY37" fmla="*/ 403888 h 608735"/>
                  <a:gd name="connsiteX38" fmla="*/ 191479 w 561065"/>
                  <a:gd name="connsiteY38" fmla="*/ 375902 h 608735"/>
                  <a:gd name="connsiteX39" fmla="*/ 277747 w 561065"/>
                  <a:gd name="connsiteY39" fmla="*/ 0 h 608735"/>
                  <a:gd name="connsiteX40" fmla="*/ 277980 w 561065"/>
                  <a:gd name="connsiteY40" fmla="*/ 0 h 608735"/>
                  <a:gd name="connsiteX41" fmla="*/ 278214 w 561065"/>
                  <a:gd name="connsiteY41" fmla="*/ 0 h 608735"/>
                  <a:gd name="connsiteX42" fmla="*/ 280491 w 561065"/>
                  <a:gd name="connsiteY42" fmla="*/ 0 h 608735"/>
                  <a:gd name="connsiteX43" fmla="*/ 282768 w 561065"/>
                  <a:gd name="connsiteY43" fmla="*/ 0 h 608735"/>
                  <a:gd name="connsiteX44" fmla="*/ 283001 w 561065"/>
                  <a:gd name="connsiteY44" fmla="*/ 0 h 608735"/>
                  <a:gd name="connsiteX45" fmla="*/ 283235 w 561065"/>
                  <a:gd name="connsiteY45" fmla="*/ 0 h 608735"/>
                  <a:gd name="connsiteX46" fmla="*/ 401988 w 561065"/>
                  <a:gd name="connsiteY46" fmla="*/ 118656 h 608735"/>
                  <a:gd name="connsiteX47" fmla="*/ 400470 w 561065"/>
                  <a:gd name="connsiteY47" fmla="*/ 162854 h 608735"/>
                  <a:gd name="connsiteX48" fmla="*/ 427093 w 561065"/>
                  <a:gd name="connsiteY48" fmla="*/ 188509 h 608735"/>
                  <a:gd name="connsiteX49" fmla="*/ 394456 w 561065"/>
                  <a:gd name="connsiteY49" fmla="*/ 242969 h 608735"/>
                  <a:gd name="connsiteX50" fmla="*/ 342436 w 561065"/>
                  <a:gd name="connsiteY50" fmla="*/ 326465 h 608735"/>
                  <a:gd name="connsiteX51" fmla="*/ 283001 w 561065"/>
                  <a:gd name="connsiteY51" fmla="*/ 354745 h 608735"/>
                  <a:gd name="connsiteX52" fmla="*/ 280491 w 561065"/>
                  <a:gd name="connsiteY52" fmla="*/ 354803 h 608735"/>
                  <a:gd name="connsiteX53" fmla="*/ 277980 w 561065"/>
                  <a:gd name="connsiteY53" fmla="*/ 354745 h 608735"/>
                  <a:gd name="connsiteX54" fmla="*/ 218136 w 561065"/>
                  <a:gd name="connsiteY54" fmla="*/ 326116 h 608735"/>
                  <a:gd name="connsiteX55" fmla="*/ 166467 w 561065"/>
                  <a:gd name="connsiteY55" fmla="*/ 242969 h 608735"/>
                  <a:gd name="connsiteX56" fmla="*/ 133830 w 561065"/>
                  <a:gd name="connsiteY56" fmla="*/ 188509 h 608735"/>
                  <a:gd name="connsiteX57" fmla="*/ 160453 w 561065"/>
                  <a:gd name="connsiteY57" fmla="*/ 162970 h 608735"/>
                  <a:gd name="connsiteX58" fmla="*/ 158877 w 561065"/>
                  <a:gd name="connsiteY58" fmla="*/ 118715 h 608735"/>
                  <a:gd name="connsiteX59" fmla="*/ 277747 w 561065"/>
                  <a:gd name="connsiteY59" fmla="*/ 0 h 608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61065" h="608735">
                    <a:moveTo>
                      <a:pt x="191479" y="375902"/>
                    </a:moveTo>
                    <a:cubicBezTo>
                      <a:pt x="195917" y="394559"/>
                      <a:pt x="238604" y="518455"/>
                      <a:pt x="245437" y="535655"/>
                    </a:cubicBezTo>
                    <a:lnTo>
                      <a:pt x="250809" y="420563"/>
                    </a:lnTo>
                    <a:cubicBezTo>
                      <a:pt x="248999" y="417881"/>
                      <a:pt x="247773" y="414732"/>
                      <a:pt x="246371" y="411817"/>
                    </a:cubicBezTo>
                    <a:lnTo>
                      <a:pt x="228911" y="377418"/>
                    </a:lnTo>
                    <a:cubicBezTo>
                      <a:pt x="241466" y="387446"/>
                      <a:pt x="259860" y="393743"/>
                      <a:pt x="280299" y="393743"/>
                    </a:cubicBezTo>
                    <a:cubicBezTo>
                      <a:pt x="301263" y="393743"/>
                      <a:pt x="320008" y="387155"/>
                      <a:pt x="332563" y="376718"/>
                    </a:cubicBezTo>
                    <a:lnTo>
                      <a:pt x="314811" y="411817"/>
                    </a:lnTo>
                    <a:cubicBezTo>
                      <a:pt x="313409" y="414732"/>
                      <a:pt x="312183" y="417881"/>
                      <a:pt x="310373" y="420563"/>
                    </a:cubicBezTo>
                    <a:lnTo>
                      <a:pt x="315745" y="535655"/>
                    </a:lnTo>
                    <a:cubicBezTo>
                      <a:pt x="322519" y="518455"/>
                      <a:pt x="365089" y="394618"/>
                      <a:pt x="369644" y="375960"/>
                    </a:cubicBezTo>
                    <a:cubicBezTo>
                      <a:pt x="394754" y="384881"/>
                      <a:pt x="419397" y="393685"/>
                      <a:pt x="443223" y="403946"/>
                    </a:cubicBezTo>
                    <a:cubicBezTo>
                      <a:pt x="443223" y="403946"/>
                      <a:pt x="490757" y="422895"/>
                      <a:pt x="506290" y="430241"/>
                    </a:cubicBezTo>
                    <a:cubicBezTo>
                      <a:pt x="506815" y="430475"/>
                      <a:pt x="507341" y="430766"/>
                      <a:pt x="507925" y="430999"/>
                    </a:cubicBezTo>
                    <a:cubicBezTo>
                      <a:pt x="509210" y="431699"/>
                      <a:pt x="510261" y="432224"/>
                      <a:pt x="510728" y="432573"/>
                    </a:cubicBezTo>
                    <a:cubicBezTo>
                      <a:pt x="518553" y="437238"/>
                      <a:pt x="524976" y="444234"/>
                      <a:pt x="528831" y="452630"/>
                    </a:cubicBezTo>
                    <a:lnTo>
                      <a:pt x="528831" y="452688"/>
                    </a:lnTo>
                    <a:cubicBezTo>
                      <a:pt x="530232" y="455720"/>
                      <a:pt x="531342" y="458985"/>
                      <a:pt x="532042" y="462308"/>
                    </a:cubicBezTo>
                    <a:cubicBezTo>
                      <a:pt x="538408" y="481607"/>
                      <a:pt x="552539" y="524694"/>
                      <a:pt x="558671" y="548307"/>
                    </a:cubicBezTo>
                    <a:cubicBezTo>
                      <a:pt x="559547" y="550697"/>
                      <a:pt x="560131" y="553204"/>
                      <a:pt x="560539" y="555828"/>
                    </a:cubicBezTo>
                    <a:cubicBezTo>
                      <a:pt x="560831" y="558102"/>
                      <a:pt x="561065" y="560492"/>
                      <a:pt x="561065" y="562824"/>
                    </a:cubicBezTo>
                    <a:cubicBezTo>
                      <a:pt x="561065" y="588187"/>
                      <a:pt x="540510" y="608710"/>
                      <a:pt x="515166" y="608710"/>
                    </a:cubicBezTo>
                    <a:lnTo>
                      <a:pt x="471311" y="608710"/>
                    </a:lnTo>
                    <a:lnTo>
                      <a:pt x="283044" y="608710"/>
                    </a:lnTo>
                    <a:lnTo>
                      <a:pt x="280532" y="608710"/>
                    </a:lnTo>
                    <a:lnTo>
                      <a:pt x="278080" y="608710"/>
                    </a:lnTo>
                    <a:cubicBezTo>
                      <a:pt x="215305" y="608768"/>
                      <a:pt x="152529" y="608710"/>
                      <a:pt x="89812" y="608710"/>
                    </a:cubicBezTo>
                    <a:lnTo>
                      <a:pt x="45957" y="608710"/>
                    </a:lnTo>
                    <a:cubicBezTo>
                      <a:pt x="20555" y="608710"/>
                      <a:pt x="0" y="588187"/>
                      <a:pt x="0" y="562824"/>
                    </a:cubicBezTo>
                    <a:cubicBezTo>
                      <a:pt x="0" y="560492"/>
                      <a:pt x="175" y="558102"/>
                      <a:pt x="584" y="555828"/>
                    </a:cubicBezTo>
                    <a:cubicBezTo>
                      <a:pt x="934" y="553263"/>
                      <a:pt x="1577" y="550697"/>
                      <a:pt x="2453" y="548307"/>
                    </a:cubicBezTo>
                    <a:cubicBezTo>
                      <a:pt x="8584" y="524577"/>
                      <a:pt x="22657" y="481607"/>
                      <a:pt x="29081" y="462308"/>
                    </a:cubicBezTo>
                    <a:cubicBezTo>
                      <a:pt x="29782" y="458985"/>
                      <a:pt x="30833" y="455720"/>
                      <a:pt x="32234" y="452688"/>
                    </a:cubicBezTo>
                    <a:lnTo>
                      <a:pt x="32234" y="452630"/>
                    </a:lnTo>
                    <a:cubicBezTo>
                      <a:pt x="36147" y="444234"/>
                      <a:pt x="42512" y="437238"/>
                      <a:pt x="50395" y="432457"/>
                    </a:cubicBezTo>
                    <a:cubicBezTo>
                      <a:pt x="50863" y="432107"/>
                      <a:pt x="51855" y="431524"/>
                      <a:pt x="53198" y="430941"/>
                    </a:cubicBezTo>
                    <a:cubicBezTo>
                      <a:pt x="53724" y="430591"/>
                      <a:pt x="54308" y="430358"/>
                      <a:pt x="54833" y="430125"/>
                    </a:cubicBezTo>
                    <a:cubicBezTo>
                      <a:pt x="70308" y="422895"/>
                      <a:pt x="117901" y="403888"/>
                      <a:pt x="117901" y="403888"/>
                    </a:cubicBezTo>
                    <a:cubicBezTo>
                      <a:pt x="141726" y="393626"/>
                      <a:pt x="166311" y="384823"/>
                      <a:pt x="191479" y="375902"/>
                    </a:cubicBezTo>
                    <a:close/>
                    <a:moveTo>
                      <a:pt x="277747" y="0"/>
                    </a:moveTo>
                    <a:lnTo>
                      <a:pt x="277980" y="0"/>
                    </a:lnTo>
                    <a:lnTo>
                      <a:pt x="278214" y="0"/>
                    </a:lnTo>
                    <a:lnTo>
                      <a:pt x="280491" y="0"/>
                    </a:lnTo>
                    <a:lnTo>
                      <a:pt x="282768" y="0"/>
                    </a:lnTo>
                    <a:lnTo>
                      <a:pt x="283001" y="0"/>
                    </a:lnTo>
                    <a:lnTo>
                      <a:pt x="283235" y="0"/>
                    </a:lnTo>
                    <a:cubicBezTo>
                      <a:pt x="348858" y="0"/>
                      <a:pt x="402105" y="53118"/>
                      <a:pt x="401988" y="118656"/>
                    </a:cubicBezTo>
                    <a:cubicBezTo>
                      <a:pt x="401988" y="125420"/>
                      <a:pt x="400470" y="154807"/>
                      <a:pt x="400470" y="162854"/>
                    </a:cubicBezTo>
                    <a:cubicBezTo>
                      <a:pt x="403331" y="163029"/>
                      <a:pt x="429954" y="156673"/>
                      <a:pt x="427093" y="188509"/>
                    </a:cubicBezTo>
                    <a:cubicBezTo>
                      <a:pt x="421021" y="256030"/>
                      <a:pt x="395215" y="242969"/>
                      <a:pt x="394456" y="242969"/>
                    </a:cubicBezTo>
                    <a:cubicBezTo>
                      <a:pt x="381670" y="283901"/>
                      <a:pt x="361820" y="309964"/>
                      <a:pt x="342436" y="326465"/>
                    </a:cubicBezTo>
                    <a:cubicBezTo>
                      <a:pt x="312485" y="351946"/>
                      <a:pt x="283468" y="354745"/>
                      <a:pt x="283001" y="354745"/>
                    </a:cubicBezTo>
                    <a:cubicBezTo>
                      <a:pt x="282125" y="354803"/>
                      <a:pt x="281250" y="354803"/>
                      <a:pt x="280491" y="354803"/>
                    </a:cubicBezTo>
                    <a:cubicBezTo>
                      <a:pt x="279615" y="354803"/>
                      <a:pt x="278856" y="354745"/>
                      <a:pt x="277980" y="354745"/>
                    </a:cubicBezTo>
                    <a:cubicBezTo>
                      <a:pt x="277455" y="354745"/>
                      <a:pt x="248263" y="351946"/>
                      <a:pt x="218136" y="326116"/>
                    </a:cubicBezTo>
                    <a:cubicBezTo>
                      <a:pt x="198811" y="309556"/>
                      <a:pt x="179136" y="283609"/>
                      <a:pt x="166467" y="242969"/>
                    </a:cubicBezTo>
                    <a:cubicBezTo>
                      <a:pt x="165649" y="242969"/>
                      <a:pt x="139902" y="256030"/>
                      <a:pt x="133830" y="188509"/>
                    </a:cubicBezTo>
                    <a:cubicBezTo>
                      <a:pt x="130969" y="156731"/>
                      <a:pt x="157592" y="163087"/>
                      <a:pt x="160453" y="162970"/>
                    </a:cubicBezTo>
                    <a:cubicBezTo>
                      <a:pt x="160453" y="154807"/>
                      <a:pt x="158877" y="125478"/>
                      <a:pt x="158877" y="118715"/>
                    </a:cubicBezTo>
                    <a:cubicBezTo>
                      <a:pt x="158877" y="53177"/>
                      <a:pt x="212123" y="0"/>
                      <a:pt x="2777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3860760" y="5016409"/>
                <a:ext cx="88998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预决算专员</a:t>
                </a:r>
                <a:endParaRPr kumimoji="0" lang="zh-CN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9" name="直接箭头连接符 8"/>
            <p:cNvCxnSpPr/>
            <p:nvPr/>
          </p:nvCxnSpPr>
          <p:spPr>
            <a:xfrm>
              <a:off x="5153157" y="2035605"/>
              <a:ext cx="2203" cy="28428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箭头连接符 9"/>
            <p:cNvCxnSpPr/>
            <p:nvPr/>
          </p:nvCxnSpPr>
          <p:spPr>
            <a:xfrm>
              <a:off x="7845471" y="2035605"/>
              <a:ext cx="2203" cy="28428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箭头连接符 10"/>
            <p:cNvCxnSpPr/>
            <p:nvPr/>
          </p:nvCxnSpPr>
          <p:spPr>
            <a:xfrm>
              <a:off x="2052499" y="2035605"/>
              <a:ext cx="2203" cy="28428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/>
            <p:cNvCxnSpPr/>
            <p:nvPr/>
          </p:nvCxnSpPr>
          <p:spPr>
            <a:xfrm flipH="1" flipV="1">
              <a:off x="2489268" y="5688151"/>
              <a:ext cx="3250" cy="47123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/>
          </p:nvCxnSpPr>
          <p:spPr>
            <a:xfrm flipH="1" flipV="1">
              <a:off x="4765371" y="5688151"/>
              <a:ext cx="1624" cy="47123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/>
            <p:nvPr/>
          </p:nvCxnSpPr>
          <p:spPr>
            <a:xfrm flipV="1">
              <a:off x="7041472" y="5688150"/>
              <a:ext cx="0" cy="47123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1630912" y="1424750"/>
              <a:ext cx="748923" cy="569903"/>
              <a:chOff x="694620" y="3556900"/>
              <a:chExt cx="748923" cy="569903"/>
            </a:xfrm>
          </p:grpSpPr>
          <p:sp>
            <p:nvSpPr>
              <p:cNvPr id="17" name="scientist_171352"/>
              <p:cNvSpPr>
                <a:spLocks noChangeAspect="1"/>
              </p:cNvSpPr>
              <p:nvPr/>
            </p:nvSpPr>
            <p:spPr bwMode="auto">
              <a:xfrm>
                <a:off x="926795" y="3556900"/>
                <a:ext cx="288446" cy="312865"/>
              </a:xfrm>
              <a:custGeom>
                <a:avLst/>
                <a:gdLst>
                  <a:gd name="connsiteX0" fmla="*/ 440336 w 560148"/>
                  <a:gd name="connsiteY0" fmla="*/ 449078 h 607568"/>
                  <a:gd name="connsiteX1" fmla="*/ 452624 w 560148"/>
                  <a:gd name="connsiteY1" fmla="*/ 453834 h 607568"/>
                  <a:gd name="connsiteX2" fmla="*/ 549396 w 560148"/>
                  <a:gd name="connsiteY2" fmla="*/ 564608 h 607568"/>
                  <a:gd name="connsiteX3" fmla="*/ 560148 w 560148"/>
                  <a:gd name="connsiteY3" fmla="*/ 607568 h 607568"/>
                  <a:gd name="connsiteX4" fmla="*/ 360307 w 560148"/>
                  <a:gd name="connsiteY4" fmla="*/ 607568 h 607568"/>
                  <a:gd name="connsiteX5" fmla="*/ 418216 w 560148"/>
                  <a:gd name="connsiteY5" fmla="*/ 558318 h 607568"/>
                  <a:gd name="connsiteX6" fmla="*/ 422364 w 560148"/>
                  <a:gd name="connsiteY6" fmla="*/ 537759 h 607568"/>
                  <a:gd name="connsiteX7" fmla="*/ 403470 w 560148"/>
                  <a:gd name="connsiteY7" fmla="*/ 500016 h 607568"/>
                  <a:gd name="connsiteX8" fmla="*/ 438492 w 560148"/>
                  <a:gd name="connsiteY8" fmla="*/ 500016 h 607568"/>
                  <a:gd name="connsiteX9" fmla="*/ 452931 w 560148"/>
                  <a:gd name="connsiteY9" fmla="*/ 491884 h 607568"/>
                  <a:gd name="connsiteX10" fmla="*/ 453699 w 560148"/>
                  <a:gd name="connsiteY10" fmla="*/ 475467 h 607568"/>
                  <a:gd name="connsiteX11" fmla="*/ 119855 w 560148"/>
                  <a:gd name="connsiteY11" fmla="*/ 449078 h 607568"/>
                  <a:gd name="connsiteX12" fmla="*/ 106487 w 560148"/>
                  <a:gd name="connsiteY12" fmla="*/ 475467 h 607568"/>
                  <a:gd name="connsiteX13" fmla="*/ 107255 w 560148"/>
                  <a:gd name="connsiteY13" fmla="*/ 491884 h 607568"/>
                  <a:gd name="connsiteX14" fmla="*/ 121699 w 560148"/>
                  <a:gd name="connsiteY14" fmla="*/ 500016 h 607568"/>
                  <a:gd name="connsiteX15" fmla="*/ 156733 w 560148"/>
                  <a:gd name="connsiteY15" fmla="*/ 500016 h 607568"/>
                  <a:gd name="connsiteX16" fmla="*/ 137833 w 560148"/>
                  <a:gd name="connsiteY16" fmla="*/ 537759 h 607568"/>
                  <a:gd name="connsiteX17" fmla="*/ 141982 w 560148"/>
                  <a:gd name="connsiteY17" fmla="*/ 558318 h 607568"/>
                  <a:gd name="connsiteX18" fmla="*/ 199912 w 560148"/>
                  <a:gd name="connsiteY18" fmla="*/ 607568 h 607568"/>
                  <a:gd name="connsiteX19" fmla="*/ 0 w 560148"/>
                  <a:gd name="connsiteY19" fmla="*/ 607568 h 607568"/>
                  <a:gd name="connsiteX20" fmla="*/ 10756 w 560148"/>
                  <a:gd name="connsiteY20" fmla="*/ 564608 h 607568"/>
                  <a:gd name="connsiteX21" fmla="*/ 107562 w 560148"/>
                  <a:gd name="connsiteY21" fmla="*/ 453834 h 607568"/>
                  <a:gd name="connsiteX22" fmla="*/ 366885 w 560148"/>
                  <a:gd name="connsiteY22" fmla="*/ 419582 h 607568"/>
                  <a:gd name="connsiteX23" fmla="*/ 392993 w 560148"/>
                  <a:gd name="connsiteY23" fmla="*/ 430017 h 607568"/>
                  <a:gd name="connsiteX24" fmla="*/ 411114 w 560148"/>
                  <a:gd name="connsiteY24" fmla="*/ 466080 h 607568"/>
                  <a:gd name="connsiteX25" fmla="*/ 376100 w 560148"/>
                  <a:gd name="connsiteY25" fmla="*/ 466080 h 607568"/>
                  <a:gd name="connsiteX26" fmla="*/ 361664 w 560148"/>
                  <a:gd name="connsiteY26" fmla="*/ 474060 h 607568"/>
                  <a:gd name="connsiteX27" fmla="*/ 360896 w 560148"/>
                  <a:gd name="connsiteY27" fmla="*/ 490633 h 607568"/>
                  <a:gd name="connsiteX28" fmla="*/ 386235 w 560148"/>
                  <a:gd name="connsiteY28" fmla="*/ 541121 h 607568"/>
                  <a:gd name="connsiteX29" fmla="*/ 297010 w 560148"/>
                  <a:gd name="connsiteY29" fmla="*/ 607568 h 607568"/>
                  <a:gd name="connsiteX30" fmla="*/ 297010 w 560148"/>
                  <a:gd name="connsiteY30" fmla="*/ 559229 h 607568"/>
                  <a:gd name="connsiteX31" fmla="*/ 193290 w 560148"/>
                  <a:gd name="connsiteY31" fmla="*/ 419582 h 607568"/>
                  <a:gd name="connsiteX32" fmla="*/ 263209 w 560148"/>
                  <a:gd name="connsiteY32" fmla="*/ 559229 h 607568"/>
                  <a:gd name="connsiteX33" fmla="*/ 263209 w 560148"/>
                  <a:gd name="connsiteY33" fmla="*/ 607568 h 607568"/>
                  <a:gd name="connsiteX34" fmla="*/ 173928 w 560148"/>
                  <a:gd name="connsiteY34" fmla="*/ 541121 h 607568"/>
                  <a:gd name="connsiteX35" fmla="*/ 199283 w 560148"/>
                  <a:gd name="connsiteY35" fmla="*/ 490633 h 607568"/>
                  <a:gd name="connsiteX36" fmla="*/ 198515 w 560148"/>
                  <a:gd name="connsiteY36" fmla="*/ 474060 h 607568"/>
                  <a:gd name="connsiteX37" fmla="*/ 184070 w 560148"/>
                  <a:gd name="connsiteY37" fmla="*/ 466080 h 607568"/>
                  <a:gd name="connsiteX38" fmla="*/ 149034 w 560148"/>
                  <a:gd name="connsiteY38" fmla="*/ 466080 h 607568"/>
                  <a:gd name="connsiteX39" fmla="*/ 167167 w 560148"/>
                  <a:gd name="connsiteY39" fmla="*/ 430017 h 607568"/>
                  <a:gd name="connsiteX40" fmla="*/ 224892 w 560148"/>
                  <a:gd name="connsiteY40" fmla="*/ 407162 h 607568"/>
                  <a:gd name="connsiteX41" fmla="*/ 280074 w 560148"/>
                  <a:gd name="connsiteY41" fmla="*/ 419128 h 607568"/>
                  <a:gd name="connsiteX42" fmla="*/ 335256 w 560148"/>
                  <a:gd name="connsiteY42" fmla="*/ 407162 h 607568"/>
                  <a:gd name="connsiteX43" fmla="*/ 280074 w 560148"/>
                  <a:gd name="connsiteY43" fmla="*/ 517315 h 607568"/>
                  <a:gd name="connsiteX44" fmla="*/ 280074 w 560148"/>
                  <a:gd name="connsiteY44" fmla="*/ 290266 h 607568"/>
                  <a:gd name="connsiteX45" fmla="*/ 259795 w 560148"/>
                  <a:gd name="connsiteY45" fmla="*/ 294408 h 607568"/>
                  <a:gd name="connsiteX46" fmla="*/ 219698 w 560148"/>
                  <a:gd name="connsiteY46" fmla="*/ 300850 h 607568"/>
                  <a:gd name="connsiteX47" fmla="*/ 204028 w 560148"/>
                  <a:gd name="connsiteY47" fmla="*/ 314809 h 607568"/>
                  <a:gd name="connsiteX48" fmla="*/ 217855 w 560148"/>
                  <a:gd name="connsiteY48" fmla="*/ 330455 h 607568"/>
                  <a:gd name="connsiteX49" fmla="*/ 225843 w 560148"/>
                  <a:gd name="connsiteY49" fmla="*/ 330609 h 607568"/>
                  <a:gd name="connsiteX50" fmla="*/ 271471 w 560148"/>
                  <a:gd name="connsiteY50" fmla="*/ 321558 h 607568"/>
                  <a:gd name="connsiteX51" fmla="*/ 288677 w 560148"/>
                  <a:gd name="connsiteY51" fmla="*/ 321558 h 607568"/>
                  <a:gd name="connsiteX52" fmla="*/ 342293 w 560148"/>
                  <a:gd name="connsiteY52" fmla="*/ 330455 h 607568"/>
                  <a:gd name="connsiteX53" fmla="*/ 356120 w 560148"/>
                  <a:gd name="connsiteY53" fmla="*/ 314809 h 607568"/>
                  <a:gd name="connsiteX54" fmla="*/ 340450 w 560148"/>
                  <a:gd name="connsiteY54" fmla="*/ 300850 h 607568"/>
                  <a:gd name="connsiteX55" fmla="*/ 300353 w 560148"/>
                  <a:gd name="connsiteY55" fmla="*/ 294408 h 607568"/>
                  <a:gd name="connsiteX56" fmla="*/ 280074 w 560148"/>
                  <a:gd name="connsiteY56" fmla="*/ 290266 h 607568"/>
                  <a:gd name="connsiteX57" fmla="*/ 322476 w 560148"/>
                  <a:gd name="connsiteY57" fmla="*/ 212825 h 607568"/>
                  <a:gd name="connsiteX58" fmla="*/ 390222 w 560148"/>
                  <a:gd name="connsiteY58" fmla="*/ 212825 h 607568"/>
                  <a:gd name="connsiteX59" fmla="*/ 391144 w 560148"/>
                  <a:gd name="connsiteY59" fmla="*/ 213746 h 607568"/>
                  <a:gd name="connsiteX60" fmla="*/ 391144 w 560148"/>
                  <a:gd name="connsiteY60" fmla="*/ 249034 h 607568"/>
                  <a:gd name="connsiteX61" fmla="*/ 390222 w 560148"/>
                  <a:gd name="connsiteY61" fmla="*/ 249801 h 607568"/>
                  <a:gd name="connsiteX62" fmla="*/ 322476 w 560148"/>
                  <a:gd name="connsiteY62" fmla="*/ 249801 h 607568"/>
                  <a:gd name="connsiteX63" fmla="*/ 321708 w 560148"/>
                  <a:gd name="connsiteY63" fmla="*/ 249034 h 607568"/>
                  <a:gd name="connsiteX64" fmla="*/ 321708 w 560148"/>
                  <a:gd name="connsiteY64" fmla="*/ 213746 h 607568"/>
                  <a:gd name="connsiteX65" fmla="*/ 322476 w 560148"/>
                  <a:gd name="connsiteY65" fmla="*/ 212825 h 607568"/>
                  <a:gd name="connsiteX66" fmla="*/ 169926 w 560148"/>
                  <a:gd name="connsiteY66" fmla="*/ 212825 h 607568"/>
                  <a:gd name="connsiteX67" fmla="*/ 237672 w 560148"/>
                  <a:gd name="connsiteY67" fmla="*/ 212825 h 607568"/>
                  <a:gd name="connsiteX68" fmla="*/ 238440 w 560148"/>
                  <a:gd name="connsiteY68" fmla="*/ 213746 h 607568"/>
                  <a:gd name="connsiteX69" fmla="*/ 238440 w 560148"/>
                  <a:gd name="connsiteY69" fmla="*/ 249034 h 607568"/>
                  <a:gd name="connsiteX70" fmla="*/ 237672 w 560148"/>
                  <a:gd name="connsiteY70" fmla="*/ 249801 h 607568"/>
                  <a:gd name="connsiteX71" fmla="*/ 169926 w 560148"/>
                  <a:gd name="connsiteY71" fmla="*/ 249801 h 607568"/>
                  <a:gd name="connsiteX72" fmla="*/ 169004 w 560148"/>
                  <a:gd name="connsiteY72" fmla="*/ 249034 h 607568"/>
                  <a:gd name="connsiteX73" fmla="*/ 169004 w 560148"/>
                  <a:gd name="connsiteY73" fmla="*/ 213746 h 607568"/>
                  <a:gd name="connsiteX74" fmla="*/ 169926 w 560148"/>
                  <a:gd name="connsiteY74" fmla="*/ 212825 h 607568"/>
                  <a:gd name="connsiteX75" fmla="*/ 169923 w 560148"/>
                  <a:gd name="connsiteY75" fmla="*/ 187492 h 607568"/>
                  <a:gd name="connsiteX76" fmla="*/ 143652 w 560148"/>
                  <a:gd name="connsiteY76" fmla="*/ 213722 h 607568"/>
                  <a:gd name="connsiteX77" fmla="*/ 143652 w 560148"/>
                  <a:gd name="connsiteY77" fmla="*/ 249003 h 607568"/>
                  <a:gd name="connsiteX78" fmla="*/ 169923 w 560148"/>
                  <a:gd name="connsiteY78" fmla="*/ 275233 h 607568"/>
                  <a:gd name="connsiteX79" fmla="*/ 237673 w 560148"/>
                  <a:gd name="connsiteY79" fmla="*/ 275233 h 607568"/>
                  <a:gd name="connsiteX80" fmla="*/ 263943 w 560148"/>
                  <a:gd name="connsiteY80" fmla="*/ 249003 h 607568"/>
                  <a:gd name="connsiteX81" fmla="*/ 263943 w 560148"/>
                  <a:gd name="connsiteY81" fmla="*/ 243327 h 607568"/>
                  <a:gd name="connsiteX82" fmla="*/ 296205 w 560148"/>
                  <a:gd name="connsiteY82" fmla="*/ 243327 h 607568"/>
                  <a:gd name="connsiteX83" fmla="*/ 296205 w 560148"/>
                  <a:gd name="connsiteY83" fmla="*/ 249003 h 607568"/>
                  <a:gd name="connsiteX84" fmla="*/ 322475 w 560148"/>
                  <a:gd name="connsiteY84" fmla="*/ 275233 h 607568"/>
                  <a:gd name="connsiteX85" fmla="*/ 390225 w 560148"/>
                  <a:gd name="connsiteY85" fmla="*/ 275233 h 607568"/>
                  <a:gd name="connsiteX86" fmla="*/ 416496 w 560148"/>
                  <a:gd name="connsiteY86" fmla="*/ 249003 h 607568"/>
                  <a:gd name="connsiteX87" fmla="*/ 416496 w 560148"/>
                  <a:gd name="connsiteY87" fmla="*/ 213722 h 607568"/>
                  <a:gd name="connsiteX88" fmla="*/ 390225 w 560148"/>
                  <a:gd name="connsiteY88" fmla="*/ 187492 h 607568"/>
                  <a:gd name="connsiteX89" fmla="*/ 322475 w 560148"/>
                  <a:gd name="connsiteY89" fmla="*/ 187492 h 607568"/>
                  <a:gd name="connsiteX90" fmla="*/ 296205 w 560148"/>
                  <a:gd name="connsiteY90" fmla="*/ 213722 h 607568"/>
                  <a:gd name="connsiteX91" fmla="*/ 296205 w 560148"/>
                  <a:gd name="connsiteY91" fmla="*/ 218017 h 607568"/>
                  <a:gd name="connsiteX92" fmla="*/ 263943 w 560148"/>
                  <a:gd name="connsiteY92" fmla="*/ 218017 h 607568"/>
                  <a:gd name="connsiteX93" fmla="*/ 263943 w 560148"/>
                  <a:gd name="connsiteY93" fmla="*/ 213722 h 607568"/>
                  <a:gd name="connsiteX94" fmla="*/ 237673 w 560148"/>
                  <a:gd name="connsiteY94" fmla="*/ 187492 h 607568"/>
                  <a:gd name="connsiteX95" fmla="*/ 174224 w 560148"/>
                  <a:gd name="connsiteY95" fmla="*/ 119538 h 607568"/>
                  <a:gd name="connsiteX96" fmla="*/ 387153 w 560148"/>
                  <a:gd name="connsiteY96" fmla="*/ 122146 h 607568"/>
                  <a:gd name="connsiteX97" fmla="*/ 437082 w 560148"/>
                  <a:gd name="connsiteY97" fmla="*/ 228601 h 607568"/>
                  <a:gd name="connsiteX98" fmla="*/ 280074 w 560148"/>
                  <a:gd name="connsiteY98" fmla="*/ 385217 h 607568"/>
                  <a:gd name="connsiteX99" fmla="*/ 123066 w 560148"/>
                  <a:gd name="connsiteY99" fmla="*/ 228601 h 607568"/>
                  <a:gd name="connsiteX100" fmla="*/ 174224 w 560148"/>
                  <a:gd name="connsiteY100" fmla="*/ 119538 h 607568"/>
                  <a:gd name="connsiteX101" fmla="*/ 280109 w 560148"/>
                  <a:gd name="connsiteY101" fmla="*/ 0 h 607568"/>
                  <a:gd name="connsiteX102" fmla="*/ 405480 w 560148"/>
                  <a:gd name="connsiteY102" fmla="*/ 29760 h 607568"/>
                  <a:gd name="connsiteX103" fmla="*/ 453877 w 560148"/>
                  <a:gd name="connsiteY103" fmla="*/ 135453 h 607568"/>
                  <a:gd name="connsiteX104" fmla="*/ 450343 w 560148"/>
                  <a:gd name="connsiteY104" fmla="*/ 177331 h 607568"/>
                  <a:gd name="connsiteX105" fmla="*/ 409936 w 560148"/>
                  <a:gd name="connsiteY105" fmla="*/ 90813 h 607568"/>
                  <a:gd name="connsiteX106" fmla="*/ 398413 w 560148"/>
                  <a:gd name="connsiteY106" fmla="*/ 81456 h 607568"/>
                  <a:gd name="connsiteX107" fmla="*/ 384124 w 560148"/>
                  <a:gd name="connsiteY107" fmla="*/ 84677 h 607568"/>
                  <a:gd name="connsiteX108" fmla="*/ 331118 w 560148"/>
                  <a:gd name="connsiteY108" fmla="*/ 105233 h 607568"/>
                  <a:gd name="connsiteX109" fmla="*/ 172100 w 560148"/>
                  <a:gd name="connsiteY109" fmla="*/ 82376 h 607568"/>
                  <a:gd name="connsiteX110" fmla="*/ 150283 w 560148"/>
                  <a:gd name="connsiteY110" fmla="*/ 90813 h 607568"/>
                  <a:gd name="connsiteX111" fmla="*/ 109876 w 560148"/>
                  <a:gd name="connsiteY111" fmla="*/ 177331 h 607568"/>
                  <a:gd name="connsiteX112" fmla="*/ 106342 w 560148"/>
                  <a:gd name="connsiteY112" fmla="*/ 135453 h 607568"/>
                  <a:gd name="connsiteX113" fmla="*/ 154739 w 560148"/>
                  <a:gd name="connsiteY113" fmla="*/ 29760 h 607568"/>
                  <a:gd name="connsiteX114" fmla="*/ 280109 w 560148"/>
                  <a:gd name="connsiteY114" fmla="*/ 0 h 607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560148" h="607568">
                    <a:moveTo>
                      <a:pt x="440336" y="449078"/>
                    </a:moveTo>
                    <a:lnTo>
                      <a:pt x="452624" y="453834"/>
                    </a:lnTo>
                    <a:cubicBezTo>
                      <a:pt x="500703" y="473166"/>
                      <a:pt x="536800" y="514438"/>
                      <a:pt x="549396" y="564608"/>
                    </a:cubicBezTo>
                    <a:lnTo>
                      <a:pt x="560148" y="607568"/>
                    </a:lnTo>
                    <a:lnTo>
                      <a:pt x="360307" y="607568"/>
                    </a:lnTo>
                    <a:lnTo>
                      <a:pt x="418216" y="558318"/>
                    </a:lnTo>
                    <a:cubicBezTo>
                      <a:pt x="424207" y="553255"/>
                      <a:pt x="425897" y="544816"/>
                      <a:pt x="422364" y="537759"/>
                    </a:cubicBezTo>
                    <a:lnTo>
                      <a:pt x="403470" y="500016"/>
                    </a:lnTo>
                    <a:lnTo>
                      <a:pt x="438492" y="500016"/>
                    </a:lnTo>
                    <a:cubicBezTo>
                      <a:pt x="444329" y="500016"/>
                      <a:pt x="449859" y="496947"/>
                      <a:pt x="452931" y="491884"/>
                    </a:cubicBezTo>
                    <a:cubicBezTo>
                      <a:pt x="456003" y="486974"/>
                      <a:pt x="456311" y="480684"/>
                      <a:pt x="453699" y="475467"/>
                    </a:cubicBezTo>
                    <a:close/>
                    <a:moveTo>
                      <a:pt x="119855" y="449078"/>
                    </a:moveTo>
                    <a:lnTo>
                      <a:pt x="106487" y="475467"/>
                    </a:lnTo>
                    <a:cubicBezTo>
                      <a:pt x="103874" y="480684"/>
                      <a:pt x="104182" y="486974"/>
                      <a:pt x="107255" y="491884"/>
                    </a:cubicBezTo>
                    <a:cubicBezTo>
                      <a:pt x="110328" y="496947"/>
                      <a:pt x="115860" y="500016"/>
                      <a:pt x="121699" y="500016"/>
                    </a:cubicBezTo>
                    <a:lnTo>
                      <a:pt x="156733" y="500016"/>
                    </a:lnTo>
                    <a:lnTo>
                      <a:pt x="137833" y="537759"/>
                    </a:lnTo>
                    <a:cubicBezTo>
                      <a:pt x="134299" y="544816"/>
                      <a:pt x="135989" y="553255"/>
                      <a:pt x="141982" y="558318"/>
                    </a:cubicBezTo>
                    <a:lnTo>
                      <a:pt x="199912" y="607568"/>
                    </a:lnTo>
                    <a:lnTo>
                      <a:pt x="0" y="607568"/>
                    </a:lnTo>
                    <a:lnTo>
                      <a:pt x="10756" y="564608"/>
                    </a:lnTo>
                    <a:cubicBezTo>
                      <a:pt x="23356" y="514591"/>
                      <a:pt x="59467" y="473166"/>
                      <a:pt x="107562" y="453834"/>
                    </a:cubicBezTo>
                    <a:close/>
                    <a:moveTo>
                      <a:pt x="366885" y="419582"/>
                    </a:moveTo>
                    <a:lnTo>
                      <a:pt x="392993" y="430017"/>
                    </a:lnTo>
                    <a:lnTo>
                      <a:pt x="411114" y="466080"/>
                    </a:lnTo>
                    <a:lnTo>
                      <a:pt x="376100" y="466080"/>
                    </a:lnTo>
                    <a:cubicBezTo>
                      <a:pt x="370110" y="466080"/>
                      <a:pt x="364735" y="469149"/>
                      <a:pt x="361664" y="474060"/>
                    </a:cubicBezTo>
                    <a:cubicBezTo>
                      <a:pt x="358592" y="479124"/>
                      <a:pt x="358285" y="485415"/>
                      <a:pt x="360896" y="490633"/>
                    </a:cubicBezTo>
                    <a:lnTo>
                      <a:pt x="386235" y="541121"/>
                    </a:lnTo>
                    <a:lnTo>
                      <a:pt x="297010" y="607568"/>
                    </a:lnTo>
                    <a:lnTo>
                      <a:pt x="297010" y="559229"/>
                    </a:lnTo>
                    <a:close/>
                    <a:moveTo>
                      <a:pt x="193290" y="419582"/>
                    </a:moveTo>
                    <a:lnTo>
                      <a:pt x="263209" y="559229"/>
                    </a:lnTo>
                    <a:lnTo>
                      <a:pt x="263209" y="607568"/>
                    </a:lnTo>
                    <a:lnTo>
                      <a:pt x="173928" y="541121"/>
                    </a:lnTo>
                    <a:lnTo>
                      <a:pt x="199283" y="490633"/>
                    </a:lnTo>
                    <a:cubicBezTo>
                      <a:pt x="201896" y="485415"/>
                      <a:pt x="201588" y="479124"/>
                      <a:pt x="198515" y="474060"/>
                    </a:cubicBezTo>
                    <a:cubicBezTo>
                      <a:pt x="195442" y="469149"/>
                      <a:pt x="190063" y="466080"/>
                      <a:pt x="184070" y="466080"/>
                    </a:cubicBezTo>
                    <a:lnTo>
                      <a:pt x="149034" y="466080"/>
                    </a:lnTo>
                    <a:lnTo>
                      <a:pt x="167167" y="430017"/>
                    </a:lnTo>
                    <a:close/>
                    <a:moveTo>
                      <a:pt x="224892" y="407162"/>
                    </a:moveTo>
                    <a:cubicBezTo>
                      <a:pt x="242876" y="414986"/>
                      <a:pt x="261321" y="419128"/>
                      <a:pt x="280074" y="419128"/>
                    </a:cubicBezTo>
                    <a:cubicBezTo>
                      <a:pt x="298827" y="419128"/>
                      <a:pt x="317272" y="414986"/>
                      <a:pt x="335256" y="407162"/>
                    </a:cubicBezTo>
                    <a:lnTo>
                      <a:pt x="280074" y="517315"/>
                    </a:lnTo>
                    <a:close/>
                    <a:moveTo>
                      <a:pt x="280074" y="290266"/>
                    </a:moveTo>
                    <a:cubicBezTo>
                      <a:pt x="273161" y="290266"/>
                      <a:pt x="266248" y="291647"/>
                      <a:pt x="259795" y="294408"/>
                    </a:cubicBezTo>
                    <a:cubicBezTo>
                      <a:pt x="251499" y="297936"/>
                      <a:pt x="237980" y="302077"/>
                      <a:pt x="219698" y="300850"/>
                    </a:cubicBezTo>
                    <a:cubicBezTo>
                      <a:pt x="211556" y="300390"/>
                      <a:pt x="204489" y="306526"/>
                      <a:pt x="204028" y="314809"/>
                    </a:cubicBezTo>
                    <a:cubicBezTo>
                      <a:pt x="203567" y="322939"/>
                      <a:pt x="209712" y="329995"/>
                      <a:pt x="217855" y="330455"/>
                    </a:cubicBezTo>
                    <a:cubicBezTo>
                      <a:pt x="220620" y="330609"/>
                      <a:pt x="223232" y="330609"/>
                      <a:pt x="225843" y="330609"/>
                    </a:cubicBezTo>
                    <a:cubicBezTo>
                      <a:pt x="246122" y="330609"/>
                      <a:pt x="261639" y="325853"/>
                      <a:pt x="271471" y="321558"/>
                    </a:cubicBezTo>
                    <a:cubicBezTo>
                      <a:pt x="277001" y="319257"/>
                      <a:pt x="283147" y="319257"/>
                      <a:pt x="288677" y="321558"/>
                    </a:cubicBezTo>
                    <a:cubicBezTo>
                      <a:pt x="299738" y="326467"/>
                      <a:pt x="318174" y="331836"/>
                      <a:pt x="342293" y="330455"/>
                    </a:cubicBezTo>
                    <a:cubicBezTo>
                      <a:pt x="350436" y="329842"/>
                      <a:pt x="356581" y="322939"/>
                      <a:pt x="356120" y="314809"/>
                    </a:cubicBezTo>
                    <a:cubicBezTo>
                      <a:pt x="355659" y="306526"/>
                      <a:pt x="348592" y="300390"/>
                      <a:pt x="340450" y="300850"/>
                    </a:cubicBezTo>
                    <a:cubicBezTo>
                      <a:pt x="322168" y="301924"/>
                      <a:pt x="308649" y="297936"/>
                      <a:pt x="300353" y="294408"/>
                    </a:cubicBezTo>
                    <a:cubicBezTo>
                      <a:pt x="293901" y="291647"/>
                      <a:pt x="286987" y="290266"/>
                      <a:pt x="280074" y="290266"/>
                    </a:cubicBezTo>
                    <a:close/>
                    <a:moveTo>
                      <a:pt x="322476" y="212825"/>
                    </a:moveTo>
                    <a:lnTo>
                      <a:pt x="390222" y="212825"/>
                    </a:lnTo>
                    <a:cubicBezTo>
                      <a:pt x="390683" y="212825"/>
                      <a:pt x="391144" y="213285"/>
                      <a:pt x="391144" y="213746"/>
                    </a:cubicBezTo>
                    <a:lnTo>
                      <a:pt x="391144" y="249034"/>
                    </a:lnTo>
                    <a:cubicBezTo>
                      <a:pt x="391144" y="249494"/>
                      <a:pt x="390683" y="249801"/>
                      <a:pt x="390222" y="249801"/>
                    </a:cubicBezTo>
                    <a:lnTo>
                      <a:pt x="322476" y="249801"/>
                    </a:lnTo>
                    <a:cubicBezTo>
                      <a:pt x="322015" y="249801"/>
                      <a:pt x="321708" y="249494"/>
                      <a:pt x="321708" y="249034"/>
                    </a:cubicBezTo>
                    <a:lnTo>
                      <a:pt x="321708" y="213746"/>
                    </a:lnTo>
                    <a:cubicBezTo>
                      <a:pt x="321708" y="213285"/>
                      <a:pt x="322015" y="212825"/>
                      <a:pt x="322476" y="212825"/>
                    </a:cubicBezTo>
                    <a:close/>
                    <a:moveTo>
                      <a:pt x="169926" y="212825"/>
                    </a:moveTo>
                    <a:lnTo>
                      <a:pt x="237672" y="212825"/>
                    </a:lnTo>
                    <a:cubicBezTo>
                      <a:pt x="238133" y="212825"/>
                      <a:pt x="238440" y="213285"/>
                      <a:pt x="238440" y="213746"/>
                    </a:cubicBezTo>
                    <a:lnTo>
                      <a:pt x="238440" y="249034"/>
                    </a:lnTo>
                    <a:cubicBezTo>
                      <a:pt x="238440" y="249494"/>
                      <a:pt x="238133" y="249801"/>
                      <a:pt x="237672" y="249801"/>
                    </a:cubicBezTo>
                    <a:lnTo>
                      <a:pt x="169926" y="249801"/>
                    </a:lnTo>
                    <a:cubicBezTo>
                      <a:pt x="169465" y="249801"/>
                      <a:pt x="169004" y="249494"/>
                      <a:pt x="169004" y="249034"/>
                    </a:cubicBezTo>
                    <a:lnTo>
                      <a:pt x="169004" y="213746"/>
                    </a:lnTo>
                    <a:cubicBezTo>
                      <a:pt x="169004" y="213285"/>
                      <a:pt x="169465" y="212825"/>
                      <a:pt x="169926" y="212825"/>
                    </a:cubicBezTo>
                    <a:close/>
                    <a:moveTo>
                      <a:pt x="169923" y="187492"/>
                    </a:moveTo>
                    <a:cubicBezTo>
                      <a:pt x="155482" y="187492"/>
                      <a:pt x="143652" y="199150"/>
                      <a:pt x="143652" y="213722"/>
                    </a:cubicBezTo>
                    <a:lnTo>
                      <a:pt x="143652" y="249003"/>
                    </a:lnTo>
                    <a:cubicBezTo>
                      <a:pt x="143652" y="263422"/>
                      <a:pt x="155482" y="275233"/>
                      <a:pt x="169923" y="275233"/>
                    </a:cubicBezTo>
                    <a:lnTo>
                      <a:pt x="237673" y="275233"/>
                    </a:lnTo>
                    <a:cubicBezTo>
                      <a:pt x="252114" y="275233"/>
                      <a:pt x="263943" y="263422"/>
                      <a:pt x="263943" y="249003"/>
                    </a:cubicBezTo>
                    <a:lnTo>
                      <a:pt x="263943" y="243327"/>
                    </a:lnTo>
                    <a:lnTo>
                      <a:pt x="296205" y="243327"/>
                    </a:lnTo>
                    <a:lnTo>
                      <a:pt x="296205" y="249003"/>
                    </a:lnTo>
                    <a:cubicBezTo>
                      <a:pt x="296205" y="263422"/>
                      <a:pt x="308034" y="275233"/>
                      <a:pt x="322475" y="275233"/>
                    </a:cubicBezTo>
                    <a:lnTo>
                      <a:pt x="390225" y="275233"/>
                    </a:lnTo>
                    <a:cubicBezTo>
                      <a:pt x="404666" y="275233"/>
                      <a:pt x="416496" y="263422"/>
                      <a:pt x="416496" y="249003"/>
                    </a:cubicBezTo>
                    <a:lnTo>
                      <a:pt x="416496" y="213722"/>
                    </a:lnTo>
                    <a:cubicBezTo>
                      <a:pt x="416496" y="199150"/>
                      <a:pt x="404666" y="187492"/>
                      <a:pt x="390225" y="187492"/>
                    </a:cubicBezTo>
                    <a:lnTo>
                      <a:pt x="322475" y="187492"/>
                    </a:lnTo>
                    <a:cubicBezTo>
                      <a:pt x="308034" y="187492"/>
                      <a:pt x="296205" y="199150"/>
                      <a:pt x="296205" y="213722"/>
                    </a:cubicBezTo>
                    <a:lnTo>
                      <a:pt x="296205" y="218017"/>
                    </a:lnTo>
                    <a:lnTo>
                      <a:pt x="263943" y="218017"/>
                    </a:lnTo>
                    <a:lnTo>
                      <a:pt x="263943" y="213722"/>
                    </a:lnTo>
                    <a:cubicBezTo>
                      <a:pt x="263943" y="199150"/>
                      <a:pt x="252114" y="187492"/>
                      <a:pt x="237673" y="187492"/>
                    </a:cubicBezTo>
                    <a:close/>
                    <a:moveTo>
                      <a:pt x="174224" y="119538"/>
                    </a:moveTo>
                    <a:cubicBezTo>
                      <a:pt x="283915" y="160648"/>
                      <a:pt x="355813" y="137945"/>
                      <a:pt x="387153" y="122146"/>
                    </a:cubicBezTo>
                    <a:cubicBezTo>
                      <a:pt x="387153" y="122146"/>
                      <a:pt x="436621" y="227988"/>
                      <a:pt x="437082" y="228601"/>
                    </a:cubicBezTo>
                    <a:cubicBezTo>
                      <a:pt x="408507" y="311281"/>
                      <a:pt x="347056" y="385217"/>
                      <a:pt x="280074" y="385217"/>
                    </a:cubicBezTo>
                    <a:cubicBezTo>
                      <a:pt x="213092" y="385217"/>
                      <a:pt x="151641" y="311281"/>
                      <a:pt x="123066" y="228601"/>
                    </a:cubicBezTo>
                    <a:cubicBezTo>
                      <a:pt x="123527" y="227834"/>
                      <a:pt x="174224" y="119538"/>
                      <a:pt x="174224" y="119538"/>
                    </a:cubicBezTo>
                    <a:close/>
                    <a:moveTo>
                      <a:pt x="280109" y="0"/>
                    </a:moveTo>
                    <a:cubicBezTo>
                      <a:pt x="334345" y="0"/>
                      <a:pt x="376442" y="9971"/>
                      <a:pt x="405480" y="29760"/>
                    </a:cubicBezTo>
                    <a:cubicBezTo>
                      <a:pt x="438052" y="52156"/>
                      <a:pt x="453877" y="86671"/>
                      <a:pt x="453877" y="135453"/>
                    </a:cubicBezTo>
                    <a:cubicBezTo>
                      <a:pt x="453877" y="149105"/>
                      <a:pt x="452648" y="163065"/>
                      <a:pt x="450343" y="177331"/>
                    </a:cubicBezTo>
                    <a:lnTo>
                      <a:pt x="409936" y="90813"/>
                    </a:lnTo>
                    <a:cubicBezTo>
                      <a:pt x="407785" y="86058"/>
                      <a:pt x="403483" y="82683"/>
                      <a:pt x="398413" y="81456"/>
                    </a:cubicBezTo>
                    <a:cubicBezTo>
                      <a:pt x="393343" y="80228"/>
                      <a:pt x="388119" y="81456"/>
                      <a:pt x="384124" y="84677"/>
                    </a:cubicBezTo>
                    <a:cubicBezTo>
                      <a:pt x="383971" y="84830"/>
                      <a:pt x="365841" y="98637"/>
                      <a:pt x="331118" y="105233"/>
                    </a:cubicBezTo>
                    <a:cubicBezTo>
                      <a:pt x="298700" y="111522"/>
                      <a:pt x="244926" y="112443"/>
                      <a:pt x="172100" y="82376"/>
                    </a:cubicBezTo>
                    <a:cubicBezTo>
                      <a:pt x="163804" y="78848"/>
                      <a:pt x="154124" y="82529"/>
                      <a:pt x="150283" y="90813"/>
                    </a:cubicBezTo>
                    <a:lnTo>
                      <a:pt x="109876" y="177331"/>
                    </a:lnTo>
                    <a:cubicBezTo>
                      <a:pt x="107571" y="163065"/>
                      <a:pt x="106342" y="149105"/>
                      <a:pt x="106342" y="135453"/>
                    </a:cubicBezTo>
                    <a:cubicBezTo>
                      <a:pt x="106342" y="86671"/>
                      <a:pt x="122167" y="52156"/>
                      <a:pt x="154739" y="29760"/>
                    </a:cubicBezTo>
                    <a:cubicBezTo>
                      <a:pt x="183777" y="9971"/>
                      <a:pt x="225874" y="0"/>
                      <a:pt x="280109" y="0"/>
                    </a:cubicBezTo>
                    <a:close/>
                  </a:path>
                </a:pathLst>
              </a:custGeom>
              <a:solidFill>
                <a:srgbClr val="1B4367"/>
              </a:solidFill>
              <a:ln>
                <a:noFill/>
              </a:ln>
            </p:spPr>
          </p:sp>
          <p:sp>
            <p:nvSpPr>
              <p:cNvPr id="18" name="文本框 17"/>
              <p:cNvSpPr txBox="1"/>
              <p:nvPr/>
            </p:nvSpPr>
            <p:spPr>
              <a:xfrm>
                <a:off x="694620" y="3865193"/>
                <a:ext cx="7489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部门领导</a:t>
                </a:r>
                <a:endParaRPr kumimoji="0" lang="zh-CN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793541" y="1046229"/>
              <a:ext cx="2590447" cy="981484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669685" y="104195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B4367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客户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B436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732187" y="1053126"/>
              <a:ext cx="2836734" cy="981484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830504" y="1048847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公司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6899542" y="1044568"/>
              <a:ext cx="1937527" cy="985763"/>
              <a:chOff x="6401457" y="969371"/>
              <a:chExt cx="1937527" cy="985763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6479852" y="1350956"/>
                <a:ext cx="748923" cy="603322"/>
                <a:chOff x="3872756" y="4446777"/>
                <a:chExt cx="748923" cy="603322"/>
              </a:xfrm>
            </p:grpSpPr>
            <p:sp>
              <p:nvSpPr>
                <p:cNvPr id="27" name="servant-outline_62649"/>
                <p:cNvSpPr>
                  <a:spLocks noChangeAspect="1"/>
                </p:cNvSpPr>
                <p:nvPr/>
              </p:nvSpPr>
              <p:spPr bwMode="auto">
                <a:xfrm>
                  <a:off x="4123551" y="4446777"/>
                  <a:ext cx="247335" cy="312869"/>
                </a:xfrm>
                <a:custGeom>
                  <a:avLst/>
                  <a:gdLst>
                    <a:gd name="connsiteX0" fmla="*/ 238507 w 476854"/>
                    <a:gd name="connsiteY0" fmla="*/ 490114 h 603195"/>
                    <a:gd name="connsiteX1" fmla="*/ 253399 w 476854"/>
                    <a:gd name="connsiteY1" fmla="*/ 504926 h 603195"/>
                    <a:gd name="connsiteX2" fmla="*/ 238507 w 476854"/>
                    <a:gd name="connsiteY2" fmla="*/ 519738 h 603195"/>
                    <a:gd name="connsiteX3" fmla="*/ 223615 w 476854"/>
                    <a:gd name="connsiteY3" fmla="*/ 504926 h 603195"/>
                    <a:gd name="connsiteX4" fmla="*/ 238507 w 476854"/>
                    <a:gd name="connsiteY4" fmla="*/ 490114 h 603195"/>
                    <a:gd name="connsiteX5" fmla="*/ 238507 w 476854"/>
                    <a:gd name="connsiteY5" fmla="*/ 435484 h 603195"/>
                    <a:gd name="connsiteX6" fmla="*/ 253399 w 476854"/>
                    <a:gd name="connsiteY6" fmla="*/ 450854 h 603195"/>
                    <a:gd name="connsiteX7" fmla="*/ 238507 w 476854"/>
                    <a:gd name="connsiteY7" fmla="*/ 466224 h 603195"/>
                    <a:gd name="connsiteX8" fmla="*/ 223615 w 476854"/>
                    <a:gd name="connsiteY8" fmla="*/ 450854 h 603195"/>
                    <a:gd name="connsiteX9" fmla="*/ 238507 w 476854"/>
                    <a:gd name="connsiteY9" fmla="*/ 435484 h 603195"/>
                    <a:gd name="connsiteX10" fmla="*/ 395391 w 476854"/>
                    <a:gd name="connsiteY10" fmla="*/ 373020 h 603195"/>
                    <a:gd name="connsiteX11" fmla="*/ 395391 w 476854"/>
                    <a:gd name="connsiteY11" fmla="*/ 577400 h 603195"/>
                    <a:gd name="connsiteX12" fmla="*/ 434136 w 476854"/>
                    <a:gd name="connsiteY12" fmla="*/ 577400 h 603195"/>
                    <a:gd name="connsiteX13" fmla="*/ 450031 w 476854"/>
                    <a:gd name="connsiteY13" fmla="*/ 560533 h 603195"/>
                    <a:gd name="connsiteX14" fmla="*/ 450031 w 476854"/>
                    <a:gd name="connsiteY14" fmla="*/ 476202 h 603195"/>
                    <a:gd name="connsiteX15" fmla="*/ 395391 w 476854"/>
                    <a:gd name="connsiteY15" fmla="*/ 373020 h 603195"/>
                    <a:gd name="connsiteX16" fmla="*/ 82456 w 476854"/>
                    <a:gd name="connsiteY16" fmla="*/ 372028 h 603195"/>
                    <a:gd name="connsiteX17" fmla="*/ 26823 w 476854"/>
                    <a:gd name="connsiteY17" fmla="*/ 476202 h 603195"/>
                    <a:gd name="connsiteX18" fmla="*/ 26823 w 476854"/>
                    <a:gd name="connsiteY18" fmla="*/ 560533 h 603195"/>
                    <a:gd name="connsiteX19" fmla="*/ 43712 w 476854"/>
                    <a:gd name="connsiteY19" fmla="*/ 577400 h 603195"/>
                    <a:gd name="connsiteX20" fmla="*/ 82456 w 476854"/>
                    <a:gd name="connsiteY20" fmla="*/ 577400 h 603195"/>
                    <a:gd name="connsiteX21" fmla="*/ 193800 w 476854"/>
                    <a:gd name="connsiteY21" fmla="*/ 359109 h 603195"/>
                    <a:gd name="connsiteX22" fmla="*/ 220623 w 476854"/>
                    <a:gd name="connsiteY22" fmla="*/ 367051 h 603195"/>
                    <a:gd name="connsiteX23" fmla="*/ 222610 w 476854"/>
                    <a:gd name="connsiteY23" fmla="*/ 367051 h 603195"/>
                    <a:gd name="connsiteX24" fmla="*/ 238506 w 476854"/>
                    <a:gd name="connsiteY24" fmla="*/ 361094 h 603195"/>
                    <a:gd name="connsiteX25" fmla="*/ 255395 w 476854"/>
                    <a:gd name="connsiteY25" fmla="*/ 367051 h 603195"/>
                    <a:gd name="connsiteX26" fmla="*/ 256389 w 476854"/>
                    <a:gd name="connsiteY26" fmla="*/ 367051 h 603195"/>
                    <a:gd name="connsiteX27" fmla="*/ 283212 w 476854"/>
                    <a:gd name="connsiteY27" fmla="*/ 359109 h 603195"/>
                    <a:gd name="connsiteX28" fmla="*/ 299108 w 476854"/>
                    <a:gd name="connsiteY28" fmla="*/ 371022 h 603195"/>
                    <a:gd name="connsiteX29" fmla="*/ 299108 w 476854"/>
                    <a:gd name="connsiteY29" fmla="*/ 401798 h 603195"/>
                    <a:gd name="connsiteX30" fmla="*/ 283212 w 476854"/>
                    <a:gd name="connsiteY30" fmla="*/ 414705 h 603195"/>
                    <a:gd name="connsiteX31" fmla="*/ 255395 w 476854"/>
                    <a:gd name="connsiteY31" fmla="*/ 405770 h 603195"/>
                    <a:gd name="connsiteX32" fmla="*/ 238506 w 476854"/>
                    <a:gd name="connsiteY32" fmla="*/ 412719 h 603195"/>
                    <a:gd name="connsiteX33" fmla="*/ 222610 w 476854"/>
                    <a:gd name="connsiteY33" fmla="*/ 405770 h 603195"/>
                    <a:gd name="connsiteX34" fmla="*/ 193800 w 476854"/>
                    <a:gd name="connsiteY34" fmla="*/ 414705 h 603195"/>
                    <a:gd name="connsiteX35" fmla="*/ 177904 w 476854"/>
                    <a:gd name="connsiteY35" fmla="*/ 401798 h 603195"/>
                    <a:gd name="connsiteX36" fmla="*/ 177904 w 476854"/>
                    <a:gd name="connsiteY36" fmla="*/ 371022 h 603195"/>
                    <a:gd name="connsiteX37" fmla="*/ 193800 w 476854"/>
                    <a:gd name="connsiteY37" fmla="*/ 359109 h 603195"/>
                    <a:gd name="connsiteX38" fmla="*/ 194715 w 476854"/>
                    <a:gd name="connsiteY38" fmla="*/ 336311 h 603195"/>
                    <a:gd name="connsiteX39" fmla="*/ 138089 w 476854"/>
                    <a:gd name="connsiteY39" fmla="*/ 351193 h 603195"/>
                    <a:gd name="connsiteX40" fmla="*/ 229486 w 476854"/>
                    <a:gd name="connsiteY40" fmla="*/ 577400 h 603195"/>
                    <a:gd name="connsiteX41" fmla="*/ 248361 w 476854"/>
                    <a:gd name="connsiteY41" fmla="*/ 577400 h 603195"/>
                    <a:gd name="connsiteX42" fmla="*/ 339758 w 476854"/>
                    <a:gd name="connsiteY42" fmla="*/ 351193 h 603195"/>
                    <a:gd name="connsiteX43" fmla="*/ 282139 w 476854"/>
                    <a:gd name="connsiteY43" fmla="*/ 336311 h 603195"/>
                    <a:gd name="connsiteX44" fmla="*/ 237434 w 476854"/>
                    <a:gd name="connsiteY44" fmla="*/ 346232 h 603195"/>
                    <a:gd name="connsiteX45" fmla="*/ 194715 w 476854"/>
                    <a:gd name="connsiteY45" fmla="*/ 336311 h 603195"/>
                    <a:gd name="connsiteX46" fmla="*/ 314798 w 476854"/>
                    <a:gd name="connsiteY46" fmla="*/ 81953 h 603195"/>
                    <a:gd name="connsiteX47" fmla="*/ 298034 w 476854"/>
                    <a:gd name="connsiteY47" fmla="*/ 87285 h 603195"/>
                    <a:gd name="connsiteX48" fmla="*/ 186768 w 476854"/>
                    <a:gd name="connsiteY48" fmla="*/ 134908 h 603195"/>
                    <a:gd name="connsiteX49" fmla="*/ 179814 w 476854"/>
                    <a:gd name="connsiteY49" fmla="*/ 131931 h 603195"/>
                    <a:gd name="connsiteX50" fmla="*/ 180807 w 476854"/>
                    <a:gd name="connsiteY50" fmla="*/ 123994 h 603195"/>
                    <a:gd name="connsiteX51" fmla="*/ 182794 w 476854"/>
                    <a:gd name="connsiteY51" fmla="*/ 122010 h 603195"/>
                    <a:gd name="connsiteX52" fmla="*/ 183788 w 476854"/>
                    <a:gd name="connsiteY52" fmla="*/ 109112 h 603195"/>
                    <a:gd name="connsiteX53" fmla="*/ 170873 w 476854"/>
                    <a:gd name="connsiteY53" fmla="*/ 105144 h 603195"/>
                    <a:gd name="connsiteX54" fmla="*/ 169879 w 476854"/>
                    <a:gd name="connsiteY54" fmla="*/ 105144 h 603195"/>
                    <a:gd name="connsiteX55" fmla="*/ 139082 w 476854"/>
                    <a:gd name="connsiteY55" fmla="*/ 130939 h 603195"/>
                    <a:gd name="connsiteX56" fmla="*/ 128155 w 476854"/>
                    <a:gd name="connsiteY56" fmla="*/ 155743 h 603195"/>
                    <a:gd name="connsiteX57" fmla="*/ 126168 w 476854"/>
                    <a:gd name="connsiteY57" fmla="*/ 167648 h 603195"/>
                    <a:gd name="connsiteX58" fmla="*/ 237434 w 476854"/>
                    <a:gd name="connsiteY58" fmla="*/ 320437 h 603195"/>
                    <a:gd name="connsiteX59" fmla="*/ 348700 w 476854"/>
                    <a:gd name="connsiteY59" fmla="*/ 167648 h 603195"/>
                    <a:gd name="connsiteX60" fmla="*/ 345719 w 476854"/>
                    <a:gd name="connsiteY60" fmla="*/ 121018 h 603195"/>
                    <a:gd name="connsiteX61" fmla="*/ 330817 w 476854"/>
                    <a:gd name="connsiteY61" fmla="*/ 89270 h 603195"/>
                    <a:gd name="connsiteX62" fmla="*/ 314798 w 476854"/>
                    <a:gd name="connsiteY62" fmla="*/ 81953 h 603195"/>
                    <a:gd name="connsiteX63" fmla="*/ 216571 w 476854"/>
                    <a:gd name="connsiteY63" fmla="*/ 970 h 603195"/>
                    <a:gd name="connsiteX64" fmla="*/ 246375 w 476854"/>
                    <a:gd name="connsiteY64" fmla="*/ 970 h 603195"/>
                    <a:gd name="connsiteX65" fmla="*/ 373536 w 476854"/>
                    <a:gd name="connsiteY65" fmla="*/ 125979 h 603195"/>
                    <a:gd name="connsiteX66" fmla="*/ 375523 w 476854"/>
                    <a:gd name="connsiteY66" fmla="*/ 151774 h 603195"/>
                    <a:gd name="connsiteX67" fmla="*/ 394398 w 476854"/>
                    <a:gd name="connsiteY67" fmla="*/ 198404 h 603195"/>
                    <a:gd name="connsiteX68" fmla="*/ 360621 w 476854"/>
                    <a:gd name="connsiteY68" fmla="*/ 245035 h 603195"/>
                    <a:gd name="connsiteX69" fmla="*/ 310949 w 476854"/>
                    <a:gd name="connsiteY69" fmla="*/ 316468 h 603195"/>
                    <a:gd name="connsiteX70" fmla="*/ 361614 w 476854"/>
                    <a:gd name="connsiteY70" fmla="*/ 329366 h 603195"/>
                    <a:gd name="connsiteX71" fmla="*/ 476854 w 476854"/>
                    <a:gd name="connsiteY71" fmla="*/ 476202 h 603195"/>
                    <a:gd name="connsiteX72" fmla="*/ 476854 w 476854"/>
                    <a:gd name="connsiteY72" fmla="*/ 560533 h 603195"/>
                    <a:gd name="connsiteX73" fmla="*/ 434136 w 476854"/>
                    <a:gd name="connsiteY73" fmla="*/ 603195 h 603195"/>
                    <a:gd name="connsiteX74" fmla="*/ 43712 w 476854"/>
                    <a:gd name="connsiteY74" fmla="*/ 603195 h 603195"/>
                    <a:gd name="connsiteX75" fmla="*/ 0 w 476854"/>
                    <a:gd name="connsiteY75" fmla="*/ 559541 h 603195"/>
                    <a:gd name="connsiteX76" fmla="*/ 0 w 476854"/>
                    <a:gd name="connsiteY76" fmla="*/ 476202 h 603195"/>
                    <a:gd name="connsiteX77" fmla="*/ 115240 w 476854"/>
                    <a:gd name="connsiteY77" fmla="*/ 329366 h 603195"/>
                    <a:gd name="connsiteX78" fmla="*/ 165905 w 476854"/>
                    <a:gd name="connsiteY78" fmla="*/ 316468 h 603195"/>
                    <a:gd name="connsiteX79" fmla="*/ 116233 w 476854"/>
                    <a:gd name="connsiteY79" fmla="*/ 244042 h 603195"/>
                    <a:gd name="connsiteX80" fmla="*/ 82456 w 476854"/>
                    <a:gd name="connsiteY80" fmla="*/ 198404 h 603195"/>
                    <a:gd name="connsiteX81" fmla="*/ 100338 w 476854"/>
                    <a:gd name="connsiteY81" fmla="*/ 152766 h 603195"/>
                    <a:gd name="connsiteX82" fmla="*/ 116233 w 476854"/>
                    <a:gd name="connsiteY82" fmla="*/ 56529 h 603195"/>
                    <a:gd name="connsiteX83" fmla="*/ 216571 w 476854"/>
                    <a:gd name="connsiteY83" fmla="*/ 970 h 6031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476854" h="603195">
                      <a:moveTo>
                        <a:pt x="238507" y="490114"/>
                      </a:moveTo>
                      <a:cubicBezTo>
                        <a:pt x="246732" y="490114"/>
                        <a:pt x="253399" y="496746"/>
                        <a:pt x="253399" y="504926"/>
                      </a:cubicBezTo>
                      <a:cubicBezTo>
                        <a:pt x="253399" y="513106"/>
                        <a:pt x="246732" y="519738"/>
                        <a:pt x="238507" y="519738"/>
                      </a:cubicBezTo>
                      <a:cubicBezTo>
                        <a:pt x="230282" y="519738"/>
                        <a:pt x="223615" y="513106"/>
                        <a:pt x="223615" y="504926"/>
                      </a:cubicBezTo>
                      <a:cubicBezTo>
                        <a:pt x="223615" y="496746"/>
                        <a:pt x="230282" y="490114"/>
                        <a:pt x="238507" y="490114"/>
                      </a:cubicBezTo>
                      <a:close/>
                      <a:moveTo>
                        <a:pt x="238507" y="435484"/>
                      </a:moveTo>
                      <a:cubicBezTo>
                        <a:pt x="246732" y="435484"/>
                        <a:pt x="253399" y="442365"/>
                        <a:pt x="253399" y="450854"/>
                      </a:cubicBezTo>
                      <a:cubicBezTo>
                        <a:pt x="253399" y="459343"/>
                        <a:pt x="246732" y="466224"/>
                        <a:pt x="238507" y="466224"/>
                      </a:cubicBezTo>
                      <a:cubicBezTo>
                        <a:pt x="230282" y="466224"/>
                        <a:pt x="223615" y="459343"/>
                        <a:pt x="223615" y="450854"/>
                      </a:cubicBezTo>
                      <a:cubicBezTo>
                        <a:pt x="223615" y="442365"/>
                        <a:pt x="230282" y="435484"/>
                        <a:pt x="238507" y="435484"/>
                      </a:cubicBezTo>
                      <a:close/>
                      <a:moveTo>
                        <a:pt x="395391" y="373020"/>
                      </a:moveTo>
                      <a:lnTo>
                        <a:pt x="395391" y="577400"/>
                      </a:lnTo>
                      <a:lnTo>
                        <a:pt x="434136" y="577400"/>
                      </a:lnTo>
                      <a:cubicBezTo>
                        <a:pt x="443077" y="577400"/>
                        <a:pt x="450031" y="569463"/>
                        <a:pt x="450031" y="560533"/>
                      </a:cubicBezTo>
                      <a:lnTo>
                        <a:pt x="450031" y="476202"/>
                      </a:lnTo>
                      <a:cubicBezTo>
                        <a:pt x="450031" y="433540"/>
                        <a:pt x="429169" y="395839"/>
                        <a:pt x="395391" y="373020"/>
                      </a:cubicBezTo>
                      <a:close/>
                      <a:moveTo>
                        <a:pt x="82456" y="372028"/>
                      </a:moveTo>
                      <a:cubicBezTo>
                        <a:pt x="48679" y="394847"/>
                        <a:pt x="26823" y="433540"/>
                        <a:pt x="26823" y="476202"/>
                      </a:cubicBezTo>
                      <a:lnTo>
                        <a:pt x="26823" y="560533"/>
                      </a:lnTo>
                      <a:cubicBezTo>
                        <a:pt x="26823" y="569463"/>
                        <a:pt x="34771" y="577400"/>
                        <a:pt x="43712" y="577400"/>
                      </a:cubicBezTo>
                      <a:lnTo>
                        <a:pt x="82456" y="577400"/>
                      </a:lnTo>
                      <a:close/>
                      <a:moveTo>
                        <a:pt x="193800" y="359109"/>
                      </a:moveTo>
                      <a:lnTo>
                        <a:pt x="220623" y="367051"/>
                      </a:lnTo>
                      <a:cubicBezTo>
                        <a:pt x="221617" y="367051"/>
                        <a:pt x="221617" y="367051"/>
                        <a:pt x="222610" y="367051"/>
                      </a:cubicBezTo>
                      <a:cubicBezTo>
                        <a:pt x="226584" y="363080"/>
                        <a:pt x="232545" y="361094"/>
                        <a:pt x="238506" y="361094"/>
                      </a:cubicBezTo>
                      <a:cubicBezTo>
                        <a:pt x="244467" y="361094"/>
                        <a:pt x="250428" y="363080"/>
                        <a:pt x="255395" y="367051"/>
                      </a:cubicBezTo>
                      <a:cubicBezTo>
                        <a:pt x="255395" y="367051"/>
                        <a:pt x="255395" y="367051"/>
                        <a:pt x="256389" y="367051"/>
                      </a:cubicBezTo>
                      <a:lnTo>
                        <a:pt x="283212" y="359109"/>
                      </a:lnTo>
                      <a:cubicBezTo>
                        <a:pt x="291160" y="357123"/>
                        <a:pt x="299108" y="363080"/>
                        <a:pt x="299108" y="371022"/>
                      </a:cubicBezTo>
                      <a:lnTo>
                        <a:pt x="299108" y="401798"/>
                      </a:lnTo>
                      <a:cubicBezTo>
                        <a:pt x="299108" y="410734"/>
                        <a:pt x="291160" y="416690"/>
                        <a:pt x="283212" y="414705"/>
                      </a:cubicBezTo>
                      <a:lnTo>
                        <a:pt x="255395" y="405770"/>
                      </a:lnTo>
                      <a:cubicBezTo>
                        <a:pt x="250428" y="409741"/>
                        <a:pt x="244467" y="412719"/>
                        <a:pt x="238506" y="412719"/>
                      </a:cubicBezTo>
                      <a:cubicBezTo>
                        <a:pt x="232545" y="412719"/>
                        <a:pt x="226584" y="409741"/>
                        <a:pt x="222610" y="405770"/>
                      </a:cubicBezTo>
                      <a:lnTo>
                        <a:pt x="193800" y="414705"/>
                      </a:lnTo>
                      <a:cubicBezTo>
                        <a:pt x="185852" y="416690"/>
                        <a:pt x="177904" y="410734"/>
                        <a:pt x="177904" y="401798"/>
                      </a:cubicBezTo>
                      <a:lnTo>
                        <a:pt x="177904" y="371022"/>
                      </a:lnTo>
                      <a:cubicBezTo>
                        <a:pt x="177904" y="363080"/>
                        <a:pt x="185852" y="357123"/>
                        <a:pt x="193800" y="359109"/>
                      </a:cubicBezTo>
                      <a:close/>
                      <a:moveTo>
                        <a:pt x="194715" y="336311"/>
                      </a:moveTo>
                      <a:lnTo>
                        <a:pt x="138089" y="351193"/>
                      </a:lnTo>
                      <a:lnTo>
                        <a:pt x="229486" y="577400"/>
                      </a:lnTo>
                      <a:lnTo>
                        <a:pt x="248361" y="577400"/>
                      </a:lnTo>
                      <a:lnTo>
                        <a:pt x="339758" y="351193"/>
                      </a:lnTo>
                      <a:lnTo>
                        <a:pt x="282139" y="336311"/>
                      </a:lnTo>
                      <a:cubicBezTo>
                        <a:pt x="268230" y="343256"/>
                        <a:pt x="253329" y="346232"/>
                        <a:pt x="237434" y="346232"/>
                      </a:cubicBezTo>
                      <a:cubicBezTo>
                        <a:pt x="222532" y="346232"/>
                        <a:pt x="208624" y="343256"/>
                        <a:pt x="194715" y="336311"/>
                      </a:cubicBezTo>
                      <a:close/>
                      <a:moveTo>
                        <a:pt x="314798" y="81953"/>
                      </a:moveTo>
                      <a:cubicBezTo>
                        <a:pt x="308962" y="81581"/>
                        <a:pt x="303001" y="83317"/>
                        <a:pt x="298034" y="87285"/>
                      </a:cubicBezTo>
                      <a:cubicBezTo>
                        <a:pt x="262270" y="118042"/>
                        <a:pt x="213591" y="130939"/>
                        <a:pt x="186768" y="134908"/>
                      </a:cubicBezTo>
                      <a:cubicBezTo>
                        <a:pt x="183788" y="135900"/>
                        <a:pt x="180807" y="133916"/>
                        <a:pt x="179814" y="131931"/>
                      </a:cubicBezTo>
                      <a:cubicBezTo>
                        <a:pt x="177827" y="128955"/>
                        <a:pt x="178820" y="125979"/>
                        <a:pt x="180807" y="123994"/>
                      </a:cubicBezTo>
                      <a:cubicBezTo>
                        <a:pt x="180807" y="123002"/>
                        <a:pt x="181801" y="123002"/>
                        <a:pt x="182794" y="122010"/>
                      </a:cubicBezTo>
                      <a:cubicBezTo>
                        <a:pt x="185774" y="118042"/>
                        <a:pt x="185774" y="113081"/>
                        <a:pt x="183788" y="109112"/>
                      </a:cubicBezTo>
                      <a:cubicBezTo>
                        <a:pt x="180807" y="105144"/>
                        <a:pt x="175840" y="103160"/>
                        <a:pt x="170873" y="105144"/>
                      </a:cubicBezTo>
                      <a:cubicBezTo>
                        <a:pt x="170873" y="105144"/>
                        <a:pt x="170873" y="105144"/>
                        <a:pt x="169879" y="105144"/>
                      </a:cubicBezTo>
                      <a:cubicBezTo>
                        <a:pt x="156964" y="109112"/>
                        <a:pt x="146037" y="119034"/>
                        <a:pt x="139082" y="130939"/>
                      </a:cubicBezTo>
                      <a:cubicBezTo>
                        <a:pt x="135109" y="137884"/>
                        <a:pt x="131135" y="145821"/>
                        <a:pt x="128155" y="155743"/>
                      </a:cubicBezTo>
                      <a:cubicBezTo>
                        <a:pt x="127161" y="159711"/>
                        <a:pt x="126168" y="163680"/>
                        <a:pt x="126168" y="167648"/>
                      </a:cubicBezTo>
                      <a:cubicBezTo>
                        <a:pt x="126168" y="236105"/>
                        <a:pt x="175840" y="320437"/>
                        <a:pt x="237434" y="320437"/>
                      </a:cubicBezTo>
                      <a:cubicBezTo>
                        <a:pt x="299027" y="320437"/>
                        <a:pt x="348700" y="236105"/>
                        <a:pt x="348700" y="167648"/>
                      </a:cubicBezTo>
                      <a:cubicBezTo>
                        <a:pt x="348700" y="149790"/>
                        <a:pt x="347706" y="133916"/>
                        <a:pt x="345719" y="121018"/>
                      </a:cubicBezTo>
                      <a:cubicBezTo>
                        <a:pt x="343732" y="109112"/>
                        <a:pt x="338765" y="98199"/>
                        <a:pt x="330817" y="89270"/>
                      </a:cubicBezTo>
                      <a:cubicBezTo>
                        <a:pt x="326347" y="84805"/>
                        <a:pt x="320635" y="82325"/>
                        <a:pt x="314798" y="81953"/>
                      </a:cubicBezTo>
                      <a:close/>
                      <a:moveTo>
                        <a:pt x="216571" y="970"/>
                      </a:moveTo>
                      <a:cubicBezTo>
                        <a:pt x="226506" y="2954"/>
                        <a:pt x="236440" y="1962"/>
                        <a:pt x="246375" y="970"/>
                      </a:cubicBezTo>
                      <a:cubicBezTo>
                        <a:pt x="320883" y="-6967"/>
                        <a:pt x="367575" y="33710"/>
                        <a:pt x="373536" y="125979"/>
                      </a:cubicBezTo>
                      <a:cubicBezTo>
                        <a:pt x="373536" y="133916"/>
                        <a:pt x="374529" y="142845"/>
                        <a:pt x="375523" y="151774"/>
                      </a:cubicBezTo>
                      <a:cubicBezTo>
                        <a:pt x="387444" y="156735"/>
                        <a:pt x="397378" y="168640"/>
                        <a:pt x="394398" y="198404"/>
                      </a:cubicBezTo>
                      <a:cubicBezTo>
                        <a:pt x="392411" y="228168"/>
                        <a:pt x="376516" y="242058"/>
                        <a:pt x="360621" y="245035"/>
                      </a:cubicBezTo>
                      <a:cubicBezTo>
                        <a:pt x="348700" y="272814"/>
                        <a:pt x="331811" y="297618"/>
                        <a:pt x="310949" y="316468"/>
                      </a:cubicBezTo>
                      <a:lnTo>
                        <a:pt x="361614" y="329366"/>
                      </a:lnTo>
                      <a:cubicBezTo>
                        <a:pt x="429169" y="346232"/>
                        <a:pt x="476854" y="406753"/>
                        <a:pt x="476854" y="476202"/>
                      </a:cubicBezTo>
                      <a:lnTo>
                        <a:pt x="476854" y="560533"/>
                      </a:lnTo>
                      <a:cubicBezTo>
                        <a:pt x="476854" y="583353"/>
                        <a:pt x="456985" y="603195"/>
                        <a:pt x="434136" y="603195"/>
                      </a:cubicBezTo>
                      <a:lnTo>
                        <a:pt x="43712" y="603195"/>
                      </a:lnTo>
                      <a:cubicBezTo>
                        <a:pt x="19869" y="603195"/>
                        <a:pt x="0" y="583353"/>
                        <a:pt x="0" y="559541"/>
                      </a:cubicBezTo>
                      <a:lnTo>
                        <a:pt x="0" y="476202"/>
                      </a:lnTo>
                      <a:cubicBezTo>
                        <a:pt x="0" y="406753"/>
                        <a:pt x="47685" y="346232"/>
                        <a:pt x="115240" y="329366"/>
                      </a:cubicBezTo>
                      <a:lnTo>
                        <a:pt x="165905" y="316468"/>
                      </a:lnTo>
                      <a:cubicBezTo>
                        <a:pt x="144050" y="297618"/>
                        <a:pt x="127161" y="272814"/>
                        <a:pt x="116233" y="244042"/>
                      </a:cubicBezTo>
                      <a:cubicBezTo>
                        <a:pt x="100338" y="241066"/>
                        <a:pt x="85436" y="227176"/>
                        <a:pt x="82456" y="198404"/>
                      </a:cubicBezTo>
                      <a:cubicBezTo>
                        <a:pt x="80469" y="170625"/>
                        <a:pt x="89410" y="158719"/>
                        <a:pt x="100338" y="152766"/>
                      </a:cubicBezTo>
                      <a:cubicBezTo>
                        <a:pt x="100338" y="151774"/>
                        <a:pt x="90404" y="97207"/>
                        <a:pt x="116233" y="56529"/>
                      </a:cubicBezTo>
                      <a:cubicBezTo>
                        <a:pt x="136102" y="24781"/>
                        <a:pt x="177827" y="-4983"/>
                        <a:pt x="216571" y="97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</p:sp>
            <p:sp>
              <p:nvSpPr>
                <p:cNvPr id="28" name="文本框 27"/>
                <p:cNvSpPr txBox="1"/>
                <p:nvPr/>
              </p:nvSpPr>
              <p:spPr>
                <a:xfrm>
                  <a:off x="3872756" y="4788489"/>
                  <a:ext cx="748923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1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项目经理</a:t>
                  </a:r>
                  <a:endParaRPr kumimoji="0" lang="zh-CN" alt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5" name="矩形 24"/>
              <p:cNvSpPr/>
              <p:nvPr/>
            </p:nvSpPr>
            <p:spPr>
              <a:xfrm>
                <a:off x="6401457" y="973650"/>
                <a:ext cx="1937527" cy="981484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6804846" y="969371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服务厂商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5766731" y="1428073"/>
              <a:ext cx="748923" cy="574475"/>
              <a:chOff x="3931293" y="4703544"/>
              <a:chExt cx="748923" cy="574475"/>
            </a:xfrm>
          </p:grpSpPr>
          <p:sp>
            <p:nvSpPr>
              <p:cNvPr id="30" name="user-with-tie_74229"/>
              <p:cNvSpPr>
                <a:spLocks noChangeAspect="1"/>
              </p:cNvSpPr>
              <p:nvPr/>
            </p:nvSpPr>
            <p:spPr bwMode="auto">
              <a:xfrm>
                <a:off x="4154070" y="4703544"/>
                <a:ext cx="288365" cy="312865"/>
              </a:xfrm>
              <a:custGeom>
                <a:avLst/>
                <a:gdLst>
                  <a:gd name="connsiteX0" fmla="*/ 191479 w 561065"/>
                  <a:gd name="connsiteY0" fmla="*/ 375902 h 608735"/>
                  <a:gd name="connsiteX1" fmla="*/ 245437 w 561065"/>
                  <a:gd name="connsiteY1" fmla="*/ 535655 h 608735"/>
                  <a:gd name="connsiteX2" fmla="*/ 250809 w 561065"/>
                  <a:gd name="connsiteY2" fmla="*/ 420563 h 608735"/>
                  <a:gd name="connsiteX3" fmla="*/ 246371 w 561065"/>
                  <a:gd name="connsiteY3" fmla="*/ 411817 h 608735"/>
                  <a:gd name="connsiteX4" fmla="*/ 228911 w 561065"/>
                  <a:gd name="connsiteY4" fmla="*/ 377418 h 608735"/>
                  <a:gd name="connsiteX5" fmla="*/ 280299 w 561065"/>
                  <a:gd name="connsiteY5" fmla="*/ 393743 h 608735"/>
                  <a:gd name="connsiteX6" fmla="*/ 332563 w 561065"/>
                  <a:gd name="connsiteY6" fmla="*/ 376718 h 608735"/>
                  <a:gd name="connsiteX7" fmla="*/ 314811 w 561065"/>
                  <a:gd name="connsiteY7" fmla="*/ 411817 h 608735"/>
                  <a:gd name="connsiteX8" fmla="*/ 310373 w 561065"/>
                  <a:gd name="connsiteY8" fmla="*/ 420563 h 608735"/>
                  <a:gd name="connsiteX9" fmla="*/ 315745 w 561065"/>
                  <a:gd name="connsiteY9" fmla="*/ 535655 h 608735"/>
                  <a:gd name="connsiteX10" fmla="*/ 369644 w 561065"/>
                  <a:gd name="connsiteY10" fmla="*/ 375960 h 608735"/>
                  <a:gd name="connsiteX11" fmla="*/ 443223 w 561065"/>
                  <a:gd name="connsiteY11" fmla="*/ 403946 h 608735"/>
                  <a:gd name="connsiteX12" fmla="*/ 506290 w 561065"/>
                  <a:gd name="connsiteY12" fmla="*/ 430241 h 608735"/>
                  <a:gd name="connsiteX13" fmla="*/ 507925 w 561065"/>
                  <a:gd name="connsiteY13" fmla="*/ 430999 h 608735"/>
                  <a:gd name="connsiteX14" fmla="*/ 510728 w 561065"/>
                  <a:gd name="connsiteY14" fmla="*/ 432573 h 608735"/>
                  <a:gd name="connsiteX15" fmla="*/ 528831 w 561065"/>
                  <a:gd name="connsiteY15" fmla="*/ 452630 h 608735"/>
                  <a:gd name="connsiteX16" fmla="*/ 528831 w 561065"/>
                  <a:gd name="connsiteY16" fmla="*/ 452688 h 608735"/>
                  <a:gd name="connsiteX17" fmla="*/ 532042 w 561065"/>
                  <a:gd name="connsiteY17" fmla="*/ 462308 h 608735"/>
                  <a:gd name="connsiteX18" fmla="*/ 558671 w 561065"/>
                  <a:gd name="connsiteY18" fmla="*/ 548307 h 608735"/>
                  <a:gd name="connsiteX19" fmla="*/ 560539 w 561065"/>
                  <a:gd name="connsiteY19" fmla="*/ 555828 h 608735"/>
                  <a:gd name="connsiteX20" fmla="*/ 561065 w 561065"/>
                  <a:gd name="connsiteY20" fmla="*/ 562824 h 608735"/>
                  <a:gd name="connsiteX21" fmla="*/ 515166 w 561065"/>
                  <a:gd name="connsiteY21" fmla="*/ 608710 h 608735"/>
                  <a:gd name="connsiteX22" fmla="*/ 471311 w 561065"/>
                  <a:gd name="connsiteY22" fmla="*/ 608710 h 608735"/>
                  <a:gd name="connsiteX23" fmla="*/ 283044 w 561065"/>
                  <a:gd name="connsiteY23" fmla="*/ 608710 h 608735"/>
                  <a:gd name="connsiteX24" fmla="*/ 280532 w 561065"/>
                  <a:gd name="connsiteY24" fmla="*/ 608710 h 608735"/>
                  <a:gd name="connsiteX25" fmla="*/ 278080 w 561065"/>
                  <a:gd name="connsiteY25" fmla="*/ 608710 h 608735"/>
                  <a:gd name="connsiteX26" fmla="*/ 89812 w 561065"/>
                  <a:gd name="connsiteY26" fmla="*/ 608710 h 608735"/>
                  <a:gd name="connsiteX27" fmla="*/ 45957 w 561065"/>
                  <a:gd name="connsiteY27" fmla="*/ 608710 h 608735"/>
                  <a:gd name="connsiteX28" fmla="*/ 0 w 561065"/>
                  <a:gd name="connsiteY28" fmla="*/ 562824 h 608735"/>
                  <a:gd name="connsiteX29" fmla="*/ 584 w 561065"/>
                  <a:gd name="connsiteY29" fmla="*/ 555828 h 608735"/>
                  <a:gd name="connsiteX30" fmla="*/ 2453 w 561065"/>
                  <a:gd name="connsiteY30" fmla="*/ 548307 h 608735"/>
                  <a:gd name="connsiteX31" fmla="*/ 29081 w 561065"/>
                  <a:gd name="connsiteY31" fmla="*/ 462308 h 608735"/>
                  <a:gd name="connsiteX32" fmla="*/ 32234 w 561065"/>
                  <a:gd name="connsiteY32" fmla="*/ 452688 h 608735"/>
                  <a:gd name="connsiteX33" fmla="*/ 32234 w 561065"/>
                  <a:gd name="connsiteY33" fmla="*/ 452630 h 608735"/>
                  <a:gd name="connsiteX34" fmla="*/ 50395 w 561065"/>
                  <a:gd name="connsiteY34" fmla="*/ 432457 h 608735"/>
                  <a:gd name="connsiteX35" fmla="*/ 53198 w 561065"/>
                  <a:gd name="connsiteY35" fmla="*/ 430941 h 608735"/>
                  <a:gd name="connsiteX36" fmla="*/ 54833 w 561065"/>
                  <a:gd name="connsiteY36" fmla="*/ 430125 h 608735"/>
                  <a:gd name="connsiteX37" fmla="*/ 117901 w 561065"/>
                  <a:gd name="connsiteY37" fmla="*/ 403888 h 608735"/>
                  <a:gd name="connsiteX38" fmla="*/ 191479 w 561065"/>
                  <a:gd name="connsiteY38" fmla="*/ 375902 h 608735"/>
                  <a:gd name="connsiteX39" fmla="*/ 277747 w 561065"/>
                  <a:gd name="connsiteY39" fmla="*/ 0 h 608735"/>
                  <a:gd name="connsiteX40" fmla="*/ 277980 w 561065"/>
                  <a:gd name="connsiteY40" fmla="*/ 0 h 608735"/>
                  <a:gd name="connsiteX41" fmla="*/ 278214 w 561065"/>
                  <a:gd name="connsiteY41" fmla="*/ 0 h 608735"/>
                  <a:gd name="connsiteX42" fmla="*/ 280491 w 561065"/>
                  <a:gd name="connsiteY42" fmla="*/ 0 h 608735"/>
                  <a:gd name="connsiteX43" fmla="*/ 282768 w 561065"/>
                  <a:gd name="connsiteY43" fmla="*/ 0 h 608735"/>
                  <a:gd name="connsiteX44" fmla="*/ 283001 w 561065"/>
                  <a:gd name="connsiteY44" fmla="*/ 0 h 608735"/>
                  <a:gd name="connsiteX45" fmla="*/ 283235 w 561065"/>
                  <a:gd name="connsiteY45" fmla="*/ 0 h 608735"/>
                  <a:gd name="connsiteX46" fmla="*/ 401988 w 561065"/>
                  <a:gd name="connsiteY46" fmla="*/ 118656 h 608735"/>
                  <a:gd name="connsiteX47" fmla="*/ 400470 w 561065"/>
                  <a:gd name="connsiteY47" fmla="*/ 162854 h 608735"/>
                  <a:gd name="connsiteX48" fmla="*/ 427093 w 561065"/>
                  <a:gd name="connsiteY48" fmla="*/ 188509 h 608735"/>
                  <a:gd name="connsiteX49" fmla="*/ 394456 w 561065"/>
                  <a:gd name="connsiteY49" fmla="*/ 242969 h 608735"/>
                  <a:gd name="connsiteX50" fmla="*/ 342436 w 561065"/>
                  <a:gd name="connsiteY50" fmla="*/ 326465 h 608735"/>
                  <a:gd name="connsiteX51" fmla="*/ 283001 w 561065"/>
                  <a:gd name="connsiteY51" fmla="*/ 354745 h 608735"/>
                  <a:gd name="connsiteX52" fmla="*/ 280491 w 561065"/>
                  <a:gd name="connsiteY52" fmla="*/ 354803 h 608735"/>
                  <a:gd name="connsiteX53" fmla="*/ 277980 w 561065"/>
                  <a:gd name="connsiteY53" fmla="*/ 354745 h 608735"/>
                  <a:gd name="connsiteX54" fmla="*/ 218136 w 561065"/>
                  <a:gd name="connsiteY54" fmla="*/ 326116 h 608735"/>
                  <a:gd name="connsiteX55" fmla="*/ 166467 w 561065"/>
                  <a:gd name="connsiteY55" fmla="*/ 242969 h 608735"/>
                  <a:gd name="connsiteX56" fmla="*/ 133830 w 561065"/>
                  <a:gd name="connsiteY56" fmla="*/ 188509 h 608735"/>
                  <a:gd name="connsiteX57" fmla="*/ 160453 w 561065"/>
                  <a:gd name="connsiteY57" fmla="*/ 162970 h 608735"/>
                  <a:gd name="connsiteX58" fmla="*/ 158877 w 561065"/>
                  <a:gd name="connsiteY58" fmla="*/ 118715 h 608735"/>
                  <a:gd name="connsiteX59" fmla="*/ 277747 w 561065"/>
                  <a:gd name="connsiteY59" fmla="*/ 0 h 608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61065" h="608735">
                    <a:moveTo>
                      <a:pt x="191479" y="375902"/>
                    </a:moveTo>
                    <a:cubicBezTo>
                      <a:pt x="195917" y="394559"/>
                      <a:pt x="238604" y="518455"/>
                      <a:pt x="245437" y="535655"/>
                    </a:cubicBezTo>
                    <a:lnTo>
                      <a:pt x="250809" y="420563"/>
                    </a:lnTo>
                    <a:cubicBezTo>
                      <a:pt x="248999" y="417881"/>
                      <a:pt x="247773" y="414732"/>
                      <a:pt x="246371" y="411817"/>
                    </a:cubicBezTo>
                    <a:lnTo>
                      <a:pt x="228911" y="377418"/>
                    </a:lnTo>
                    <a:cubicBezTo>
                      <a:pt x="241466" y="387446"/>
                      <a:pt x="259860" y="393743"/>
                      <a:pt x="280299" y="393743"/>
                    </a:cubicBezTo>
                    <a:cubicBezTo>
                      <a:pt x="301263" y="393743"/>
                      <a:pt x="320008" y="387155"/>
                      <a:pt x="332563" y="376718"/>
                    </a:cubicBezTo>
                    <a:lnTo>
                      <a:pt x="314811" y="411817"/>
                    </a:lnTo>
                    <a:cubicBezTo>
                      <a:pt x="313409" y="414732"/>
                      <a:pt x="312183" y="417881"/>
                      <a:pt x="310373" y="420563"/>
                    </a:cubicBezTo>
                    <a:lnTo>
                      <a:pt x="315745" y="535655"/>
                    </a:lnTo>
                    <a:cubicBezTo>
                      <a:pt x="322519" y="518455"/>
                      <a:pt x="365089" y="394618"/>
                      <a:pt x="369644" y="375960"/>
                    </a:cubicBezTo>
                    <a:cubicBezTo>
                      <a:pt x="394754" y="384881"/>
                      <a:pt x="419397" y="393685"/>
                      <a:pt x="443223" y="403946"/>
                    </a:cubicBezTo>
                    <a:cubicBezTo>
                      <a:pt x="443223" y="403946"/>
                      <a:pt x="490757" y="422895"/>
                      <a:pt x="506290" y="430241"/>
                    </a:cubicBezTo>
                    <a:cubicBezTo>
                      <a:pt x="506815" y="430475"/>
                      <a:pt x="507341" y="430766"/>
                      <a:pt x="507925" y="430999"/>
                    </a:cubicBezTo>
                    <a:cubicBezTo>
                      <a:pt x="509210" y="431699"/>
                      <a:pt x="510261" y="432224"/>
                      <a:pt x="510728" y="432573"/>
                    </a:cubicBezTo>
                    <a:cubicBezTo>
                      <a:pt x="518553" y="437238"/>
                      <a:pt x="524976" y="444234"/>
                      <a:pt x="528831" y="452630"/>
                    </a:cubicBezTo>
                    <a:lnTo>
                      <a:pt x="528831" y="452688"/>
                    </a:lnTo>
                    <a:cubicBezTo>
                      <a:pt x="530232" y="455720"/>
                      <a:pt x="531342" y="458985"/>
                      <a:pt x="532042" y="462308"/>
                    </a:cubicBezTo>
                    <a:cubicBezTo>
                      <a:pt x="538408" y="481607"/>
                      <a:pt x="552539" y="524694"/>
                      <a:pt x="558671" y="548307"/>
                    </a:cubicBezTo>
                    <a:cubicBezTo>
                      <a:pt x="559547" y="550697"/>
                      <a:pt x="560131" y="553204"/>
                      <a:pt x="560539" y="555828"/>
                    </a:cubicBezTo>
                    <a:cubicBezTo>
                      <a:pt x="560831" y="558102"/>
                      <a:pt x="561065" y="560492"/>
                      <a:pt x="561065" y="562824"/>
                    </a:cubicBezTo>
                    <a:cubicBezTo>
                      <a:pt x="561065" y="588187"/>
                      <a:pt x="540510" y="608710"/>
                      <a:pt x="515166" y="608710"/>
                    </a:cubicBezTo>
                    <a:lnTo>
                      <a:pt x="471311" y="608710"/>
                    </a:lnTo>
                    <a:lnTo>
                      <a:pt x="283044" y="608710"/>
                    </a:lnTo>
                    <a:lnTo>
                      <a:pt x="280532" y="608710"/>
                    </a:lnTo>
                    <a:lnTo>
                      <a:pt x="278080" y="608710"/>
                    </a:lnTo>
                    <a:cubicBezTo>
                      <a:pt x="215305" y="608768"/>
                      <a:pt x="152529" y="608710"/>
                      <a:pt x="89812" y="608710"/>
                    </a:cubicBezTo>
                    <a:lnTo>
                      <a:pt x="45957" y="608710"/>
                    </a:lnTo>
                    <a:cubicBezTo>
                      <a:pt x="20555" y="608710"/>
                      <a:pt x="0" y="588187"/>
                      <a:pt x="0" y="562824"/>
                    </a:cubicBezTo>
                    <a:cubicBezTo>
                      <a:pt x="0" y="560492"/>
                      <a:pt x="175" y="558102"/>
                      <a:pt x="584" y="555828"/>
                    </a:cubicBezTo>
                    <a:cubicBezTo>
                      <a:pt x="934" y="553263"/>
                      <a:pt x="1577" y="550697"/>
                      <a:pt x="2453" y="548307"/>
                    </a:cubicBezTo>
                    <a:cubicBezTo>
                      <a:pt x="8584" y="524577"/>
                      <a:pt x="22657" y="481607"/>
                      <a:pt x="29081" y="462308"/>
                    </a:cubicBezTo>
                    <a:cubicBezTo>
                      <a:pt x="29782" y="458985"/>
                      <a:pt x="30833" y="455720"/>
                      <a:pt x="32234" y="452688"/>
                    </a:cubicBezTo>
                    <a:lnTo>
                      <a:pt x="32234" y="452630"/>
                    </a:lnTo>
                    <a:cubicBezTo>
                      <a:pt x="36147" y="444234"/>
                      <a:pt x="42512" y="437238"/>
                      <a:pt x="50395" y="432457"/>
                    </a:cubicBezTo>
                    <a:cubicBezTo>
                      <a:pt x="50863" y="432107"/>
                      <a:pt x="51855" y="431524"/>
                      <a:pt x="53198" y="430941"/>
                    </a:cubicBezTo>
                    <a:cubicBezTo>
                      <a:pt x="53724" y="430591"/>
                      <a:pt x="54308" y="430358"/>
                      <a:pt x="54833" y="430125"/>
                    </a:cubicBezTo>
                    <a:cubicBezTo>
                      <a:pt x="70308" y="422895"/>
                      <a:pt x="117901" y="403888"/>
                      <a:pt x="117901" y="403888"/>
                    </a:cubicBezTo>
                    <a:cubicBezTo>
                      <a:pt x="141726" y="393626"/>
                      <a:pt x="166311" y="384823"/>
                      <a:pt x="191479" y="375902"/>
                    </a:cubicBezTo>
                    <a:close/>
                    <a:moveTo>
                      <a:pt x="277747" y="0"/>
                    </a:moveTo>
                    <a:lnTo>
                      <a:pt x="277980" y="0"/>
                    </a:lnTo>
                    <a:lnTo>
                      <a:pt x="278214" y="0"/>
                    </a:lnTo>
                    <a:lnTo>
                      <a:pt x="280491" y="0"/>
                    </a:lnTo>
                    <a:lnTo>
                      <a:pt x="282768" y="0"/>
                    </a:lnTo>
                    <a:lnTo>
                      <a:pt x="283001" y="0"/>
                    </a:lnTo>
                    <a:lnTo>
                      <a:pt x="283235" y="0"/>
                    </a:lnTo>
                    <a:cubicBezTo>
                      <a:pt x="348858" y="0"/>
                      <a:pt x="402105" y="53118"/>
                      <a:pt x="401988" y="118656"/>
                    </a:cubicBezTo>
                    <a:cubicBezTo>
                      <a:pt x="401988" y="125420"/>
                      <a:pt x="400470" y="154807"/>
                      <a:pt x="400470" y="162854"/>
                    </a:cubicBezTo>
                    <a:cubicBezTo>
                      <a:pt x="403331" y="163029"/>
                      <a:pt x="429954" y="156673"/>
                      <a:pt x="427093" y="188509"/>
                    </a:cubicBezTo>
                    <a:cubicBezTo>
                      <a:pt x="421021" y="256030"/>
                      <a:pt x="395215" y="242969"/>
                      <a:pt x="394456" y="242969"/>
                    </a:cubicBezTo>
                    <a:cubicBezTo>
                      <a:pt x="381670" y="283901"/>
                      <a:pt x="361820" y="309964"/>
                      <a:pt x="342436" y="326465"/>
                    </a:cubicBezTo>
                    <a:cubicBezTo>
                      <a:pt x="312485" y="351946"/>
                      <a:pt x="283468" y="354745"/>
                      <a:pt x="283001" y="354745"/>
                    </a:cubicBezTo>
                    <a:cubicBezTo>
                      <a:pt x="282125" y="354803"/>
                      <a:pt x="281250" y="354803"/>
                      <a:pt x="280491" y="354803"/>
                    </a:cubicBezTo>
                    <a:cubicBezTo>
                      <a:pt x="279615" y="354803"/>
                      <a:pt x="278856" y="354745"/>
                      <a:pt x="277980" y="354745"/>
                    </a:cubicBezTo>
                    <a:cubicBezTo>
                      <a:pt x="277455" y="354745"/>
                      <a:pt x="248263" y="351946"/>
                      <a:pt x="218136" y="326116"/>
                    </a:cubicBezTo>
                    <a:cubicBezTo>
                      <a:pt x="198811" y="309556"/>
                      <a:pt x="179136" y="283609"/>
                      <a:pt x="166467" y="242969"/>
                    </a:cubicBezTo>
                    <a:cubicBezTo>
                      <a:pt x="165649" y="242969"/>
                      <a:pt x="139902" y="256030"/>
                      <a:pt x="133830" y="188509"/>
                    </a:cubicBezTo>
                    <a:cubicBezTo>
                      <a:pt x="130969" y="156731"/>
                      <a:pt x="157592" y="163087"/>
                      <a:pt x="160453" y="162970"/>
                    </a:cubicBezTo>
                    <a:cubicBezTo>
                      <a:pt x="160453" y="154807"/>
                      <a:pt x="158877" y="125478"/>
                      <a:pt x="158877" y="118715"/>
                    </a:cubicBezTo>
                    <a:cubicBezTo>
                      <a:pt x="158877" y="53177"/>
                      <a:pt x="212123" y="0"/>
                      <a:pt x="2777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3931293" y="5016409"/>
                <a:ext cx="7489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项目经理</a:t>
                </a:r>
                <a:endParaRPr kumimoji="0" lang="zh-CN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2" name="servant-outline_62649"/>
            <p:cNvSpPr>
              <a:spLocks noChangeAspect="1"/>
            </p:cNvSpPr>
            <p:nvPr/>
          </p:nvSpPr>
          <p:spPr bwMode="auto">
            <a:xfrm>
              <a:off x="8150687" y="1423323"/>
              <a:ext cx="247335" cy="312869"/>
            </a:xfrm>
            <a:custGeom>
              <a:avLst/>
              <a:gdLst>
                <a:gd name="connsiteX0" fmla="*/ 238507 w 476854"/>
                <a:gd name="connsiteY0" fmla="*/ 490114 h 603195"/>
                <a:gd name="connsiteX1" fmla="*/ 253399 w 476854"/>
                <a:gd name="connsiteY1" fmla="*/ 504926 h 603195"/>
                <a:gd name="connsiteX2" fmla="*/ 238507 w 476854"/>
                <a:gd name="connsiteY2" fmla="*/ 519738 h 603195"/>
                <a:gd name="connsiteX3" fmla="*/ 223615 w 476854"/>
                <a:gd name="connsiteY3" fmla="*/ 504926 h 603195"/>
                <a:gd name="connsiteX4" fmla="*/ 238507 w 476854"/>
                <a:gd name="connsiteY4" fmla="*/ 490114 h 603195"/>
                <a:gd name="connsiteX5" fmla="*/ 238507 w 476854"/>
                <a:gd name="connsiteY5" fmla="*/ 435484 h 603195"/>
                <a:gd name="connsiteX6" fmla="*/ 253399 w 476854"/>
                <a:gd name="connsiteY6" fmla="*/ 450854 h 603195"/>
                <a:gd name="connsiteX7" fmla="*/ 238507 w 476854"/>
                <a:gd name="connsiteY7" fmla="*/ 466224 h 603195"/>
                <a:gd name="connsiteX8" fmla="*/ 223615 w 476854"/>
                <a:gd name="connsiteY8" fmla="*/ 450854 h 603195"/>
                <a:gd name="connsiteX9" fmla="*/ 238507 w 476854"/>
                <a:gd name="connsiteY9" fmla="*/ 435484 h 603195"/>
                <a:gd name="connsiteX10" fmla="*/ 395391 w 476854"/>
                <a:gd name="connsiteY10" fmla="*/ 373020 h 603195"/>
                <a:gd name="connsiteX11" fmla="*/ 395391 w 476854"/>
                <a:gd name="connsiteY11" fmla="*/ 577400 h 603195"/>
                <a:gd name="connsiteX12" fmla="*/ 434136 w 476854"/>
                <a:gd name="connsiteY12" fmla="*/ 577400 h 603195"/>
                <a:gd name="connsiteX13" fmla="*/ 450031 w 476854"/>
                <a:gd name="connsiteY13" fmla="*/ 560533 h 603195"/>
                <a:gd name="connsiteX14" fmla="*/ 450031 w 476854"/>
                <a:gd name="connsiteY14" fmla="*/ 476202 h 603195"/>
                <a:gd name="connsiteX15" fmla="*/ 395391 w 476854"/>
                <a:gd name="connsiteY15" fmla="*/ 373020 h 603195"/>
                <a:gd name="connsiteX16" fmla="*/ 82456 w 476854"/>
                <a:gd name="connsiteY16" fmla="*/ 372028 h 603195"/>
                <a:gd name="connsiteX17" fmla="*/ 26823 w 476854"/>
                <a:gd name="connsiteY17" fmla="*/ 476202 h 603195"/>
                <a:gd name="connsiteX18" fmla="*/ 26823 w 476854"/>
                <a:gd name="connsiteY18" fmla="*/ 560533 h 603195"/>
                <a:gd name="connsiteX19" fmla="*/ 43712 w 476854"/>
                <a:gd name="connsiteY19" fmla="*/ 577400 h 603195"/>
                <a:gd name="connsiteX20" fmla="*/ 82456 w 476854"/>
                <a:gd name="connsiteY20" fmla="*/ 577400 h 603195"/>
                <a:gd name="connsiteX21" fmla="*/ 193800 w 476854"/>
                <a:gd name="connsiteY21" fmla="*/ 359109 h 603195"/>
                <a:gd name="connsiteX22" fmla="*/ 220623 w 476854"/>
                <a:gd name="connsiteY22" fmla="*/ 367051 h 603195"/>
                <a:gd name="connsiteX23" fmla="*/ 222610 w 476854"/>
                <a:gd name="connsiteY23" fmla="*/ 367051 h 603195"/>
                <a:gd name="connsiteX24" fmla="*/ 238506 w 476854"/>
                <a:gd name="connsiteY24" fmla="*/ 361094 h 603195"/>
                <a:gd name="connsiteX25" fmla="*/ 255395 w 476854"/>
                <a:gd name="connsiteY25" fmla="*/ 367051 h 603195"/>
                <a:gd name="connsiteX26" fmla="*/ 256389 w 476854"/>
                <a:gd name="connsiteY26" fmla="*/ 367051 h 603195"/>
                <a:gd name="connsiteX27" fmla="*/ 283212 w 476854"/>
                <a:gd name="connsiteY27" fmla="*/ 359109 h 603195"/>
                <a:gd name="connsiteX28" fmla="*/ 299108 w 476854"/>
                <a:gd name="connsiteY28" fmla="*/ 371022 h 603195"/>
                <a:gd name="connsiteX29" fmla="*/ 299108 w 476854"/>
                <a:gd name="connsiteY29" fmla="*/ 401798 h 603195"/>
                <a:gd name="connsiteX30" fmla="*/ 283212 w 476854"/>
                <a:gd name="connsiteY30" fmla="*/ 414705 h 603195"/>
                <a:gd name="connsiteX31" fmla="*/ 255395 w 476854"/>
                <a:gd name="connsiteY31" fmla="*/ 405770 h 603195"/>
                <a:gd name="connsiteX32" fmla="*/ 238506 w 476854"/>
                <a:gd name="connsiteY32" fmla="*/ 412719 h 603195"/>
                <a:gd name="connsiteX33" fmla="*/ 222610 w 476854"/>
                <a:gd name="connsiteY33" fmla="*/ 405770 h 603195"/>
                <a:gd name="connsiteX34" fmla="*/ 193800 w 476854"/>
                <a:gd name="connsiteY34" fmla="*/ 414705 h 603195"/>
                <a:gd name="connsiteX35" fmla="*/ 177904 w 476854"/>
                <a:gd name="connsiteY35" fmla="*/ 401798 h 603195"/>
                <a:gd name="connsiteX36" fmla="*/ 177904 w 476854"/>
                <a:gd name="connsiteY36" fmla="*/ 371022 h 603195"/>
                <a:gd name="connsiteX37" fmla="*/ 193800 w 476854"/>
                <a:gd name="connsiteY37" fmla="*/ 359109 h 603195"/>
                <a:gd name="connsiteX38" fmla="*/ 194715 w 476854"/>
                <a:gd name="connsiteY38" fmla="*/ 336311 h 603195"/>
                <a:gd name="connsiteX39" fmla="*/ 138089 w 476854"/>
                <a:gd name="connsiteY39" fmla="*/ 351193 h 603195"/>
                <a:gd name="connsiteX40" fmla="*/ 229486 w 476854"/>
                <a:gd name="connsiteY40" fmla="*/ 577400 h 603195"/>
                <a:gd name="connsiteX41" fmla="*/ 248361 w 476854"/>
                <a:gd name="connsiteY41" fmla="*/ 577400 h 603195"/>
                <a:gd name="connsiteX42" fmla="*/ 339758 w 476854"/>
                <a:gd name="connsiteY42" fmla="*/ 351193 h 603195"/>
                <a:gd name="connsiteX43" fmla="*/ 282139 w 476854"/>
                <a:gd name="connsiteY43" fmla="*/ 336311 h 603195"/>
                <a:gd name="connsiteX44" fmla="*/ 237434 w 476854"/>
                <a:gd name="connsiteY44" fmla="*/ 346232 h 603195"/>
                <a:gd name="connsiteX45" fmla="*/ 194715 w 476854"/>
                <a:gd name="connsiteY45" fmla="*/ 336311 h 603195"/>
                <a:gd name="connsiteX46" fmla="*/ 314798 w 476854"/>
                <a:gd name="connsiteY46" fmla="*/ 81953 h 603195"/>
                <a:gd name="connsiteX47" fmla="*/ 298034 w 476854"/>
                <a:gd name="connsiteY47" fmla="*/ 87285 h 603195"/>
                <a:gd name="connsiteX48" fmla="*/ 186768 w 476854"/>
                <a:gd name="connsiteY48" fmla="*/ 134908 h 603195"/>
                <a:gd name="connsiteX49" fmla="*/ 179814 w 476854"/>
                <a:gd name="connsiteY49" fmla="*/ 131931 h 603195"/>
                <a:gd name="connsiteX50" fmla="*/ 180807 w 476854"/>
                <a:gd name="connsiteY50" fmla="*/ 123994 h 603195"/>
                <a:gd name="connsiteX51" fmla="*/ 182794 w 476854"/>
                <a:gd name="connsiteY51" fmla="*/ 122010 h 603195"/>
                <a:gd name="connsiteX52" fmla="*/ 183788 w 476854"/>
                <a:gd name="connsiteY52" fmla="*/ 109112 h 603195"/>
                <a:gd name="connsiteX53" fmla="*/ 170873 w 476854"/>
                <a:gd name="connsiteY53" fmla="*/ 105144 h 603195"/>
                <a:gd name="connsiteX54" fmla="*/ 169879 w 476854"/>
                <a:gd name="connsiteY54" fmla="*/ 105144 h 603195"/>
                <a:gd name="connsiteX55" fmla="*/ 139082 w 476854"/>
                <a:gd name="connsiteY55" fmla="*/ 130939 h 603195"/>
                <a:gd name="connsiteX56" fmla="*/ 128155 w 476854"/>
                <a:gd name="connsiteY56" fmla="*/ 155743 h 603195"/>
                <a:gd name="connsiteX57" fmla="*/ 126168 w 476854"/>
                <a:gd name="connsiteY57" fmla="*/ 167648 h 603195"/>
                <a:gd name="connsiteX58" fmla="*/ 237434 w 476854"/>
                <a:gd name="connsiteY58" fmla="*/ 320437 h 603195"/>
                <a:gd name="connsiteX59" fmla="*/ 348700 w 476854"/>
                <a:gd name="connsiteY59" fmla="*/ 167648 h 603195"/>
                <a:gd name="connsiteX60" fmla="*/ 345719 w 476854"/>
                <a:gd name="connsiteY60" fmla="*/ 121018 h 603195"/>
                <a:gd name="connsiteX61" fmla="*/ 330817 w 476854"/>
                <a:gd name="connsiteY61" fmla="*/ 89270 h 603195"/>
                <a:gd name="connsiteX62" fmla="*/ 314798 w 476854"/>
                <a:gd name="connsiteY62" fmla="*/ 81953 h 603195"/>
                <a:gd name="connsiteX63" fmla="*/ 216571 w 476854"/>
                <a:gd name="connsiteY63" fmla="*/ 970 h 603195"/>
                <a:gd name="connsiteX64" fmla="*/ 246375 w 476854"/>
                <a:gd name="connsiteY64" fmla="*/ 970 h 603195"/>
                <a:gd name="connsiteX65" fmla="*/ 373536 w 476854"/>
                <a:gd name="connsiteY65" fmla="*/ 125979 h 603195"/>
                <a:gd name="connsiteX66" fmla="*/ 375523 w 476854"/>
                <a:gd name="connsiteY66" fmla="*/ 151774 h 603195"/>
                <a:gd name="connsiteX67" fmla="*/ 394398 w 476854"/>
                <a:gd name="connsiteY67" fmla="*/ 198404 h 603195"/>
                <a:gd name="connsiteX68" fmla="*/ 360621 w 476854"/>
                <a:gd name="connsiteY68" fmla="*/ 245035 h 603195"/>
                <a:gd name="connsiteX69" fmla="*/ 310949 w 476854"/>
                <a:gd name="connsiteY69" fmla="*/ 316468 h 603195"/>
                <a:gd name="connsiteX70" fmla="*/ 361614 w 476854"/>
                <a:gd name="connsiteY70" fmla="*/ 329366 h 603195"/>
                <a:gd name="connsiteX71" fmla="*/ 476854 w 476854"/>
                <a:gd name="connsiteY71" fmla="*/ 476202 h 603195"/>
                <a:gd name="connsiteX72" fmla="*/ 476854 w 476854"/>
                <a:gd name="connsiteY72" fmla="*/ 560533 h 603195"/>
                <a:gd name="connsiteX73" fmla="*/ 434136 w 476854"/>
                <a:gd name="connsiteY73" fmla="*/ 603195 h 603195"/>
                <a:gd name="connsiteX74" fmla="*/ 43712 w 476854"/>
                <a:gd name="connsiteY74" fmla="*/ 603195 h 603195"/>
                <a:gd name="connsiteX75" fmla="*/ 0 w 476854"/>
                <a:gd name="connsiteY75" fmla="*/ 559541 h 603195"/>
                <a:gd name="connsiteX76" fmla="*/ 0 w 476854"/>
                <a:gd name="connsiteY76" fmla="*/ 476202 h 603195"/>
                <a:gd name="connsiteX77" fmla="*/ 115240 w 476854"/>
                <a:gd name="connsiteY77" fmla="*/ 329366 h 603195"/>
                <a:gd name="connsiteX78" fmla="*/ 165905 w 476854"/>
                <a:gd name="connsiteY78" fmla="*/ 316468 h 603195"/>
                <a:gd name="connsiteX79" fmla="*/ 116233 w 476854"/>
                <a:gd name="connsiteY79" fmla="*/ 244042 h 603195"/>
                <a:gd name="connsiteX80" fmla="*/ 82456 w 476854"/>
                <a:gd name="connsiteY80" fmla="*/ 198404 h 603195"/>
                <a:gd name="connsiteX81" fmla="*/ 100338 w 476854"/>
                <a:gd name="connsiteY81" fmla="*/ 152766 h 603195"/>
                <a:gd name="connsiteX82" fmla="*/ 116233 w 476854"/>
                <a:gd name="connsiteY82" fmla="*/ 56529 h 603195"/>
                <a:gd name="connsiteX83" fmla="*/ 216571 w 476854"/>
                <a:gd name="connsiteY83" fmla="*/ 970 h 603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476854" h="603195">
                  <a:moveTo>
                    <a:pt x="238507" y="490114"/>
                  </a:moveTo>
                  <a:cubicBezTo>
                    <a:pt x="246732" y="490114"/>
                    <a:pt x="253399" y="496746"/>
                    <a:pt x="253399" y="504926"/>
                  </a:cubicBezTo>
                  <a:cubicBezTo>
                    <a:pt x="253399" y="513106"/>
                    <a:pt x="246732" y="519738"/>
                    <a:pt x="238507" y="519738"/>
                  </a:cubicBezTo>
                  <a:cubicBezTo>
                    <a:pt x="230282" y="519738"/>
                    <a:pt x="223615" y="513106"/>
                    <a:pt x="223615" y="504926"/>
                  </a:cubicBezTo>
                  <a:cubicBezTo>
                    <a:pt x="223615" y="496746"/>
                    <a:pt x="230282" y="490114"/>
                    <a:pt x="238507" y="490114"/>
                  </a:cubicBezTo>
                  <a:close/>
                  <a:moveTo>
                    <a:pt x="238507" y="435484"/>
                  </a:moveTo>
                  <a:cubicBezTo>
                    <a:pt x="246732" y="435484"/>
                    <a:pt x="253399" y="442365"/>
                    <a:pt x="253399" y="450854"/>
                  </a:cubicBezTo>
                  <a:cubicBezTo>
                    <a:pt x="253399" y="459343"/>
                    <a:pt x="246732" y="466224"/>
                    <a:pt x="238507" y="466224"/>
                  </a:cubicBezTo>
                  <a:cubicBezTo>
                    <a:pt x="230282" y="466224"/>
                    <a:pt x="223615" y="459343"/>
                    <a:pt x="223615" y="450854"/>
                  </a:cubicBezTo>
                  <a:cubicBezTo>
                    <a:pt x="223615" y="442365"/>
                    <a:pt x="230282" y="435484"/>
                    <a:pt x="238507" y="435484"/>
                  </a:cubicBezTo>
                  <a:close/>
                  <a:moveTo>
                    <a:pt x="395391" y="373020"/>
                  </a:moveTo>
                  <a:lnTo>
                    <a:pt x="395391" y="577400"/>
                  </a:lnTo>
                  <a:lnTo>
                    <a:pt x="434136" y="577400"/>
                  </a:lnTo>
                  <a:cubicBezTo>
                    <a:pt x="443077" y="577400"/>
                    <a:pt x="450031" y="569463"/>
                    <a:pt x="450031" y="560533"/>
                  </a:cubicBezTo>
                  <a:lnTo>
                    <a:pt x="450031" y="476202"/>
                  </a:lnTo>
                  <a:cubicBezTo>
                    <a:pt x="450031" y="433540"/>
                    <a:pt x="429169" y="395839"/>
                    <a:pt x="395391" y="373020"/>
                  </a:cubicBezTo>
                  <a:close/>
                  <a:moveTo>
                    <a:pt x="82456" y="372028"/>
                  </a:moveTo>
                  <a:cubicBezTo>
                    <a:pt x="48679" y="394847"/>
                    <a:pt x="26823" y="433540"/>
                    <a:pt x="26823" y="476202"/>
                  </a:cubicBezTo>
                  <a:lnTo>
                    <a:pt x="26823" y="560533"/>
                  </a:lnTo>
                  <a:cubicBezTo>
                    <a:pt x="26823" y="569463"/>
                    <a:pt x="34771" y="577400"/>
                    <a:pt x="43712" y="577400"/>
                  </a:cubicBezTo>
                  <a:lnTo>
                    <a:pt x="82456" y="577400"/>
                  </a:lnTo>
                  <a:close/>
                  <a:moveTo>
                    <a:pt x="193800" y="359109"/>
                  </a:moveTo>
                  <a:lnTo>
                    <a:pt x="220623" y="367051"/>
                  </a:lnTo>
                  <a:cubicBezTo>
                    <a:pt x="221617" y="367051"/>
                    <a:pt x="221617" y="367051"/>
                    <a:pt x="222610" y="367051"/>
                  </a:cubicBezTo>
                  <a:cubicBezTo>
                    <a:pt x="226584" y="363080"/>
                    <a:pt x="232545" y="361094"/>
                    <a:pt x="238506" y="361094"/>
                  </a:cubicBezTo>
                  <a:cubicBezTo>
                    <a:pt x="244467" y="361094"/>
                    <a:pt x="250428" y="363080"/>
                    <a:pt x="255395" y="367051"/>
                  </a:cubicBezTo>
                  <a:cubicBezTo>
                    <a:pt x="255395" y="367051"/>
                    <a:pt x="255395" y="367051"/>
                    <a:pt x="256389" y="367051"/>
                  </a:cubicBezTo>
                  <a:lnTo>
                    <a:pt x="283212" y="359109"/>
                  </a:lnTo>
                  <a:cubicBezTo>
                    <a:pt x="291160" y="357123"/>
                    <a:pt x="299108" y="363080"/>
                    <a:pt x="299108" y="371022"/>
                  </a:cubicBezTo>
                  <a:lnTo>
                    <a:pt x="299108" y="401798"/>
                  </a:lnTo>
                  <a:cubicBezTo>
                    <a:pt x="299108" y="410734"/>
                    <a:pt x="291160" y="416690"/>
                    <a:pt x="283212" y="414705"/>
                  </a:cubicBezTo>
                  <a:lnTo>
                    <a:pt x="255395" y="405770"/>
                  </a:lnTo>
                  <a:cubicBezTo>
                    <a:pt x="250428" y="409741"/>
                    <a:pt x="244467" y="412719"/>
                    <a:pt x="238506" y="412719"/>
                  </a:cubicBezTo>
                  <a:cubicBezTo>
                    <a:pt x="232545" y="412719"/>
                    <a:pt x="226584" y="409741"/>
                    <a:pt x="222610" y="405770"/>
                  </a:cubicBezTo>
                  <a:lnTo>
                    <a:pt x="193800" y="414705"/>
                  </a:lnTo>
                  <a:cubicBezTo>
                    <a:pt x="185852" y="416690"/>
                    <a:pt x="177904" y="410734"/>
                    <a:pt x="177904" y="401798"/>
                  </a:cubicBezTo>
                  <a:lnTo>
                    <a:pt x="177904" y="371022"/>
                  </a:lnTo>
                  <a:cubicBezTo>
                    <a:pt x="177904" y="363080"/>
                    <a:pt x="185852" y="357123"/>
                    <a:pt x="193800" y="359109"/>
                  </a:cubicBezTo>
                  <a:close/>
                  <a:moveTo>
                    <a:pt x="194715" y="336311"/>
                  </a:moveTo>
                  <a:lnTo>
                    <a:pt x="138089" y="351193"/>
                  </a:lnTo>
                  <a:lnTo>
                    <a:pt x="229486" y="577400"/>
                  </a:lnTo>
                  <a:lnTo>
                    <a:pt x="248361" y="577400"/>
                  </a:lnTo>
                  <a:lnTo>
                    <a:pt x="339758" y="351193"/>
                  </a:lnTo>
                  <a:lnTo>
                    <a:pt x="282139" y="336311"/>
                  </a:lnTo>
                  <a:cubicBezTo>
                    <a:pt x="268230" y="343256"/>
                    <a:pt x="253329" y="346232"/>
                    <a:pt x="237434" y="346232"/>
                  </a:cubicBezTo>
                  <a:cubicBezTo>
                    <a:pt x="222532" y="346232"/>
                    <a:pt x="208624" y="343256"/>
                    <a:pt x="194715" y="336311"/>
                  </a:cubicBezTo>
                  <a:close/>
                  <a:moveTo>
                    <a:pt x="314798" y="81953"/>
                  </a:moveTo>
                  <a:cubicBezTo>
                    <a:pt x="308962" y="81581"/>
                    <a:pt x="303001" y="83317"/>
                    <a:pt x="298034" y="87285"/>
                  </a:cubicBezTo>
                  <a:cubicBezTo>
                    <a:pt x="262270" y="118042"/>
                    <a:pt x="213591" y="130939"/>
                    <a:pt x="186768" y="134908"/>
                  </a:cubicBezTo>
                  <a:cubicBezTo>
                    <a:pt x="183788" y="135900"/>
                    <a:pt x="180807" y="133916"/>
                    <a:pt x="179814" y="131931"/>
                  </a:cubicBezTo>
                  <a:cubicBezTo>
                    <a:pt x="177827" y="128955"/>
                    <a:pt x="178820" y="125979"/>
                    <a:pt x="180807" y="123994"/>
                  </a:cubicBezTo>
                  <a:cubicBezTo>
                    <a:pt x="180807" y="123002"/>
                    <a:pt x="181801" y="123002"/>
                    <a:pt x="182794" y="122010"/>
                  </a:cubicBezTo>
                  <a:cubicBezTo>
                    <a:pt x="185774" y="118042"/>
                    <a:pt x="185774" y="113081"/>
                    <a:pt x="183788" y="109112"/>
                  </a:cubicBezTo>
                  <a:cubicBezTo>
                    <a:pt x="180807" y="105144"/>
                    <a:pt x="175840" y="103160"/>
                    <a:pt x="170873" y="105144"/>
                  </a:cubicBezTo>
                  <a:cubicBezTo>
                    <a:pt x="170873" y="105144"/>
                    <a:pt x="170873" y="105144"/>
                    <a:pt x="169879" y="105144"/>
                  </a:cubicBezTo>
                  <a:cubicBezTo>
                    <a:pt x="156964" y="109112"/>
                    <a:pt x="146037" y="119034"/>
                    <a:pt x="139082" y="130939"/>
                  </a:cubicBezTo>
                  <a:cubicBezTo>
                    <a:pt x="135109" y="137884"/>
                    <a:pt x="131135" y="145821"/>
                    <a:pt x="128155" y="155743"/>
                  </a:cubicBezTo>
                  <a:cubicBezTo>
                    <a:pt x="127161" y="159711"/>
                    <a:pt x="126168" y="163680"/>
                    <a:pt x="126168" y="167648"/>
                  </a:cubicBezTo>
                  <a:cubicBezTo>
                    <a:pt x="126168" y="236105"/>
                    <a:pt x="175840" y="320437"/>
                    <a:pt x="237434" y="320437"/>
                  </a:cubicBezTo>
                  <a:cubicBezTo>
                    <a:pt x="299027" y="320437"/>
                    <a:pt x="348700" y="236105"/>
                    <a:pt x="348700" y="167648"/>
                  </a:cubicBezTo>
                  <a:cubicBezTo>
                    <a:pt x="348700" y="149790"/>
                    <a:pt x="347706" y="133916"/>
                    <a:pt x="345719" y="121018"/>
                  </a:cubicBezTo>
                  <a:cubicBezTo>
                    <a:pt x="343732" y="109112"/>
                    <a:pt x="338765" y="98199"/>
                    <a:pt x="330817" y="89270"/>
                  </a:cubicBezTo>
                  <a:cubicBezTo>
                    <a:pt x="326347" y="84805"/>
                    <a:pt x="320635" y="82325"/>
                    <a:pt x="314798" y="81953"/>
                  </a:cubicBezTo>
                  <a:close/>
                  <a:moveTo>
                    <a:pt x="216571" y="970"/>
                  </a:moveTo>
                  <a:cubicBezTo>
                    <a:pt x="226506" y="2954"/>
                    <a:pt x="236440" y="1962"/>
                    <a:pt x="246375" y="970"/>
                  </a:cubicBezTo>
                  <a:cubicBezTo>
                    <a:pt x="320883" y="-6967"/>
                    <a:pt x="367575" y="33710"/>
                    <a:pt x="373536" y="125979"/>
                  </a:cubicBezTo>
                  <a:cubicBezTo>
                    <a:pt x="373536" y="133916"/>
                    <a:pt x="374529" y="142845"/>
                    <a:pt x="375523" y="151774"/>
                  </a:cubicBezTo>
                  <a:cubicBezTo>
                    <a:pt x="387444" y="156735"/>
                    <a:pt x="397378" y="168640"/>
                    <a:pt x="394398" y="198404"/>
                  </a:cubicBezTo>
                  <a:cubicBezTo>
                    <a:pt x="392411" y="228168"/>
                    <a:pt x="376516" y="242058"/>
                    <a:pt x="360621" y="245035"/>
                  </a:cubicBezTo>
                  <a:cubicBezTo>
                    <a:pt x="348700" y="272814"/>
                    <a:pt x="331811" y="297618"/>
                    <a:pt x="310949" y="316468"/>
                  </a:cubicBezTo>
                  <a:lnTo>
                    <a:pt x="361614" y="329366"/>
                  </a:lnTo>
                  <a:cubicBezTo>
                    <a:pt x="429169" y="346232"/>
                    <a:pt x="476854" y="406753"/>
                    <a:pt x="476854" y="476202"/>
                  </a:cubicBezTo>
                  <a:lnTo>
                    <a:pt x="476854" y="560533"/>
                  </a:lnTo>
                  <a:cubicBezTo>
                    <a:pt x="476854" y="583353"/>
                    <a:pt x="456985" y="603195"/>
                    <a:pt x="434136" y="603195"/>
                  </a:cubicBezTo>
                  <a:lnTo>
                    <a:pt x="43712" y="603195"/>
                  </a:lnTo>
                  <a:cubicBezTo>
                    <a:pt x="19869" y="603195"/>
                    <a:pt x="0" y="583353"/>
                    <a:pt x="0" y="559541"/>
                  </a:cubicBezTo>
                  <a:lnTo>
                    <a:pt x="0" y="476202"/>
                  </a:lnTo>
                  <a:cubicBezTo>
                    <a:pt x="0" y="406753"/>
                    <a:pt x="47685" y="346232"/>
                    <a:pt x="115240" y="329366"/>
                  </a:cubicBezTo>
                  <a:lnTo>
                    <a:pt x="165905" y="316468"/>
                  </a:lnTo>
                  <a:cubicBezTo>
                    <a:pt x="144050" y="297618"/>
                    <a:pt x="127161" y="272814"/>
                    <a:pt x="116233" y="244042"/>
                  </a:cubicBezTo>
                  <a:cubicBezTo>
                    <a:pt x="100338" y="241066"/>
                    <a:pt x="85436" y="227176"/>
                    <a:pt x="82456" y="198404"/>
                  </a:cubicBezTo>
                  <a:cubicBezTo>
                    <a:pt x="80469" y="170625"/>
                    <a:pt x="89410" y="158719"/>
                    <a:pt x="100338" y="152766"/>
                  </a:cubicBezTo>
                  <a:cubicBezTo>
                    <a:pt x="100338" y="151774"/>
                    <a:pt x="90404" y="97207"/>
                    <a:pt x="116233" y="56529"/>
                  </a:cubicBezTo>
                  <a:cubicBezTo>
                    <a:pt x="136102" y="24781"/>
                    <a:pt x="177827" y="-4983"/>
                    <a:pt x="216571" y="9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3" name="文本框 32"/>
            <p:cNvSpPr txBox="1"/>
            <p:nvPr/>
          </p:nvSpPr>
          <p:spPr>
            <a:xfrm>
              <a:off x="7832987" y="1765035"/>
              <a:ext cx="88998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技术工程师</a:t>
              </a:r>
              <a:endParaRPr kumimoji="0" lang="zh-CN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5153833" y="1428073"/>
              <a:ext cx="748924" cy="574475"/>
              <a:chOff x="3931292" y="4703544"/>
              <a:chExt cx="748924" cy="574475"/>
            </a:xfrm>
          </p:grpSpPr>
          <p:sp>
            <p:nvSpPr>
              <p:cNvPr id="35" name="user-with-tie_74229"/>
              <p:cNvSpPr>
                <a:spLocks noChangeAspect="1"/>
              </p:cNvSpPr>
              <p:nvPr/>
            </p:nvSpPr>
            <p:spPr bwMode="auto">
              <a:xfrm>
                <a:off x="4154070" y="4703544"/>
                <a:ext cx="288365" cy="312865"/>
              </a:xfrm>
              <a:custGeom>
                <a:avLst/>
                <a:gdLst>
                  <a:gd name="connsiteX0" fmla="*/ 191479 w 561065"/>
                  <a:gd name="connsiteY0" fmla="*/ 375902 h 608735"/>
                  <a:gd name="connsiteX1" fmla="*/ 245437 w 561065"/>
                  <a:gd name="connsiteY1" fmla="*/ 535655 h 608735"/>
                  <a:gd name="connsiteX2" fmla="*/ 250809 w 561065"/>
                  <a:gd name="connsiteY2" fmla="*/ 420563 h 608735"/>
                  <a:gd name="connsiteX3" fmla="*/ 246371 w 561065"/>
                  <a:gd name="connsiteY3" fmla="*/ 411817 h 608735"/>
                  <a:gd name="connsiteX4" fmla="*/ 228911 w 561065"/>
                  <a:gd name="connsiteY4" fmla="*/ 377418 h 608735"/>
                  <a:gd name="connsiteX5" fmla="*/ 280299 w 561065"/>
                  <a:gd name="connsiteY5" fmla="*/ 393743 h 608735"/>
                  <a:gd name="connsiteX6" fmla="*/ 332563 w 561065"/>
                  <a:gd name="connsiteY6" fmla="*/ 376718 h 608735"/>
                  <a:gd name="connsiteX7" fmla="*/ 314811 w 561065"/>
                  <a:gd name="connsiteY7" fmla="*/ 411817 h 608735"/>
                  <a:gd name="connsiteX8" fmla="*/ 310373 w 561065"/>
                  <a:gd name="connsiteY8" fmla="*/ 420563 h 608735"/>
                  <a:gd name="connsiteX9" fmla="*/ 315745 w 561065"/>
                  <a:gd name="connsiteY9" fmla="*/ 535655 h 608735"/>
                  <a:gd name="connsiteX10" fmla="*/ 369644 w 561065"/>
                  <a:gd name="connsiteY10" fmla="*/ 375960 h 608735"/>
                  <a:gd name="connsiteX11" fmla="*/ 443223 w 561065"/>
                  <a:gd name="connsiteY11" fmla="*/ 403946 h 608735"/>
                  <a:gd name="connsiteX12" fmla="*/ 506290 w 561065"/>
                  <a:gd name="connsiteY12" fmla="*/ 430241 h 608735"/>
                  <a:gd name="connsiteX13" fmla="*/ 507925 w 561065"/>
                  <a:gd name="connsiteY13" fmla="*/ 430999 h 608735"/>
                  <a:gd name="connsiteX14" fmla="*/ 510728 w 561065"/>
                  <a:gd name="connsiteY14" fmla="*/ 432573 h 608735"/>
                  <a:gd name="connsiteX15" fmla="*/ 528831 w 561065"/>
                  <a:gd name="connsiteY15" fmla="*/ 452630 h 608735"/>
                  <a:gd name="connsiteX16" fmla="*/ 528831 w 561065"/>
                  <a:gd name="connsiteY16" fmla="*/ 452688 h 608735"/>
                  <a:gd name="connsiteX17" fmla="*/ 532042 w 561065"/>
                  <a:gd name="connsiteY17" fmla="*/ 462308 h 608735"/>
                  <a:gd name="connsiteX18" fmla="*/ 558671 w 561065"/>
                  <a:gd name="connsiteY18" fmla="*/ 548307 h 608735"/>
                  <a:gd name="connsiteX19" fmla="*/ 560539 w 561065"/>
                  <a:gd name="connsiteY19" fmla="*/ 555828 h 608735"/>
                  <a:gd name="connsiteX20" fmla="*/ 561065 w 561065"/>
                  <a:gd name="connsiteY20" fmla="*/ 562824 h 608735"/>
                  <a:gd name="connsiteX21" fmla="*/ 515166 w 561065"/>
                  <a:gd name="connsiteY21" fmla="*/ 608710 h 608735"/>
                  <a:gd name="connsiteX22" fmla="*/ 471311 w 561065"/>
                  <a:gd name="connsiteY22" fmla="*/ 608710 h 608735"/>
                  <a:gd name="connsiteX23" fmla="*/ 283044 w 561065"/>
                  <a:gd name="connsiteY23" fmla="*/ 608710 h 608735"/>
                  <a:gd name="connsiteX24" fmla="*/ 280532 w 561065"/>
                  <a:gd name="connsiteY24" fmla="*/ 608710 h 608735"/>
                  <a:gd name="connsiteX25" fmla="*/ 278080 w 561065"/>
                  <a:gd name="connsiteY25" fmla="*/ 608710 h 608735"/>
                  <a:gd name="connsiteX26" fmla="*/ 89812 w 561065"/>
                  <a:gd name="connsiteY26" fmla="*/ 608710 h 608735"/>
                  <a:gd name="connsiteX27" fmla="*/ 45957 w 561065"/>
                  <a:gd name="connsiteY27" fmla="*/ 608710 h 608735"/>
                  <a:gd name="connsiteX28" fmla="*/ 0 w 561065"/>
                  <a:gd name="connsiteY28" fmla="*/ 562824 h 608735"/>
                  <a:gd name="connsiteX29" fmla="*/ 584 w 561065"/>
                  <a:gd name="connsiteY29" fmla="*/ 555828 h 608735"/>
                  <a:gd name="connsiteX30" fmla="*/ 2453 w 561065"/>
                  <a:gd name="connsiteY30" fmla="*/ 548307 h 608735"/>
                  <a:gd name="connsiteX31" fmla="*/ 29081 w 561065"/>
                  <a:gd name="connsiteY31" fmla="*/ 462308 h 608735"/>
                  <a:gd name="connsiteX32" fmla="*/ 32234 w 561065"/>
                  <a:gd name="connsiteY32" fmla="*/ 452688 h 608735"/>
                  <a:gd name="connsiteX33" fmla="*/ 32234 w 561065"/>
                  <a:gd name="connsiteY33" fmla="*/ 452630 h 608735"/>
                  <a:gd name="connsiteX34" fmla="*/ 50395 w 561065"/>
                  <a:gd name="connsiteY34" fmla="*/ 432457 h 608735"/>
                  <a:gd name="connsiteX35" fmla="*/ 53198 w 561065"/>
                  <a:gd name="connsiteY35" fmla="*/ 430941 h 608735"/>
                  <a:gd name="connsiteX36" fmla="*/ 54833 w 561065"/>
                  <a:gd name="connsiteY36" fmla="*/ 430125 h 608735"/>
                  <a:gd name="connsiteX37" fmla="*/ 117901 w 561065"/>
                  <a:gd name="connsiteY37" fmla="*/ 403888 h 608735"/>
                  <a:gd name="connsiteX38" fmla="*/ 191479 w 561065"/>
                  <a:gd name="connsiteY38" fmla="*/ 375902 h 608735"/>
                  <a:gd name="connsiteX39" fmla="*/ 277747 w 561065"/>
                  <a:gd name="connsiteY39" fmla="*/ 0 h 608735"/>
                  <a:gd name="connsiteX40" fmla="*/ 277980 w 561065"/>
                  <a:gd name="connsiteY40" fmla="*/ 0 h 608735"/>
                  <a:gd name="connsiteX41" fmla="*/ 278214 w 561065"/>
                  <a:gd name="connsiteY41" fmla="*/ 0 h 608735"/>
                  <a:gd name="connsiteX42" fmla="*/ 280491 w 561065"/>
                  <a:gd name="connsiteY42" fmla="*/ 0 h 608735"/>
                  <a:gd name="connsiteX43" fmla="*/ 282768 w 561065"/>
                  <a:gd name="connsiteY43" fmla="*/ 0 h 608735"/>
                  <a:gd name="connsiteX44" fmla="*/ 283001 w 561065"/>
                  <a:gd name="connsiteY44" fmla="*/ 0 h 608735"/>
                  <a:gd name="connsiteX45" fmla="*/ 283235 w 561065"/>
                  <a:gd name="connsiteY45" fmla="*/ 0 h 608735"/>
                  <a:gd name="connsiteX46" fmla="*/ 401988 w 561065"/>
                  <a:gd name="connsiteY46" fmla="*/ 118656 h 608735"/>
                  <a:gd name="connsiteX47" fmla="*/ 400470 w 561065"/>
                  <a:gd name="connsiteY47" fmla="*/ 162854 h 608735"/>
                  <a:gd name="connsiteX48" fmla="*/ 427093 w 561065"/>
                  <a:gd name="connsiteY48" fmla="*/ 188509 h 608735"/>
                  <a:gd name="connsiteX49" fmla="*/ 394456 w 561065"/>
                  <a:gd name="connsiteY49" fmla="*/ 242969 h 608735"/>
                  <a:gd name="connsiteX50" fmla="*/ 342436 w 561065"/>
                  <a:gd name="connsiteY50" fmla="*/ 326465 h 608735"/>
                  <a:gd name="connsiteX51" fmla="*/ 283001 w 561065"/>
                  <a:gd name="connsiteY51" fmla="*/ 354745 h 608735"/>
                  <a:gd name="connsiteX52" fmla="*/ 280491 w 561065"/>
                  <a:gd name="connsiteY52" fmla="*/ 354803 h 608735"/>
                  <a:gd name="connsiteX53" fmla="*/ 277980 w 561065"/>
                  <a:gd name="connsiteY53" fmla="*/ 354745 h 608735"/>
                  <a:gd name="connsiteX54" fmla="*/ 218136 w 561065"/>
                  <a:gd name="connsiteY54" fmla="*/ 326116 h 608735"/>
                  <a:gd name="connsiteX55" fmla="*/ 166467 w 561065"/>
                  <a:gd name="connsiteY55" fmla="*/ 242969 h 608735"/>
                  <a:gd name="connsiteX56" fmla="*/ 133830 w 561065"/>
                  <a:gd name="connsiteY56" fmla="*/ 188509 h 608735"/>
                  <a:gd name="connsiteX57" fmla="*/ 160453 w 561065"/>
                  <a:gd name="connsiteY57" fmla="*/ 162970 h 608735"/>
                  <a:gd name="connsiteX58" fmla="*/ 158877 w 561065"/>
                  <a:gd name="connsiteY58" fmla="*/ 118715 h 608735"/>
                  <a:gd name="connsiteX59" fmla="*/ 277747 w 561065"/>
                  <a:gd name="connsiteY59" fmla="*/ 0 h 608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61065" h="608735">
                    <a:moveTo>
                      <a:pt x="191479" y="375902"/>
                    </a:moveTo>
                    <a:cubicBezTo>
                      <a:pt x="195917" y="394559"/>
                      <a:pt x="238604" y="518455"/>
                      <a:pt x="245437" y="535655"/>
                    </a:cubicBezTo>
                    <a:lnTo>
                      <a:pt x="250809" y="420563"/>
                    </a:lnTo>
                    <a:cubicBezTo>
                      <a:pt x="248999" y="417881"/>
                      <a:pt x="247773" y="414732"/>
                      <a:pt x="246371" y="411817"/>
                    </a:cubicBezTo>
                    <a:lnTo>
                      <a:pt x="228911" y="377418"/>
                    </a:lnTo>
                    <a:cubicBezTo>
                      <a:pt x="241466" y="387446"/>
                      <a:pt x="259860" y="393743"/>
                      <a:pt x="280299" y="393743"/>
                    </a:cubicBezTo>
                    <a:cubicBezTo>
                      <a:pt x="301263" y="393743"/>
                      <a:pt x="320008" y="387155"/>
                      <a:pt x="332563" y="376718"/>
                    </a:cubicBezTo>
                    <a:lnTo>
                      <a:pt x="314811" y="411817"/>
                    </a:lnTo>
                    <a:cubicBezTo>
                      <a:pt x="313409" y="414732"/>
                      <a:pt x="312183" y="417881"/>
                      <a:pt x="310373" y="420563"/>
                    </a:cubicBezTo>
                    <a:lnTo>
                      <a:pt x="315745" y="535655"/>
                    </a:lnTo>
                    <a:cubicBezTo>
                      <a:pt x="322519" y="518455"/>
                      <a:pt x="365089" y="394618"/>
                      <a:pt x="369644" y="375960"/>
                    </a:cubicBezTo>
                    <a:cubicBezTo>
                      <a:pt x="394754" y="384881"/>
                      <a:pt x="419397" y="393685"/>
                      <a:pt x="443223" y="403946"/>
                    </a:cubicBezTo>
                    <a:cubicBezTo>
                      <a:pt x="443223" y="403946"/>
                      <a:pt x="490757" y="422895"/>
                      <a:pt x="506290" y="430241"/>
                    </a:cubicBezTo>
                    <a:cubicBezTo>
                      <a:pt x="506815" y="430475"/>
                      <a:pt x="507341" y="430766"/>
                      <a:pt x="507925" y="430999"/>
                    </a:cubicBezTo>
                    <a:cubicBezTo>
                      <a:pt x="509210" y="431699"/>
                      <a:pt x="510261" y="432224"/>
                      <a:pt x="510728" y="432573"/>
                    </a:cubicBezTo>
                    <a:cubicBezTo>
                      <a:pt x="518553" y="437238"/>
                      <a:pt x="524976" y="444234"/>
                      <a:pt x="528831" y="452630"/>
                    </a:cubicBezTo>
                    <a:lnTo>
                      <a:pt x="528831" y="452688"/>
                    </a:lnTo>
                    <a:cubicBezTo>
                      <a:pt x="530232" y="455720"/>
                      <a:pt x="531342" y="458985"/>
                      <a:pt x="532042" y="462308"/>
                    </a:cubicBezTo>
                    <a:cubicBezTo>
                      <a:pt x="538408" y="481607"/>
                      <a:pt x="552539" y="524694"/>
                      <a:pt x="558671" y="548307"/>
                    </a:cubicBezTo>
                    <a:cubicBezTo>
                      <a:pt x="559547" y="550697"/>
                      <a:pt x="560131" y="553204"/>
                      <a:pt x="560539" y="555828"/>
                    </a:cubicBezTo>
                    <a:cubicBezTo>
                      <a:pt x="560831" y="558102"/>
                      <a:pt x="561065" y="560492"/>
                      <a:pt x="561065" y="562824"/>
                    </a:cubicBezTo>
                    <a:cubicBezTo>
                      <a:pt x="561065" y="588187"/>
                      <a:pt x="540510" y="608710"/>
                      <a:pt x="515166" y="608710"/>
                    </a:cubicBezTo>
                    <a:lnTo>
                      <a:pt x="471311" y="608710"/>
                    </a:lnTo>
                    <a:lnTo>
                      <a:pt x="283044" y="608710"/>
                    </a:lnTo>
                    <a:lnTo>
                      <a:pt x="280532" y="608710"/>
                    </a:lnTo>
                    <a:lnTo>
                      <a:pt x="278080" y="608710"/>
                    </a:lnTo>
                    <a:cubicBezTo>
                      <a:pt x="215305" y="608768"/>
                      <a:pt x="152529" y="608710"/>
                      <a:pt x="89812" y="608710"/>
                    </a:cubicBezTo>
                    <a:lnTo>
                      <a:pt x="45957" y="608710"/>
                    </a:lnTo>
                    <a:cubicBezTo>
                      <a:pt x="20555" y="608710"/>
                      <a:pt x="0" y="588187"/>
                      <a:pt x="0" y="562824"/>
                    </a:cubicBezTo>
                    <a:cubicBezTo>
                      <a:pt x="0" y="560492"/>
                      <a:pt x="175" y="558102"/>
                      <a:pt x="584" y="555828"/>
                    </a:cubicBezTo>
                    <a:cubicBezTo>
                      <a:pt x="934" y="553263"/>
                      <a:pt x="1577" y="550697"/>
                      <a:pt x="2453" y="548307"/>
                    </a:cubicBezTo>
                    <a:cubicBezTo>
                      <a:pt x="8584" y="524577"/>
                      <a:pt x="22657" y="481607"/>
                      <a:pt x="29081" y="462308"/>
                    </a:cubicBezTo>
                    <a:cubicBezTo>
                      <a:pt x="29782" y="458985"/>
                      <a:pt x="30833" y="455720"/>
                      <a:pt x="32234" y="452688"/>
                    </a:cubicBezTo>
                    <a:lnTo>
                      <a:pt x="32234" y="452630"/>
                    </a:lnTo>
                    <a:cubicBezTo>
                      <a:pt x="36147" y="444234"/>
                      <a:pt x="42512" y="437238"/>
                      <a:pt x="50395" y="432457"/>
                    </a:cubicBezTo>
                    <a:cubicBezTo>
                      <a:pt x="50863" y="432107"/>
                      <a:pt x="51855" y="431524"/>
                      <a:pt x="53198" y="430941"/>
                    </a:cubicBezTo>
                    <a:cubicBezTo>
                      <a:pt x="53724" y="430591"/>
                      <a:pt x="54308" y="430358"/>
                      <a:pt x="54833" y="430125"/>
                    </a:cubicBezTo>
                    <a:cubicBezTo>
                      <a:pt x="70308" y="422895"/>
                      <a:pt x="117901" y="403888"/>
                      <a:pt x="117901" y="403888"/>
                    </a:cubicBezTo>
                    <a:cubicBezTo>
                      <a:pt x="141726" y="393626"/>
                      <a:pt x="166311" y="384823"/>
                      <a:pt x="191479" y="375902"/>
                    </a:cubicBezTo>
                    <a:close/>
                    <a:moveTo>
                      <a:pt x="277747" y="0"/>
                    </a:moveTo>
                    <a:lnTo>
                      <a:pt x="277980" y="0"/>
                    </a:lnTo>
                    <a:lnTo>
                      <a:pt x="278214" y="0"/>
                    </a:lnTo>
                    <a:lnTo>
                      <a:pt x="280491" y="0"/>
                    </a:lnTo>
                    <a:lnTo>
                      <a:pt x="282768" y="0"/>
                    </a:lnTo>
                    <a:lnTo>
                      <a:pt x="283001" y="0"/>
                    </a:lnTo>
                    <a:lnTo>
                      <a:pt x="283235" y="0"/>
                    </a:lnTo>
                    <a:cubicBezTo>
                      <a:pt x="348858" y="0"/>
                      <a:pt x="402105" y="53118"/>
                      <a:pt x="401988" y="118656"/>
                    </a:cubicBezTo>
                    <a:cubicBezTo>
                      <a:pt x="401988" y="125420"/>
                      <a:pt x="400470" y="154807"/>
                      <a:pt x="400470" y="162854"/>
                    </a:cubicBezTo>
                    <a:cubicBezTo>
                      <a:pt x="403331" y="163029"/>
                      <a:pt x="429954" y="156673"/>
                      <a:pt x="427093" y="188509"/>
                    </a:cubicBezTo>
                    <a:cubicBezTo>
                      <a:pt x="421021" y="256030"/>
                      <a:pt x="395215" y="242969"/>
                      <a:pt x="394456" y="242969"/>
                    </a:cubicBezTo>
                    <a:cubicBezTo>
                      <a:pt x="381670" y="283901"/>
                      <a:pt x="361820" y="309964"/>
                      <a:pt x="342436" y="326465"/>
                    </a:cubicBezTo>
                    <a:cubicBezTo>
                      <a:pt x="312485" y="351946"/>
                      <a:pt x="283468" y="354745"/>
                      <a:pt x="283001" y="354745"/>
                    </a:cubicBezTo>
                    <a:cubicBezTo>
                      <a:pt x="282125" y="354803"/>
                      <a:pt x="281250" y="354803"/>
                      <a:pt x="280491" y="354803"/>
                    </a:cubicBezTo>
                    <a:cubicBezTo>
                      <a:pt x="279615" y="354803"/>
                      <a:pt x="278856" y="354745"/>
                      <a:pt x="277980" y="354745"/>
                    </a:cubicBezTo>
                    <a:cubicBezTo>
                      <a:pt x="277455" y="354745"/>
                      <a:pt x="248263" y="351946"/>
                      <a:pt x="218136" y="326116"/>
                    </a:cubicBezTo>
                    <a:cubicBezTo>
                      <a:pt x="198811" y="309556"/>
                      <a:pt x="179136" y="283609"/>
                      <a:pt x="166467" y="242969"/>
                    </a:cubicBezTo>
                    <a:cubicBezTo>
                      <a:pt x="165649" y="242969"/>
                      <a:pt x="139902" y="256030"/>
                      <a:pt x="133830" y="188509"/>
                    </a:cubicBezTo>
                    <a:cubicBezTo>
                      <a:pt x="130969" y="156731"/>
                      <a:pt x="157592" y="163087"/>
                      <a:pt x="160453" y="162970"/>
                    </a:cubicBezTo>
                    <a:cubicBezTo>
                      <a:pt x="160453" y="154807"/>
                      <a:pt x="158877" y="125478"/>
                      <a:pt x="158877" y="118715"/>
                    </a:cubicBezTo>
                    <a:cubicBezTo>
                      <a:pt x="158877" y="53177"/>
                      <a:pt x="212123" y="0"/>
                      <a:pt x="2777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3931292" y="5016409"/>
                <a:ext cx="74892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项目总监</a:t>
                </a:r>
                <a:endParaRPr kumimoji="0" lang="zh-CN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2410794" y="1424750"/>
              <a:ext cx="889987" cy="569903"/>
              <a:chOff x="2526024" y="1499462"/>
              <a:chExt cx="889987" cy="569903"/>
            </a:xfrm>
          </p:grpSpPr>
          <p:sp>
            <p:nvSpPr>
              <p:cNvPr id="38" name="scientist_171352"/>
              <p:cNvSpPr>
                <a:spLocks noChangeAspect="1"/>
              </p:cNvSpPr>
              <p:nvPr/>
            </p:nvSpPr>
            <p:spPr bwMode="auto">
              <a:xfrm>
                <a:off x="2802803" y="1499462"/>
                <a:ext cx="288446" cy="312865"/>
              </a:xfrm>
              <a:custGeom>
                <a:avLst/>
                <a:gdLst>
                  <a:gd name="connsiteX0" fmla="*/ 440336 w 560148"/>
                  <a:gd name="connsiteY0" fmla="*/ 449078 h 607568"/>
                  <a:gd name="connsiteX1" fmla="*/ 452624 w 560148"/>
                  <a:gd name="connsiteY1" fmla="*/ 453834 h 607568"/>
                  <a:gd name="connsiteX2" fmla="*/ 549396 w 560148"/>
                  <a:gd name="connsiteY2" fmla="*/ 564608 h 607568"/>
                  <a:gd name="connsiteX3" fmla="*/ 560148 w 560148"/>
                  <a:gd name="connsiteY3" fmla="*/ 607568 h 607568"/>
                  <a:gd name="connsiteX4" fmla="*/ 360307 w 560148"/>
                  <a:gd name="connsiteY4" fmla="*/ 607568 h 607568"/>
                  <a:gd name="connsiteX5" fmla="*/ 418216 w 560148"/>
                  <a:gd name="connsiteY5" fmla="*/ 558318 h 607568"/>
                  <a:gd name="connsiteX6" fmla="*/ 422364 w 560148"/>
                  <a:gd name="connsiteY6" fmla="*/ 537759 h 607568"/>
                  <a:gd name="connsiteX7" fmla="*/ 403470 w 560148"/>
                  <a:gd name="connsiteY7" fmla="*/ 500016 h 607568"/>
                  <a:gd name="connsiteX8" fmla="*/ 438492 w 560148"/>
                  <a:gd name="connsiteY8" fmla="*/ 500016 h 607568"/>
                  <a:gd name="connsiteX9" fmla="*/ 452931 w 560148"/>
                  <a:gd name="connsiteY9" fmla="*/ 491884 h 607568"/>
                  <a:gd name="connsiteX10" fmla="*/ 453699 w 560148"/>
                  <a:gd name="connsiteY10" fmla="*/ 475467 h 607568"/>
                  <a:gd name="connsiteX11" fmla="*/ 119855 w 560148"/>
                  <a:gd name="connsiteY11" fmla="*/ 449078 h 607568"/>
                  <a:gd name="connsiteX12" fmla="*/ 106487 w 560148"/>
                  <a:gd name="connsiteY12" fmla="*/ 475467 h 607568"/>
                  <a:gd name="connsiteX13" fmla="*/ 107255 w 560148"/>
                  <a:gd name="connsiteY13" fmla="*/ 491884 h 607568"/>
                  <a:gd name="connsiteX14" fmla="*/ 121699 w 560148"/>
                  <a:gd name="connsiteY14" fmla="*/ 500016 h 607568"/>
                  <a:gd name="connsiteX15" fmla="*/ 156733 w 560148"/>
                  <a:gd name="connsiteY15" fmla="*/ 500016 h 607568"/>
                  <a:gd name="connsiteX16" fmla="*/ 137833 w 560148"/>
                  <a:gd name="connsiteY16" fmla="*/ 537759 h 607568"/>
                  <a:gd name="connsiteX17" fmla="*/ 141982 w 560148"/>
                  <a:gd name="connsiteY17" fmla="*/ 558318 h 607568"/>
                  <a:gd name="connsiteX18" fmla="*/ 199912 w 560148"/>
                  <a:gd name="connsiteY18" fmla="*/ 607568 h 607568"/>
                  <a:gd name="connsiteX19" fmla="*/ 0 w 560148"/>
                  <a:gd name="connsiteY19" fmla="*/ 607568 h 607568"/>
                  <a:gd name="connsiteX20" fmla="*/ 10756 w 560148"/>
                  <a:gd name="connsiteY20" fmla="*/ 564608 h 607568"/>
                  <a:gd name="connsiteX21" fmla="*/ 107562 w 560148"/>
                  <a:gd name="connsiteY21" fmla="*/ 453834 h 607568"/>
                  <a:gd name="connsiteX22" fmla="*/ 366885 w 560148"/>
                  <a:gd name="connsiteY22" fmla="*/ 419582 h 607568"/>
                  <a:gd name="connsiteX23" fmla="*/ 392993 w 560148"/>
                  <a:gd name="connsiteY23" fmla="*/ 430017 h 607568"/>
                  <a:gd name="connsiteX24" fmla="*/ 411114 w 560148"/>
                  <a:gd name="connsiteY24" fmla="*/ 466080 h 607568"/>
                  <a:gd name="connsiteX25" fmla="*/ 376100 w 560148"/>
                  <a:gd name="connsiteY25" fmla="*/ 466080 h 607568"/>
                  <a:gd name="connsiteX26" fmla="*/ 361664 w 560148"/>
                  <a:gd name="connsiteY26" fmla="*/ 474060 h 607568"/>
                  <a:gd name="connsiteX27" fmla="*/ 360896 w 560148"/>
                  <a:gd name="connsiteY27" fmla="*/ 490633 h 607568"/>
                  <a:gd name="connsiteX28" fmla="*/ 386235 w 560148"/>
                  <a:gd name="connsiteY28" fmla="*/ 541121 h 607568"/>
                  <a:gd name="connsiteX29" fmla="*/ 297010 w 560148"/>
                  <a:gd name="connsiteY29" fmla="*/ 607568 h 607568"/>
                  <a:gd name="connsiteX30" fmla="*/ 297010 w 560148"/>
                  <a:gd name="connsiteY30" fmla="*/ 559229 h 607568"/>
                  <a:gd name="connsiteX31" fmla="*/ 193290 w 560148"/>
                  <a:gd name="connsiteY31" fmla="*/ 419582 h 607568"/>
                  <a:gd name="connsiteX32" fmla="*/ 263209 w 560148"/>
                  <a:gd name="connsiteY32" fmla="*/ 559229 h 607568"/>
                  <a:gd name="connsiteX33" fmla="*/ 263209 w 560148"/>
                  <a:gd name="connsiteY33" fmla="*/ 607568 h 607568"/>
                  <a:gd name="connsiteX34" fmla="*/ 173928 w 560148"/>
                  <a:gd name="connsiteY34" fmla="*/ 541121 h 607568"/>
                  <a:gd name="connsiteX35" fmla="*/ 199283 w 560148"/>
                  <a:gd name="connsiteY35" fmla="*/ 490633 h 607568"/>
                  <a:gd name="connsiteX36" fmla="*/ 198515 w 560148"/>
                  <a:gd name="connsiteY36" fmla="*/ 474060 h 607568"/>
                  <a:gd name="connsiteX37" fmla="*/ 184070 w 560148"/>
                  <a:gd name="connsiteY37" fmla="*/ 466080 h 607568"/>
                  <a:gd name="connsiteX38" fmla="*/ 149034 w 560148"/>
                  <a:gd name="connsiteY38" fmla="*/ 466080 h 607568"/>
                  <a:gd name="connsiteX39" fmla="*/ 167167 w 560148"/>
                  <a:gd name="connsiteY39" fmla="*/ 430017 h 607568"/>
                  <a:gd name="connsiteX40" fmla="*/ 224892 w 560148"/>
                  <a:gd name="connsiteY40" fmla="*/ 407162 h 607568"/>
                  <a:gd name="connsiteX41" fmla="*/ 280074 w 560148"/>
                  <a:gd name="connsiteY41" fmla="*/ 419128 h 607568"/>
                  <a:gd name="connsiteX42" fmla="*/ 335256 w 560148"/>
                  <a:gd name="connsiteY42" fmla="*/ 407162 h 607568"/>
                  <a:gd name="connsiteX43" fmla="*/ 280074 w 560148"/>
                  <a:gd name="connsiteY43" fmla="*/ 517315 h 607568"/>
                  <a:gd name="connsiteX44" fmla="*/ 280074 w 560148"/>
                  <a:gd name="connsiteY44" fmla="*/ 290266 h 607568"/>
                  <a:gd name="connsiteX45" fmla="*/ 259795 w 560148"/>
                  <a:gd name="connsiteY45" fmla="*/ 294408 h 607568"/>
                  <a:gd name="connsiteX46" fmla="*/ 219698 w 560148"/>
                  <a:gd name="connsiteY46" fmla="*/ 300850 h 607568"/>
                  <a:gd name="connsiteX47" fmla="*/ 204028 w 560148"/>
                  <a:gd name="connsiteY47" fmla="*/ 314809 h 607568"/>
                  <a:gd name="connsiteX48" fmla="*/ 217855 w 560148"/>
                  <a:gd name="connsiteY48" fmla="*/ 330455 h 607568"/>
                  <a:gd name="connsiteX49" fmla="*/ 225843 w 560148"/>
                  <a:gd name="connsiteY49" fmla="*/ 330609 h 607568"/>
                  <a:gd name="connsiteX50" fmla="*/ 271471 w 560148"/>
                  <a:gd name="connsiteY50" fmla="*/ 321558 h 607568"/>
                  <a:gd name="connsiteX51" fmla="*/ 288677 w 560148"/>
                  <a:gd name="connsiteY51" fmla="*/ 321558 h 607568"/>
                  <a:gd name="connsiteX52" fmla="*/ 342293 w 560148"/>
                  <a:gd name="connsiteY52" fmla="*/ 330455 h 607568"/>
                  <a:gd name="connsiteX53" fmla="*/ 356120 w 560148"/>
                  <a:gd name="connsiteY53" fmla="*/ 314809 h 607568"/>
                  <a:gd name="connsiteX54" fmla="*/ 340450 w 560148"/>
                  <a:gd name="connsiteY54" fmla="*/ 300850 h 607568"/>
                  <a:gd name="connsiteX55" fmla="*/ 300353 w 560148"/>
                  <a:gd name="connsiteY55" fmla="*/ 294408 h 607568"/>
                  <a:gd name="connsiteX56" fmla="*/ 280074 w 560148"/>
                  <a:gd name="connsiteY56" fmla="*/ 290266 h 607568"/>
                  <a:gd name="connsiteX57" fmla="*/ 322476 w 560148"/>
                  <a:gd name="connsiteY57" fmla="*/ 212825 h 607568"/>
                  <a:gd name="connsiteX58" fmla="*/ 390222 w 560148"/>
                  <a:gd name="connsiteY58" fmla="*/ 212825 h 607568"/>
                  <a:gd name="connsiteX59" fmla="*/ 391144 w 560148"/>
                  <a:gd name="connsiteY59" fmla="*/ 213746 h 607568"/>
                  <a:gd name="connsiteX60" fmla="*/ 391144 w 560148"/>
                  <a:gd name="connsiteY60" fmla="*/ 249034 h 607568"/>
                  <a:gd name="connsiteX61" fmla="*/ 390222 w 560148"/>
                  <a:gd name="connsiteY61" fmla="*/ 249801 h 607568"/>
                  <a:gd name="connsiteX62" fmla="*/ 322476 w 560148"/>
                  <a:gd name="connsiteY62" fmla="*/ 249801 h 607568"/>
                  <a:gd name="connsiteX63" fmla="*/ 321708 w 560148"/>
                  <a:gd name="connsiteY63" fmla="*/ 249034 h 607568"/>
                  <a:gd name="connsiteX64" fmla="*/ 321708 w 560148"/>
                  <a:gd name="connsiteY64" fmla="*/ 213746 h 607568"/>
                  <a:gd name="connsiteX65" fmla="*/ 322476 w 560148"/>
                  <a:gd name="connsiteY65" fmla="*/ 212825 h 607568"/>
                  <a:gd name="connsiteX66" fmla="*/ 169926 w 560148"/>
                  <a:gd name="connsiteY66" fmla="*/ 212825 h 607568"/>
                  <a:gd name="connsiteX67" fmla="*/ 237672 w 560148"/>
                  <a:gd name="connsiteY67" fmla="*/ 212825 h 607568"/>
                  <a:gd name="connsiteX68" fmla="*/ 238440 w 560148"/>
                  <a:gd name="connsiteY68" fmla="*/ 213746 h 607568"/>
                  <a:gd name="connsiteX69" fmla="*/ 238440 w 560148"/>
                  <a:gd name="connsiteY69" fmla="*/ 249034 h 607568"/>
                  <a:gd name="connsiteX70" fmla="*/ 237672 w 560148"/>
                  <a:gd name="connsiteY70" fmla="*/ 249801 h 607568"/>
                  <a:gd name="connsiteX71" fmla="*/ 169926 w 560148"/>
                  <a:gd name="connsiteY71" fmla="*/ 249801 h 607568"/>
                  <a:gd name="connsiteX72" fmla="*/ 169004 w 560148"/>
                  <a:gd name="connsiteY72" fmla="*/ 249034 h 607568"/>
                  <a:gd name="connsiteX73" fmla="*/ 169004 w 560148"/>
                  <a:gd name="connsiteY73" fmla="*/ 213746 h 607568"/>
                  <a:gd name="connsiteX74" fmla="*/ 169926 w 560148"/>
                  <a:gd name="connsiteY74" fmla="*/ 212825 h 607568"/>
                  <a:gd name="connsiteX75" fmla="*/ 169923 w 560148"/>
                  <a:gd name="connsiteY75" fmla="*/ 187492 h 607568"/>
                  <a:gd name="connsiteX76" fmla="*/ 143652 w 560148"/>
                  <a:gd name="connsiteY76" fmla="*/ 213722 h 607568"/>
                  <a:gd name="connsiteX77" fmla="*/ 143652 w 560148"/>
                  <a:gd name="connsiteY77" fmla="*/ 249003 h 607568"/>
                  <a:gd name="connsiteX78" fmla="*/ 169923 w 560148"/>
                  <a:gd name="connsiteY78" fmla="*/ 275233 h 607568"/>
                  <a:gd name="connsiteX79" fmla="*/ 237673 w 560148"/>
                  <a:gd name="connsiteY79" fmla="*/ 275233 h 607568"/>
                  <a:gd name="connsiteX80" fmla="*/ 263943 w 560148"/>
                  <a:gd name="connsiteY80" fmla="*/ 249003 h 607568"/>
                  <a:gd name="connsiteX81" fmla="*/ 263943 w 560148"/>
                  <a:gd name="connsiteY81" fmla="*/ 243327 h 607568"/>
                  <a:gd name="connsiteX82" fmla="*/ 296205 w 560148"/>
                  <a:gd name="connsiteY82" fmla="*/ 243327 h 607568"/>
                  <a:gd name="connsiteX83" fmla="*/ 296205 w 560148"/>
                  <a:gd name="connsiteY83" fmla="*/ 249003 h 607568"/>
                  <a:gd name="connsiteX84" fmla="*/ 322475 w 560148"/>
                  <a:gd name="connsiteY84" fmla="*/ 275233 h 607568"/>
                  <a:gd name="connsiteX85" fmla="*/ 390225 w 560148"/>
                  <a:gd name="connsiteY85" fmla="*/ 275233 h 607568"/>
                  <a:gd name="connsiteX86" fmla="*/ 416496 w 560148"/>
                  <a:gd name="connsiteY86" fmla="*/ 249003 h 607568"/>
                  <a:gd name="connsiteX87" fmla="*/ 416496 w 560148"/>
                  <a:gd name="connsiteY87" fmla="*/ 213722 h 607568"/>
                  <a:gd name="connsiteX88" fmla="*/ 390225 w 560148"/>
                  <a:gd name="connsiteY88" fmla="*/ 187492 h 607568"/>
                  <a:gd name="connsiteX89" fmla="*/ 322475 w 560148"/>
                  <a:gd name="connsiteY89" fmla="*/ 187492 h 607568"/>
                  <a:gd name="connsiteX90" fmla="*/ 296205 w 560148"/>
                  <a:gd name="connsiteY90" fmla="*/ 213722 h 607568"/>
                  <a:gd name="connsiteX91" fmla="*/ 296205 w 560148"/>
                  <a:gd name="connsiteY91" fmla="*/ 218017 h 607568"/>
                  <a:gd name="connsiteX92" fmla="*/ 263943 w 560148"/>
                  <a:gd name="connsiteY92" fmla="*/ 218017 h 607568"/>
                  <a:gd name="connsiteX93" fmla="*/ 263943 w 560148"/>
                  <a:gd name="connsiteY93" fmla="*/ 213722 h 607568"/>
                  <a:gd name="connsiteX94" fmla="*/ 237673 w 560148"/>
                  <a:gd name="connsiteY94" fmla="*/ 187492 h 607568"/>
                  <a:gd name="connsiteX95" fmla="*/ 174224 w 560148"/>
                  <a:gd name="connsiteY95" fmla="*/ 119538 h 607568"/>
                  <a:gd name="connsiteX96" fmla="*/ 387153 w 560148"/>
                  <a:gd name="connsiteY96" fmla="*/ 122146 h 607568"/>
                  <a:gd name="connsiteX97" fmla="*/ 437082 w 560148"/>
                  <a:gd name="connsiteY97" fmla="*/ 228601 h 607568"/>
                  <a:gd name="connsiteX98" fmla="*/ 280074 w 560148"/>
                  <a:gd name="connsiteY98" fmla="*/ 385217 h 607568"/>
                  <a:gd name="connsiteX99" fmla="*/ 123066 w 560148"/>
                  <a:gd name="connsiteY99" fmla="*/ 228601 h 607568"/>
                  <a:gd name="connsiteX100" fmla="*/ 174224 w 560148"/>
                  <a:gd name="connsiteY100" fmla="*/ 119538 h 607568"/>
                  <a:gd name="connsiteX101" fmla="*/ 280109 w 560148"/>
                  <a:gd name="connsiteY101" fmla="*/ 0 h 607568"/>
                  <a:gd name="connsiteX102" fmla="*/ 405480 w 560148"/>
                  <a:gd name="connsiteY102" fmla="*/ 29760 h 607568"/>
                  <a:gd name="connsiteX103" fmla="*/ 453877 w 560148"/>
                  <a:gd name="connsiteY103" fmla="*/ 135453 h 607568"/>
                  <a:gd name="connsiteX104" fmla="*/ 450343 w 560148"/>
                  <a:gd name="connsiteY104" fmla="*/ 177331 h 607568"/>
                  <a:gd name="connsiteX105" fmla="*/ 409936 w 560148"/>
                  <a:gd name="connsiteY105" fmla="*/ 90813 h 607568"/>
                  <a:gd name="connsiteX106" fmla="*/ 398413 w 560148"/>
                  <a:gd name="connsiteY106" fmla="*/ 81456 h 607568"/>
                  <a:gd name="connsiteX107" fmla="*/ 384124 w 560148"/>
                  <a:gd name="connsiteY107" fmla="*/ 84677 h 607568"/>
                  <a:gd name="connsiteX108" fmla="*/ 331118 w 560148"/>
                  <a:gd name="connsiteY108" fmla="*/ 105233 h 607568"/>
                  <a:gd name="connsiteX109" fmla="*/ 172100 w 560148"/>
                  <a:gd name="connsiteY109" fmla="*/ 82376 h 607568"/>
                  <a:gd name="connsiteX110" fmla="*/ 150283 w 560148"/>
                  <a:gd name="connsiteY110" fmla="*/ 90813 h 607568"/>
                  <a:gd name="connsiteX111" fmla="*/ 109876 w 560148"/>
                  <a:gd name="connsiteY111" fmla="*/ 177331 h 607568"/>
                  <a:gd name="connsiteX112" fmla="*/ 106342 w 560148"/>
                  <a:gd name="connsiteY112" fmla="*/ 135453 h 607568"/>
                  <a:gd name="connsiteX113" fmla="*/ 154739 w 560148"/>
                  <a:gd name="connsiteY113" fmla="*/ 29760 h 607568"/>
                  <a:gd name="connsiteX114" fmla="*/ 280109 w 560148"/>
                  <a:gd name="connsiteY114" fmla="*/ 0 h 607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560148" h="607568">
                    <a:moveTo>
                      <a:pt x="440336" y="449078"/>
                    </a:moveTo>
                    <a:lnTo>
                      <a:pt x="452624" y="453834"/>
                    </a:lnTo>
                    <a:cubicBezTo>
                      <a:pt x="500703" y="473166"/>
                      <a:pt x="536800" y="514438"/>
                      <a:pt x="549396" y="564608"/>
                    </a:cubicBezTo>
                    <a:lnTo>
                      <a:pt x="560148" y="607568"/>
                    </a:lnTo>
                    <a:lnTo>
                      <a:pt x="360307" y="607568"/>
                    </a:lnTo>
                    <a:lnTo>
                      <a:pt x="418216" y="558318"/>
                    </a:lnTo>
                    <a:cubicBezTo>
                      <a:pt x="424207" y="553255"/>
                      <a:pt x="425897" y="544816"/>
                      <a:pt x="422364" y="537759"/>
                    </a:cubicBezTo>
                    <a:lnTo>
                      <a:pt x="403470" y="500016"/>
                    </a:lnTo>
                    <a:lnTo>
                      <a:pt x="438492" y="500016"/>
                    </a:lnTo>
                    <a:cubicBezTo>
                      <a:pt x="444329" y="500016"/>
                      <a:pt x="449859" y="496947"/>
                      <a:pt x="452931" y="491884"/>
                    </a:cubicBezTo>
                    <a:cubicBezTo>
                      <a:pt x="456003" y="486974"/>
                      <a:pt x="456311" y="480684"/>
                      <a:pt x="453699" y="475467"/>
                    </a:cubicBezTo>
                    <a:close/>
                    <a:moveTo>
                      <a:pt x="119855" y="449078"/>
                    </a:moveTo>
                    <a:lnTo>
                      <a:pt x="106487" y="475467"/>
                    </a:lnTo>
                    <a:cubicBezTo>
                      <a:pt x="103874" y="480684"/>
                      <a:pt x="104182" y="486974"/>
                      <a:pt x="107255" y="491884"/>
                    </a:cubicBezTo>
                    <a:cubicBezTo>
                      <a:pt x="110328" y="496947"/>
                      <a:pt x="115860" y="500016"/>
                      <a:pt x="121699" y="500016"/>
                    </a:cubicBezTo>
                    <a:lnTo>
                      <a:pt x="156733" y="500016"/>
                    </a:lnTo>
                    <a:lnTo>
                      <a:pt x="137833" y="537759"/>
                    </a:lnTo>
                    <a:cubicBezTo>
                      <a:pt x="134299" y="544816"/>
                      <a:pt x="135989" y="553255"/>
                      <a:pt x="141982" y="558318"/>
                    </a:cubicBezTo>
                    <a:lnTo>
                      <a:pt x="199912" y="607568"/>
                    </a:lnTo>
                    <a:lnTo>
                      <a:pt x="0" y="607568"/>
                    </a:lnTo>
                    <a:lnTo>
                      <a:pt x="10756" y="564608"/>
                    </a:lnTo>
                    <a:cubicBezTo>
                      <a:pt x="23356" y="514591"/>
                      <a:pt x="59467" y="473166"/>
                      <a:pt x="107562" y="453834"/>
                    </a:cubicBezTo>
                    <a:close/>
                    <a:moveTo>
                      <a:pt x="366885" y="419582"/>
                    </a:moveTo>
                    <a:lnTo>
                      <a:pt x="392993" y="430017"/>
                    </a:lnTo>
                    <a:lnTo>
                      <a:pt x="411114" y="466080"/>
                    </a:lnTo>
                    <a:lnTo>
                      <a:pt x="376100" y="466080"/>
                    </a:lnTo>
                    <a:cubicBezTo>
                      <a:pt x="370110" y="466080"/>
                      <a:pt x="364735" y="469149"/>
                      <a:pt x="361664" y="474060"/>
                    </a:cubicBezTo>
                    <a:cubicBezTo>
                      <a:pt x="358592" y="479124"/>
                      <a:pt x="358285" y="485415"/>
                      <a:pt x="360896" y="490633"/>
                    </a:cubicBezTo>
                    <a:lnTo>
                      <a:pt x="386235" y="541121"/>
                    </a:lnTo>
                    <a:lnTo>
                      <a:pt x="297010" y="607568"/>
                    </a:lnTo>
                    <a:lnTo>
                      <a:pt x="297010" y="559229"/>
                    </a:lnTo>
                    <a:close/>
                    <a:moveTo>
                      <a:pt x="193290" y="419582"/>
                    </a:moveTo>
                    <a:lnTo>
                      <a:pt x="263209" y="559229"/>
                    </a:lnTo>
                    <a:lnTo>
                      <a:pt x="263209" y="607568"/>
                    </a:lnTo>
                    <a:lnTo>
                      <a:pt x="173928" y="541121"/>
                    </a:lnTo>
                    <a:lnTo>
                      <a:pt x="199283" y="490633"/>
                    </a:lnTo>
                    <a:cubicBezTo>
                      <a:pt x="201896" y="485415"/>
                      <a:pt x="201588" y="479124"/>
                      <a:pt x="198515" y="474060"/>
                    </a:cubicBezTo>
                    <a:cubicBezTo>
                      <a:pt x="195442" y="469149"/>
                      <a:pt x="190063" y="466080"/>
                      <a:pt x="184070" y="466080"/>
                    </a:cubicBezTo>
                    <a:lnTo>
                      <a:pt x="149034" y="466080"/>
                    </a:lnTo>
                    <a:lnTo>
                      <a:pt x="167167" y="430017"/>
                    </a:lnTo>
                    <a:close/>
                    <a:moveTo>
                      <a:pt x="224892" y="407162"/>
                    </a:moveTo>
                    <a:cubicBezTo>
                      <a:pt x="242876" y="414986"/>
                      <a:pt x="261321" y="419128"/>
                      <a:pt x="280074" y="419128"/>
                    </a:cubicBezTo>
                    <a:cubicBezTo>
                      <a:pt x="298827" y="419128"/>
                      <a:pt x="317272" y="414986"/>
                      <a:pt x="335256" y="407162"/>
                    </a:cubicBezTo>
                    <a:lnTo>
                      <a:pt x="280074" y="517315"/>
                    </a:lnTo>
                    <a:close/>
                    <a:moveTo>
                      <a:pt x="280074" y="290266"/>
                    </a:moveTo>
                    <a:cubicBezTo>
                      <a:pt x="273161" y="290266"/>
                      <a:pt x="266248" y="291647"/>
                      <a:pt x="259795" y="294408"/>
                    </a:cubicBezTo>
                    <a:cubicBezTo>
                      <a:pt x="251499" y="297936"/>
                      <a:pt x="237980" y="302077"/>
                      <a:pt x="219698" y="300850"/>
                    </a:cubicBezTo>
                    <a:cubicBezTo>
                      <a:pt x="211556" y="300390"/>
                      <a:pt x="204489" y="306526"/>
                      <a:pt x="204028" y="314809"/>
                    </a:cubicBezTo>
                    <a:cubicBezTo>
                      <a:pt x="203567" y="322939"/>
                      <a:pt x="209712" y="329995"/>
                      <a:pt x="217855" y="330455"/>
                    </a:cubicBezTo>
                    <a:cubicBezTo>
                      <a:pt x="220620" y="330609"/>
                      <a:pt x="223232" y="330609"/>
                      <a:pt x="225843" y="330609"/>
                    </a:cubicBezTo>
                    <a:cubicBezTo>
                      <a:pt x="246122" y="330609"/>
                      <a:pt x="261639" y="325853"/>
                      <a:pt x="271471" y="321558"/>
                    </a:cubicBezTo>
                    <a:cubicBezTo>
                      <a:pt x="277001" y="319257"/>
                      <a:pt x="283147" y="319257"/>
                      <a:pt x="288677" y="321558"/>
                    </a:cubicBezTo>
                    <a:cubicBezTo>
                      <a:pt x="299738" y="326467"/>
                      <a:pt x="318174" y="331836"/>
                      <a:pt x="342293" y="330455"/>
                    </a:cubicBezTo>
                    <a:cubicBezTo>
                      <a:pt x="350436" y="329842"/>
                      <a:pt x="356581" y="322939"/>
                      <a:pt x="356120" y="314809"/>
                    </a:cubicBezTo>
                    <a:cubicBezTo>
                      <a:pt x="355659" y="306526"/>
                      <a:pt x="348592" y="300390"/>
                      <a:pt x="340450" y="300850"/>
                    </a:cubicBezTo>
                    <a:cubicBezTo>
                      <a:pt x="322168" y="301924"/>
                      <a:pt x="308649" y="297936"/>
                      <a:pt x="300353" y="294408"/>
                    </a:cubicBezTo>
                    <a:cubicBezTo>
                      <a:pt x="293901" y="291647"/>
                      <a:pt x="286987" y="290266"/>
                      <a:pt x="280074" y="290266"/>
                    </a:cubicBezTo>
                    <a:close/>
                    <a:moveTo>
                      <a:pt x="322476" y="212825"/>
                    </a:moveTo>
                    <a:lnTo>
                      <a:pt x="390222" y="212825"/>
                    </a:lnTo>
                    <a:cubicBezTo>
                      <a:pt x="390683" y="212825"/>
                      <a:pt x="391144" y="213285"/>
                      <a:pt x="391144" y="213746"/>
                    </a:cubicBezTo>
                    <a:lnTo>
                      <a:pt x="391144" y="249034"/>
                    </a:lnTo>
                    <a:cubicBezTo>
                      <a:pt x="391144" y="249494"/>
                      <a:pt x="390683" y="249801"/>
                      <a:pt x="390222" y="249801"/>
                    </a:cubicBezTo>
                    <a:lnTo>
                      <a:pt x="322476" y="249801"/>
                    </a:lnTo>
                    <a:cubicBezTo>
                      <a:pt x="322015" y="249801"/>
                      <a:pt x="321708" y="249494"/>
                      <a:pt x="321708" y="249034"/>
                    </a:cubicBezTo>
                    <a:lnTo>
                      <a:pt x="321708" y="213746"/>
                    </a:lnTo>
                    <a:cubicBezTo>
                      <a:pt x="321708" y="213285"/>
                      <a:pt x="322015" y="212825"/>
                      <a:pt x="322476" y="212825"/>
                    </a:cubicBezTo>
                    <a:close/>
                    <a:moveTo>
                      <a:pt x="169926" y="212825"/>
                    </a:moveTo>
                    <a:lnTo>
                      <a:pt x="237672" y="212825"/>
                    </a:lnTo>
                    <a:cubicBezTo>
                      <a:pt x="238133" y="212825"/>
                      <a:pt x="238440" y="213285"/>
                      <a:pt x="238440" y="213746"/>
                    </a:cubicBezTo>
                    <a:lnTo>
                      <a:pt x="238440" y="249034"/>
                    </a:lnTo>
                    <a:cubicBezTo>
                      <a:pt x="238440" y="249494"/>
                      <a:pt x="238133" y="249801"/>
                      <a:pt x="237672" y="249801"/>
                    </a:cubicBezTo>
                    <a:lnTo>
                      <a:pt x="169926" y="249801"/>
                    </a:lnTo>
                    <a:cubicBezTo>
                      <a:pt x="169465" y="249801"/>
                      <a:pt x="169004" y="249494"/>
                      <a:pt x="169004" y="249034"/>
                    </a:cubicBezTo>
                    <a:lnTo>
                      <a:pt x="169004" y="213746"/>
                    </a:lnTo>
                    <a:cubicBezTo>
                      <a:pt x="169004" y="213285"/>
                      <a:pt x="169465" y="212825"/>
                      <a:pt x="169926" y="212825"/>
                    </a:cubicBezTo>
                    <a:close/>
                    <a:moveTo>
                      <a:pt x="169923" y="187492"/>
                    </a:moveTo>
                    <a:cubicBezTo>
                      <a:pt x="155482" y="187492"/>
                      <a:pt x="143652" y="199150"/>
                      <a:pt x="143652" y="213722"/>
                    </a:cubicBezTo>
                    <a:lnTo>
                      <a:pt x="143652" y="249003"/>
                    </a:lnTo>
                    <a:cubicBezTo>
                      <a:pt x="143652" y="263422"/>
                      <a:pt x="155482" y="275233"/>
                      <a:pt x="169923" y="275233"/>
                    </a:cubicBezTo>
                    <a:lnTo>
                      <a:pt x="237673" y="275233"/>
                    </a:lnTo>
                    <a:cubicBezTo>
                      <a:pt x="252114" y="275233"/>
                      <a:pt x="263943" y="263422"/>
                      <a:pt x="263943" y="249003"/>
                    </a:cubicBezTo>
                    <a:lnTo>
                      <a:pt x="263943" y="243327"/>
                    </a:lnTo>
                    <a:lnTo>
                      <a:pt x="296205" y="243327"/>
                    </a:lnTo>
                    <a:lnTo>
                      <a:pt x="296205" y="249003"/>
                    </a:lnTo>
                    <a:cubicBezTo>
                      <a:pt x="296205" y="263422"/>
                      <a:pt x="308034" y="275233"/>
                      <a:pt x="322475" y="275233"/>
                    </a:cubicBezTo>
                    <a:lnTo>
                      <a:pt x="390225" y="275233"/>
                    </a:lnTo>
                    <a:cubicBezTo>
                      <a:pt x="404666" y="275233"/>
                      <a:pt x="416496" y="263422"/>
                      <a:pt x="416496" y="249003"/>
                    </a:cubicBezTo>
                    <a:lnTo>
                      <a:pt x="416496" y="213722"/>
                    </a:lnTo>
                    <a:cubicBezTo>
                      <a:pt x="416496" y="199150"/>
                      <a:pt x="404666" y="187492"/>
                      <a:pt x="390225" y="187492"/>
                    </a:cubicBezTo>
                    <a:lnTo>
                      <a:pt x="322475" y="187492"/>
                    </a:lnTo>
                    <a:cubicBezTo>
                      <a:pt x="308034" y="187492"/>
                      <a:pt x="296205" y="199150"/>
                      <a:pt x="296205" y="213722"/>
                    </a:cubicBezTo>
                    <a:lnTo>
                      <a:pt x="296205" y="218017"/>
                    </a:lnTo>
                    <a:lnTo>
                      <a:pt x="263943" y="218017"/>
                    </a:lnTo>
                    <a:lnTo>
                      <a:pt x="263943" y="213722"/>
                    </a:lnTo>
                    <a:cubicBezTo>
                      <a:pt x="263943" y="199150"/>
                      <a:pt x="252114" y="187492"/>
                      <a:pt x="237673" y="187492"/>
                    </a:cubicBezTo>
                    <a:close/>
                    <a:moveTo>
                      <a:pt x="174224" y="119538"/>
                    </a:moveTo>
                    <a:cubicBezTo>
                      <a:pt x="283915" y="160648"/>
                      <a:pt x="355813" y="137945"/>
                      <a:pt x="387153" y="122146"/>
                    </a:cubicBezTo>
                    <a:cubicBezTo>
                      <a:pt x="387153" y="122146"/>
                      <a:pt x="436621" y="227988"/>
                      <a:pt x="437082" y="228601"/>
                    </a:cubicBezTo>
                    <a:cubicBezTo>
                      <a:pt x="408507" y="311281"/>
                      <a:pt x="347056" y="385217"/>
                      <a:pt x="280074" y="385217"/>
                    </a:cubicBezTo>
                    <a:cubicBezTo>
                      <a:pt x="213092" y="385217"/>
                      <a:pt x="151641" y="311281"/>
                      <a:pt x="123066" y="228601"/>
                    </a:cubicBezTo>
                    <a:cubicBezTo>
                      <a:pt x="123527" y="227834"/>
                      <a:pt x="174224" y="119538"/>
                      <a:pt x="174224" y="119538"/>
                    </a:cubicBezTo>
                    <a:close/>
                    <a:moveTo>
                      <a:pt x="280109" y="0"/>
                    </a:moveTo>
                    <a:cubicBezTo>
                      <a:pt x="334345" y="0"/>
                      <a:pt x="376442" y="9971"/>
                      <a:pt x="405480" y="29760"/>
                    </a:cubicBezTo>
                    <a:cubicBezTo>
                      <a:pt x="438052" y="52156"/>
                      <a:pt x="453877" y="86671"/>
                      <a:pt x="453877" y="135453"/>
                    </a:cubicBezTo>
                    <a:cubicBezTo>
                      <a:pt x="453877" y="149105"/>
                      <a:pt x="452648" y="163065"/>
                      <a:pt x="450343" y="177331"/>
                    </a:cubicBezTo>
                    <a:lnTo>
                      <a:pt x="409936" y="90813"/>
                    </a:lnTo>
                    <a:cubicBezTo>
                      <a:pt x="407785" y="86058"/>
                      <a:pt x="403483" y="82683"/>
                      <a:pt x="398413" y="81456"/>
                    </a:cubicBezTo>
                    <a:cubicBezTo>
                      <a:pt x="393343" y="80228"/>
                      <a:pt x="388119" y="81456"/>
                      <a:pt x="384124" y="84677"/>
                    </a:cubicBezTo>
                    <a:cubicBezTo>
                      <a:pt x="383971" y="84830"/>
                      <a:pt x="365841" y="98637"/>
                      <a:pt x="331118" y="105233"/>
                    </a:cubicBezTo>
                    <a:cubicBezTo>
                      <a:pt x="298700" y="111522"/>
                      <a:pt x="244926" y="112443"/>
                      <a:pt x="172100" y="82376"/>
                    </a:cubicBezTo>
                    <a:cubicBezTo>
                      <a:pt x="163804" y="78848"/>
                      <a:pt x="154124" y="82529"/>
                      <a:pt x="150283" y="90813"/>
                    </a:cubicBezTo>
                    <a:lnTo>
                      <a:pt x="109876" y="177331"/>
                    </a:lnTo>
                    <a:cubicBezTo>
                      <a:pt x="107571" y="163065"/>
                      <a:pt x="106342" y="149105"/>
                      <a:pt x="106342" y="135453"/>
                    </a:cubicBezTo>
                    <a:cubicBezTo>
                      <a:pt x="106342" y="86671"/>
                      <a:pt x="122167" y="52156"/>
                      <a:pt x="154739" y="29760"/>
                    </a:cubicBezTo>
                    <a:cubicBezTo>
                      <a:pt x="183777" y="9971"/>
                      <a:pt x="225874" y="0"/>
                      <a:pt x="280109" y="0"/>
                    </a:cubicBezTo>
                    <a:close/>
                  </a:path>
                </a:pathLst>
              </a:custGeom>
              <a:solidFill>
                <a:srgbClr val="1B4367"/>
              </a:solidFill>
              <a:ln>
                <a:noFill/>
              </a:ln>
            </p:spPr>
          </p:sp>
          <p:sp>
            <p:nvSpPr>
              <p:cNvPr id="39" name="文本框 38"/>
              <p:cNvSpPr txBox="1"/>
              <p:nvPr/>
            </p:nvSpPr>
            <p:spPr>
              <a:xfrm>
                <a:off x="2526024" y="1807755"/>
                <a:ext cx="88998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组项目经理</a:t>
                </a:r>
                <a:endParaRPr kumimoji="0" lang="zh-CN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3745159" y="1428073"/>
              <a:ext cx="748924" cy="574475"/>
              <a:chOff x="3931289" y="4703544"/>
              <a:chExt cx="748924" cy="574475"/>
            </a:xfrm>
          </p:grpSpPr>
          <p:sp>
            <p:nvSpPr>
              <p:cNvPr id="41" name="user-with-tie_74229"/>
              <p:cNvSpPr>
                <a:spLocks noChangeAspect="1"/>
              </p:cNvSpPr>
              <p:nvPr/>
            </p:nvSpPr>
            <p:spPr bwMode="auto">
              <a:xfrm>
                <a:off x="4154070" y="4703544"/>
                <a:ext cx="288365" cy="312865"/>
              </a:xfrm>
              <a:custGeom>
                <a:avLst/>
                <a:gdLst>
                  <a:gd name="connsiteX0" fmla="*/ 191479 w 561065"/>
                  <a:gd name="connsiteY0" fmla="*/ 375902 h 608735"/>
                  <a:gd name="connsiteX1" fmla="*/ 245437 w 561065"/>
                  <a:gd name="connsiteY1" fmla="*/ 535655 h 608735"/>
                  <a:gd name="connsiteX2" fmla="*/ 250809 w 561065"/>
                  <a:gd name="connsiteY2" fmla="*/ 420563 h 608735"/>
                  <a:gd name="connsiteX3" fmla="*/ 246371 w 561065"/>
                  <a:gd name="connsiteY3" fmla="*/ 411817 h 608735"/>
                  <a:gd name="connsiteX4" fmla="*/ 228911 w 561065"/>
                  <a:gd name="connsiteY4" fmla="*/ 377418 h 608735"/>
                  <a:gd name="connsiteX5" fmla="*/ 280299 w 561065"/>
                  <a:gd name="connsiteY5" fmla="*/ 393743 h 608735"/>
                  <a:gd name="connsiteX6" fmla="*/ 332563 w 561065"/>
                  <a:gd name="connsiteY6" fmla="*/ 376718 h 608735"/>
                  <a:gd name="connsiteX7" fmla="*/ 314811 w 561065"/>
                  <a:gd name="connsiteY7" fmla="*/ 411817 h 608735"/>
                  <a:gd name="connsiteX8" fmla="*/ 310373 w 561065"/>
                  <a:gd name="connsiteY8" fmla="*/ 420563 h 608735"/>
                  <a:gd name="connsiteX9" fmla="*/ 315745 w 561065"/>
                  <a:gd name="connsiteY9" fmla="*/ 535655 h 608735"/>
                  <a:gd name="connsiteX10" fmla="*/ 369644 w 561065"/>
                  <a:gd name="connsiteY10" fmla="*/ 375960 h 608735"/>
                  <a:gd name="connsiteX11" fmla="*/ 443223 w 561065"/>
                  <a:gd name="connsiteY11" fmla="*/ 403946 h 608735"/>
                  <a:gd name="connsiteX12" fmla="*/ 506290 w 561065"/>
                  <a:gd name="connsiteY12" fmla="*/ 430241 h 608735"/>
                  <a:gd name="connsiteX13" fmla="*/ 507925 w 561065"/>
                  <a:gd name="connsiteY13" fmla="*/ 430999 h 608735"/>
                  <a:gd name="connsiteX14" fmla="*/ 510728 w 561065"/>
                  <a:gd name="connsiteY14" fmla="*/ 432573 h 608735"/>
                  <a:gd name="connsiteX15" fmla="*/ 528831 w 561065"/>
                  <a:gd name="connsiteY15" fmla="*/ 452630 h 608735"/>
                  <a:gd name="connsiteX16" fmla="*/ 528831 w 561065"/>
                  <a:gd name="connsiteY16" fmla="*/ 452688 h 608735"/>
                  <a:gd name="connsiteX17" fmla="*/ 532042 w 561065"/>
                  <a:gd name="connsiteY17" fmla="*/ 462308 h 608735"/>
                  <a:gd name="connsiteX18" fmla="*/ 558671 w 561065"/>
                  <a:gd name="connsiteY18" fmla="*/ 548307 h 608735"/>
                  <a:gd name="connsiteX19" fmla="*/ 560539 w 561065"/>
                  <a:gd name="connsiteY19" fmla="*/ 555828 h 608735"/>
                  <a:gd name="connsiteX20" fmla="*/ 561065 w 561065"/>
                  <a:gd name="connsiteY20" fmla="*/ 562824 h 608735"/>
                  <a:gd name="connsiteX21" fmla="*/ 515166 w 561065"/>
                  <a:gd name="connsiteY21" fmla="*/ 608710 h 608735"/>
                  <a:gd name="connsiteX22" fmla="*/ 471311 w 561065"/>
                  <a:gd name="connsiteY22" fmla="*/ 608710 h 608735"/>
                  <a:gd name="connsiteX23" fmla="*/ 283044 w 561065"/>
                  <a:gd name="connsiteY23" fmla="*/ 608710 h 608735"/>
                  <a:gd name="connsiteX24" fmla="*/ 280532 w 561065"/>
                  <a:gd name="connsiteY24" fmla="*/ 608710 h 608735"/>
                  <a:gd name="connsiteX25" fmla="*/ 278080 w 561065"/>
                  <a:gd name="connsiteY25" fmla="*/ 608710 h 608735"/>
                  <a:gd name="connsiteX26" fmla="*/ 89812 w 561065"/>
                  <a:gd name="connsiteY26" fmla="*/ 608710 h 608735"/>
                  <a:gd name="connsiteX27" fmla="*/ 45957 w 561065"/>
                  <a:gd name="connsiteY27" fmla="*/ 608710 h 608735"/>
                  <a:gd name="connsiteX28" fmla="*/ 0 w 561065"/>
                  <a:gd name="connsiteY28" fmla="*/ 562824 h 608735"/>
                  <a:gd name="connsiteX29" fmla="*/ 584 w 561065"/>
                  <a:gd name="connsiteY29" fmla="*/ 555828 h 608735"/>
                  <a:gd name="connsiteX30" fmla="*/ 2453 w 561065"/>
                  <a:gd name="connsiteY30" fmla="*/ 548307 h 608735"/>
                  <a:gd name="connsiteX31" fmla="*/ 29081 w 561065"/>
                  <a:gd name="connsiteY31" fmla="*/ 462308 h 608735"/>
                  <a:gd name="connsiteX32" fmla="*/ 32234 w 561065"/>
                  <a:gd name="connsiteY32" fmla="*/ 452688 h 608735"/>
                  <a:gd name="connsiteX33" fmla="*/ 32234 w 561065"/>
                  <a:gd name="connsiteY33" fmla="*/ 452630 h 608735"/>
                  <a:gd name="connsiteX34" fmla="*/ 50395 w 561065"/>
                  <a:gd name="connsiteY34" fmla="*/ 432457 h 608735"/>
                  <a:gd name="connsiteX35" fmla="*/ 53198 w 561065"/>
                  <a:gd name="connsiteY35" fmla="*/ 430941 h 608735"/>
                  <a:gd name="connsiteX36" fmla="*/ 54833 w 561065"/>
                  <a:gd name="connsiteY36" fmla="*/ 430125 h 608735"/>
                  <a:gd name="connsiteX37" fmla="*/ 117901 w 561065"/>
                  <a:gd name="connsiteY37" fmla="*/ 403888 h 608735"/>
                  <a:gd name="connsiteX38" fmla="*/ 191479 w 561065"/>
                  <a:gd name="connsiteY38" fmla="*/ 375902 h 608735"/>
                  <a:gd name="connsiteX39" fmla="*/ 277747 w 561065"/>
                  <a:gd name="connsiteY39" fmla="*/ 0 h 608735"/>
                  <a:gd name="connsiteX40" fmla="*/ 277980 w 561065"/>
                  <a:gd name="connsiteY40" fmla="*/ 0 h 608735"/>
                  <a:gd name="connsiteX41" fmla="*/ 278214 w 561065"/>
                  <a:gd name="connsiteY41" fmla="*/ 0 h 608735"/>
                  <a:gd name="connsiteX42" fmla="*/ 280491 w 561065"/>
                  <a:gd name="connsiteY42" fmla="*/ 0 h 608735"/>
                  <a:gd name="connsiteX43" fmla="*/ 282768 w 561065"/>
                  <a:gd name="connsiteY43" fmla="*/ 0 h 608735"/>
                  <a:gd name="connsiteX44" fmla="*/ 283001 w 561065"/>
                  <a:gd name="connsiteY44" fmla="*/ 0 h 608735"/>
                  <a:gd name="connsiteX45" fmla="*/ 283235 w 561065"/>
                  <a:gd name="connsiteY45" fmla="*/ 0 h 608735"/>
                  <a:gd name="connsiteX46" fmla="*/ 401988 w 561065"/>
                  <a:gd name="connsiteY46" fmla="*/ 118656 h 608735"/>
                  <a:gd name="connsiteX47" fmla="*/ 400470 w 561065"/>
                  <a:gd name="connsiteY47" fmla="*/ 162854 h 608735"/>
                  <a:gd name="connsiteX48" fmla="*/ 427093 w 561065"/>
                  <a:gd name="connsiteY48" fmla="*/ 188509 h 608735"/>
                  <a:gd name="connsiteX49" fmla="*/ 394456 w 561065"/>
                  <a:gd name="connsiteY49" fmla="*/ 242969 h 608735"/>
                  <a:gd name="connsiteX50" fmla="*/ 342436 w 561065"/>
                  <a:gd name="connsiteY50" fmla="*/ 326465 h 608735"/>
                  <a:gd name="connsiteX51" fmla="*/ 283001 w 561065"/>
                  <a:gd name="connsiteY51" fmla="*/ 354745 h 608735"/>
                  <a:gd name="connsiteX52" fmla="*/ 280491 w 561065"/>
                  <a:gd name="connsiteY52" fmla="*/ 354803 h 608735"/>
                  <a:gd name="connsiteX53" fmla="*/ 277980 w 561065"/>
                  <a:gd name="connsiteY53" fmla="*/ 354745 h 608735"/>
                  <a:gd name="connsiteX54" fmla="*/ 218136 w 561065"/>
                  <a:gd name="connsiteY54" fmla="*/ 326116 h 608735"/>
                  <a:gd name="connsiteX55" fmla="*/ 166467 w 561065"/>
                  <a:gd name="connsiteY55" fmla="*/ 242969 h 608735"/>
                  <a:gd name="connsiteX56" fmla="*/ 133830 w 561065"/>
                  <a:gd name="connsiteY56" fmla="*/ 188509 h 608735"/>
                  <a:gd name="connsiteX57" fmla="*/ 160453 w 561065"/>
                  <a:gd name="connsiteY57" fmla="*/ 162970 h 608735"/>
                  <a:gd name="connsiteX58" fmla="*/ 158877 w 561065"/>
                  <a:gd name="connsiteY58" fmla="*/ 118715 h 608735"/>
                  <a:gd name="connsiteX59" fmla="*/ 277747 w 561065"/>
                  <a:gd name="connsiteY59" fmla="*/ 0 h 608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61065" h="608735">
                    <a:moveTo>
                      <a:pt x="191479" y="375902"/>
                    </a:moveTo>
                    <a:cubicBezTo>
                      <a:pt x="195917" y="394559"/>
                      <a:pt x="238604" y="518455"/>
                      <a:pt x="245437" y="535655"/>
                    </a:cubicBezTo>
                    <a:lnTo>
                      <a:pt x="250809" y="420563"/>
                    </a:lnTo>
                    <a:cubicBezTo>
                      <a:pt x="248999" y="417881"/>
                      <a:pt x="247773" y="414732"/>
                      <a:pt x="246371" y="411817"/>
                    </a:cubicBezTo>
                    <a:lnTo>
                      <a:pt x="228911" y="377418"/>
                    </a:lnTo>
                    <a:cubicBezTo>
                      <a:pt x="241466" y="387446"/>
                      <a:pt x="259860" y="393743"/>
                      <a:pt x="280299" y="393743"/>
                    </a:cubicBezTo>
                    <a:cubicBezTo>
                      <a:pt x="301263" y="393743"/>
                      <a:pt x="320008" y="387155"/>
                      <a:pt x="332563" y="376718"/>
                    </a:cubicBezTo>
                    <a:lnTo>
                      <a:pt x="314811" y="411817"/>
                    </a:lnTo>
                    <a:cubicBezTo>
                      <a:pt x="313409" y="414732"/>
                      <a:pt x="312183" y="417881"/>
                      <a:pt x="310373" y="420563"/>
                    </a:cubicBezTo>
                    <a:lnTo>
                      <a:pt x="315745" y="535655"/>
                    </a:lnTo>
                    <a:cubicBezTo>
                      <a:pt x="322519" y="518455"/>
                      <a:pt x="365089" y="394618"/>
                      <a:pt x="369644" y="375960"/>
                    </a:cubicBezTo>
                    <a:cubicBezTo>
                      <a:pt x="394754" y="384881"/>
                      <a:pt x="419397" y="393685"/>
                      <a:pt x="443223" y="403946"/>
                    </a:cubicBezTo>
                    <a:cubicBezTo>
                      <a:pt x="443223" y="403946"/>
                      <a:pt x="490757" y="422895"/>
                      <a:pt x="506290" y="430241"/>
                    </a:cubicBezTo>
                    <a:cubicBezTo>
                      <a:pt x="506815" y="430475"/>
                      <a:pt x="507341" y="430766"/>
                      <a:pt x="507925" y="430999"/>
                    </a:cubicBezTo>
                    <a:cubicBezTo>
                      <a:pt x="509210" y="431699"/>
                      <a:pt x="510261" y="432224"/>
                      <a:pt x="510728" y="432573"/>
                    </a:cubicBezTo>
                    <a:cubicBezTo>
                      <a:pt x="518553" y="437238"/>
                      <a:pt x="524976" y="444234"/>
                      <a:pt x="528831" y="452630"/>
                    </a:cubicBezTo>
                    <a:lnTo>
                      <a:pt x="528831" y="452688"/>
                    </a:lnTo>
                    <a:cubicBezTo>
                      <a:pt x="530232" y="455720"/>
                      <a:pt x="531342" y="458985"/>
                      <a:pt x="532042" y="462308"/>
                    </a:cubicBezTo>
                    <a:cubicBezTo>
                      <a:pt x="538408" y="481607"/>
                      <a:pt x="552539" y="524694"/>
                      <a:pt x="558671" y="548307"/>
                    </a:cubicBezTo>
                    <a:cubicBezTo>
                      <a:pt x="559547" y="550697"/>
                      <a:pt x="560131" y="553204"/>
                      <a:pt x="560539" y="555828"/>
                    </a:cubicBezTo>
                    <a:cubicBezTo>
                      <a:pt x="560831" y="558102"/>
                      <a:pt x="561065" y="560492"/>
                      <a:pt x="561065" y="562824"/>
                    </a:cubicBezTo>
                    <a:cubicBezTo>
                      <a:pt x="561065" y="588187"/>
                      <a:pt x="540510" y="608710"/>
                      <a:pt x="515166" y="608710"/>
                    </a:cubicBezTo>
                    <a:lnTo>
                      <a:pt x="471311" y="608710"/>
                    </a:lnTo>
                    <a:lnTo>
                      <a:pt x="283044" y="608710"/>
                    </a:lnTo>
                    <a:lnTo>
                      <a:pt x="280532" y="608710"/>
                    </a:lnTo>
                    <a:lnTo>
                      <a:pt x="278080" y="608710"/>
                    </a:lnTo>
                    <a:cubicBezTo>
                      <a:pt x="215305" y="608768"/>
                      <a:pt x="152529" y="608710"/>
                      <a:pt x="89812" y="608710"/>
                    </a:cubicBezTo>
                    <a:lnTo>
                      <a:pt x="45957" y="608710"/>
                    </a:lnTo>
                    <a:cubicBezTo>
                      <a:pt x="20555" y="608710"/>
                      <a:pt x="0" y="588187"/>
                      <a:pt x="0" y="562824"/>
                    </a:cubicBezTo>
                    <a:cubicBezTo>
                      <a:pt x="0" y="560492"/>
                      <a:pt x="175" y="558102"/>
                      <a:pt x="584" y="555828"/>
                    </a:cubicBezTo>
                    <a:cubicBezTo>
                      <a:pt x="934" y="553263"/>
                      <a:pt x="1577" y="550697"/>
                      <a:pt x="2453" y="548307"/>
                    </a:cubicBezTo>
                    <a:cubicBezTo>
                      <a:pt x="8584" y="524577"/>
                      <a:pt x="22657" y="481607"/>
                      <a:pt x="29081" y="462308"/>
                    </a:cubicBezTo>
                    <a:cubicBezTo>
                      <a:pt x="29782" y="458985"/>
                      <a:pt x="30833" y="455720"/>
                      <a:pt x="32234" y="452688"/>
                    </a:cubicBezTo>
                    <a:lnTo>
                      <a:pt x="32234" y="452630"/>
                    </a:lnTo>
                    <a:cubicBezTo>
                      <a:pt x="36147" y="444234"/>
                      <a:pt x="42512" y="437238"/>
                      <a:pt x="50395" y="432457"/>
                    </a:cubicBezTo>
                    <a:cubicBezTo>
                      <a:pt x="50863" y="432107"/>
                      <a:pt x="51855" y="431524"/>
                      <a:pt x="53198" y="430941"/>
                    </a:cubicBezTo>
                    <a:cubicBezTo>
                      <a:pt x="53724" y="430591"/>
                      <a:pt x="54308" y="430358"/>
                      <a:pt x="54833" y="430125"/>
                    </a:cubicBezTo>
                    <a:cubicBezTo>
                      <a:pt x="70308" y="422895"/>
                      <a:pt x="117901" y="403888"/>
                      <a:pt x="117901" y="403888"/>
                    </a:cubicBezTo>
                    <a:cubicBezTo>
                      <a:pt x="141726" y="393626"/>
                      <a:pt x="166311" y="384823"/>
                      <a:pt x="191479" y="375902"/>
                    </a:cubicBezTo>
                    <a:close/>
                    <a:moveTo>
                      <a:pt x="277747" y="0"/>
                    </a:moveTo>
                    <a:lnTo>
                      <a:pt x="277980" y="0"/>
                    </a:lnTo>
                    <a:lnTo>
                      <a:pt x="278214" y="0"/>
                    </a:lnTo>
                    <a:lnTo>
                      <a:pt x="280491" y="0"/>
                    </a:lnTo>
                    <a:lnTo>
                      <a:pt x="282768" y="0"/>
                    </a:lnTo>
                    <a:lnTo>
                      <a:pt x="283001" y="0"/>
                    </a:lnTo>
                    <a:lnTo>
                      <a:pt x="283235" y="0"/>
                    </a:lnTo>
                    <a:cubicBezTo>
                      <a:pt x="348858" y="0"/>
                      <a:pt x="402105" y="53118"/>
                      <a:pt x="401988" y="118656"/>
                    </a:cubicBezTo>
                    <a:cubicBezTo>
                      <a:pt x="401988" y="125420"/>
                      <a:pt x="400470" y="154807"/>
                      <a:pt x="400470" y="162854"/>
                    </a:cubicBezTo>
                    <a:cubicBezTo>
                      <a:pt x="403331" y="163029"/>
                      <a:pt x="429954" y="156673"/>
                      <a:pt x="427093" y="188509"/>
                    </a:cubicBezTo>
                    <a:cubicBezTo>
                      <a:pt x="421021" y="256030"/>
                      <a:pt x="395215" y="242969"/>
                      <a:pt x="394456" y="242969"/>
                    </a:cubicBezTo>
                    <a:cubicBezTo>
                      <a:pt x="381670" y="283901"/>
                      <a:pt x="361820" y="309964"/>
                      <a:pt x="342436" y="326465"/>
                    </a:cubicBezTo>
                    <a:cubicBezTo>
                      <a:pt x="312485" y="351946"/>
                      <a:pt x="283468" y="354745"/>
                      <a:pt x="283001" y="354745"/>
                    </a:cubicBezTo>
                    <a:cubicBezTo>
                      <a:pt x="282125" y="354803"/>
                      <a:pt x="281250" y="354803"/>
                      <a:pt x="280491" y="354803"/>
                    </a:cubicBezTo>
                    <a:cubicBezTo>
                      <a:pt x="279615" y="354803"/>
                      <a:pt x="278856" y="354745"/>
                      <a:pt x="277980" y="354745"/>
                    </a:cubicBezTo>
                    <a:cubicBezTo>
                      <a:pt x="277455" y="354745"/>
                      <a:pt x="248263" y="351946"/>
                      <a:pt x="218136" y="326116"/>
                    </a:cubicBezTo>
                    <a:cubicBezTo>
                      <a:pt x="198811" y="309556"/>
                      <a:pt x="179136" y="283609"/>
                      <a:pt x="166467" y="242969"/>
                    </a:cubicBezTo>
                    <a:cubicBezTo>
                      <a:pt x="165649" y="242969"/>
                      <a:pt x="139902" y="256030"/>
                      <a:pt x="133830" y="188509"/>
                    </a:cubicBezTo>
                    <a:cubicBezTo>
                      <a:pt x="130969" y="156731"/>
                      <a:pt x="157592" y="163087"/>
                      <a:pt x="160453" y="162970"/>
                    </a:cubicBezTo>
                    <a:cubicBezTo>
                      <a:pt x="160453" y="154807"/>
                      <a:pt x="158877" y="125478"/>
                      <a:pt x="158877" y="118715"/>
                    </a:cubicBezTo>
                    <a:cubicBezTo>
                      <a:pt x="158877" y="53177"/>
                      <a:pt x="212123" y="0"/>
                      <a:pt x="2777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3931289" y="5016409"/>
                <a:ext cx="74892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主管领导</a:t>
                </a:r>
                <a:endParaRPr kumimoji="0" lang="zh-CN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598504" y="2344294"/>
              <a:ext cx="8351731" cy="3316678"/>
              <a:chOff x="903302" y="2347154"/>
              <a:chExt cx="8351731" cy="3316678"/>
            </a:xfrm>
          </p:grpSpPr>
          <p:sp>
            <p:nvSpPr>
              <p:cNvPr id="44" name="矩形: 圆角 43"/>
              <p:cNvSpPr/>
              <p:nvPr/>
            </p:nvSpPr>
            <p:spPr>
              <a:xfrm>
                <a:off x="903302" y="2347154"/>
                <a:ext cx="8351731" cy="3316678"/>
              </a:xfrm>
              <a:prstGeom prst="roundRect">
                <a:avLst>
                  <a:gd name="adj" fmla="val 3158"/>
                </a:avLst>
              </a:prstGeom>
              <a:solidFill>
                <a:srgbClr val="1B4367">
                  <a:alpha val="89804"/>
                </a:srgb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254000" dist="63500" sx="85000" sy="85000" algn="ctr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3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IT</a:t>
                </a: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项目运营管理平台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45" name="矩形: 圆角 44"/>
              <p:cNvSpPr/>
              <p:nvPr/>
            </p:nvSpPr>
            <p:spPr>
              <a:xfrm>
                <a:off x="1002701" y="4564215"/>
                <a:ext cx="8163875" cy="658412"/>
              </a:xfrm>
              <a:prstGeom prst="roundRect">
                <a:avLst>
                  <a:gd name="adj" fmla="val 1355"/>
                </a:avLst>
              </a:prstGeom>
              <a:solidFill>
                <a:schemeClr val="bg1">
                  <a:alpha val="89804"/>
                </a:schemeClr>
              </a:solidFill>
              <a:ln>
                <a:noFill/>
              </a:ln>
              <a:effectLst>
                <a:outerShdw blurRad="254000" dist="63500" sx="85000" sy="85000" algn="ctr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46" name="矩形: 圆角 45"/>
              <p:cNvSpPr/>
              <p:nvPr/>
            </p:nvSpPr>
            <p:spPr>
              <a:xfrm>
                <a:off x="1002700" y="2955475"/>
                <a:ext cx="3887621" cy="1538022"/>
              </a:xfrm>
              <a:prstGeom prst="roundRect">
                <a:avLst>
                  <a:gd name="adj" fmla="val 1355"/>
                </a:avLst>
              </a:prstGeom>
              <a:solidFill>
                <a:schemeClr val="bg1">
                  <a:alpha val="89804"/>
                </a:schemeClr>
              </a:solidFill>
              <a:ln>
                <a:noFill/>
              </a:ln>
              <a:effectLst>
                <a:outerShdw blurRad="254000" dist="63500" sx="85000" sy="85000" algn="ctr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项目运营</a:t>
                </a:r>
                <a:endPara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47" name="矩形: 圆角 46"/>
              <p:cNvSpPr/>
              <p:nvPr/>
            </p:nvSpPr>
            <p:spPr>
              <a:xfrm>
                <a:off x="1184325" y="4646083"/>
                <a:ext cx="1395250" cy="494675"/>
              </a:xfrm>
              <a:prstGeom prst="roundRect">
                <a:avLst>
                  <a:gd name="adj" fmla="val 1355"/>
                </a:avLst>
              </a:prstGeom>
              <a:solidFill>
                <a:srgbClr val="1B4367">
                  <a:alpha val="89804"/>
                </a:srgbClr>
              </a:solidFill>
              <a:ln>
                <a:noFill/>
              </a:ln>
              <a:effectLst>
                <a:outerShdw blurRad="254000" dist="63500" sx="85000" sy="85000" algn="ctr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36000" rIns="91440" bIns="36000" numCol="1" spcCol="0" rtlCol="0" fromWordArt="0" anchor="t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人员管理</a:t>
                </a:r>
                <a:endPara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48" name="矩形: 圆角 47"/>
              <p:cNvSpPr/>
              <p:nvPr/>
            </p:nvSpPr>
            <p:spPr>
              <a:xfrm>
                <a:off x="3321376" y="4646083"/>
                <a:ext cx="1395250" cy="494675"/>
              </a:xfrm>
              <a:prstGeom prst="roundRect">
                <a:avLst>
                  <a:gd name="adj" fmla="val 1355"/>
                </a:avLst>
              </a:prstGeom>
              <a:solidFill>
                <a:srgbClr val="1B4367">
                  <a:alpha val="89804"/>
                </a:srgbClr>
              </a:solidFill>
              <a:ln>
                <a:noFill/>
              </a:ln>
              <a:effectLst>
                <a:outerShdw blurRad="254000" dist="63500" sx="85000" sy="85000" algn="ctr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36000" rIns="91440" bIns="36000" numCol="1" spcCol="0" rtlCol="0" fromWordArt="0" anchor="t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角色管理</a:t>
                </a:r>
                <a:endPara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49" name="矩形: 圆角 48"/>
              <p:cNvSpPr/>
              <p:nvPr/>
            </p:nvSpPr>
            <p:spPr>
              <a:xfrm>
                <a:off x="5458427" y="4646083"/>
                <a:ext cx="1395250" cy="494675"/>
              </a:xfrm>
              <a:prstGeom prst="roundRect">
                <a:avLst>
                  <a:gd name="adj" fmla="val 1355"/>
                </a:avLst>
              </a:prstGeom>
              <a:solidFill>
                <a:srgbClr val="1B4367">
                  <a:alpha val="89804"/>
                </a:srgbClr>
              </a:solidFill>
              <a:ln>
                <a:noFill/>
              </a:ln>
              <a:effectLst>
                <a:outerShdw blurRad="254000" dist="63500" sx="85000" sy="85000" algn="ctr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36000" rIns="91440" bIns="36000" numCol="1" spcCol="0" rtlCol="0" fromWordArt="0" anchor="t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流程管理</a:t>
                </a:r>
                <a:endPara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50" name="矩形: 圆角 49"/>
              <p:cNvSpPr/>
              <p:nvPr/>
            </p:nvSpPr>
            <p:spPr>
              <a:xfrm>
                <a:off x="7595479" y="4646082"/>
                <a:ext cx="1395250" cy="494675"/>
              </a:xfrm>
              <a:prstGeom prst="roundRect">
                <a:avLst>
                  <a:gd name="adj" fmla="val 1355"/>
                </a:avLst>
              </a:prstGeom>
              <a:solidFill>
                <a:srgbClr val="1B4367">
                  <a:alpha val="89804"/>
                </a:srgbClr>
              </a:solidFill>
              <a:ln>
                <a:noFill/>
              </a:ln>
              <a:effectLst>
                <a:outerShdw blurRad="254000" dist="63500" sx="85000" sy="85000" algn="ctr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36000" rIns="91440" bIns="36000" numCol="1" spcCol="0" rtlCol="0" fromWordArt="0" anchor="t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交付物管理</a:t>
                </a:r>
                <a:endPara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51" name="矩形: 圆角 50"/>
              <p:cNvSpPr/>
              <p:nvPr/>
            </p:nvSpPr>
            <p:spPr>
              <a:xfrm>
                <a:off x="5276868" y="2930022"/>
                <a:ext cx="3869989" cy="1538022"/>
              </a:xfrm>
              <a:prstGeom prst="roundRect">
                <a:avLst>
                  <a:gd name="adj" fmla="val 1355"/>
                </a:avLst>
              </a:prstGeom>
              <a:solidFill>
                <a:schemeClr val="bg1">
                  <a:alpha val="89804"/>
                </a:schemeClr>
              </a:solidFill>
              <a:ln>
                <a:noFill/>
              </a:ln>
              <a:effectLst>
                <a:outerShdw blurRad="254000" dist="63500" sx="85000" sy="85000" algn="ctr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工单管理</a:t>
                </a:r>
                <a:endPara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52" name="矩形: 圆角 51"/>
              <p:cNvSpPr/>
              <p:nvPr/>
            </p:nvSpPr>
            <p:spPr>
              <a:xfrm>
                <a:off x="1087103" y="2999761"/>
                <a:ext cx="1799496" cy="494675"/>
              </a:xfrm>
              <a:prstGeom prst="roundRect">
                <a:avLst>
                  <a:gd name="adj" fmla="val 1355"/>
                </a:avLst>
              </a:prstGeom>
              <a:solidFill>
                <a:srgbClr val="1B4367">
                  <a:alpha val="89804"/>
                </a:srgbClr>
              </a:solidFill>
              <a:ln>
                <a:noFill/>
              </a:ln>
              <a:effectLst>
                <a:outerShdw blurRad="254000" dist="63500" sx="85000" sy="85000" algn="ctr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36000" rIns="91440" bIns="36000" numCol="1" spcCol="0" rtlCol="0" fromWordArt="0" anchor="t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预算管理</a:t>
                </a:r>
                <a:endPara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53" name="矩形: 圆角 52"/>
              <p:cNvSpPr/>
              <p:nvPr/>
            </p:nvSpPr>
            <p:spPr>
              <a:xfrm>
                <a:off x="1087103" y="3618579"/>
                <a:ext cx="1799496" cy="494675"/>
              </a:xfrm>
              <a:prstGeom prst="roundRect">
                <a:avLst>
                  <a:gd name="adj" fmla="val 1355"/>
                </a:avLst>
              </a:prstGeom>
              <a:solidFill>
                <a:srgbClr val="1B4367">
                  <a:alpha val="89804"/>
                </a:srgbClr>
              </a:solidFill>
              <a:ln>
                <a:noFill/>
              </a:ln>
              <a:effectLst>
                <a:outerShdw blurRad="254000" dist="63500" sx="85000" sy="85000" algn="ctr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36000" rIns="91440" bIns="36000" numCol="1" spcCol="0" rtlCol="0" fromWordArt="0" anchor="t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厂商管理</a:t>
                </a:r>
                <a:endPara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54" name="矩形: 圆角 53"/>
              <p:cNvSpPr/>
              <p:nvPr/>
            </p:nvSpPr>
            <p:spPr>
              <a:xfrm>
                <a:off x="3001366" y="2999761"/>
                <a:ext cx="1799496" cy="494675"/>
              </a:xfrm>
              <a:prstGeom prst="roundRect">
                <a:avLst>
                  <a:gd name="adj" fmla="val 1355"/>
                </a:avLst>
              </a:prstGeom>
              <a:solidFill>
                <a:srgbClr val="1B4367">
                  <a:alpha val="89804"/>
                </a:srgbClr>
              </a:solidFill>
              <a:ln>
                <a:noFill/>
              </a:ln>
              <a:effectLst>
                <a:outerShdw blurRad="254000" dist="63500" sx="85000" sy="85000" algn="ctr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36000" rIns="91440" bIns="36000" numCol="1" spcCol="0" rtlCol="0" fromWordArt="0" anchor="t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订单管理</a:t>
                </a:r>
                <a:endPara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55" name="矩形: 圆角 54"/>
              <p:cNvSpPr/>
              <p:nvPr/>
            </p:nvSpPr>
            <p:spPr>
              <a:xfrm>
                <a:off x="3001366" y="3618579"/>
                <a:ext cx="1799496" cy="494675"/>
              </a:xfrm>
              <a:prstGeom prst="roundRect">
                <a:avLst>
                  <a:gd name="adj" fmla="val 1355"/>
                </a:avLst>
              </a:prstGeom>
              <a:solidFill>
                <a:srgbClr val="1B4367">
                  <a:alpha val="89804"/>
                </a:srgbClr>
              </a:solidFill>
              <a:ln>
                <a:noFill/>
              </a:ln>
              <a:effectLst>
                <a:outerShdw blurRad="254000" dist="63500" sx="85000" sy="85000" algn="ctr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36000" rIns="91440" bIns="36000" numCol="1" spcCol="0" rtlCol="0" fromWordArt="0" anchor="t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报账登记</a:t>
                </a:r>
                <a:endPara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56" name="矩形: 圆角 55"/>
              <p:cNvSpPr/>
              <p:nvPr/>
            </p:nvSpPr>
            <p:spPr>
              <a:xfrm>
                <a:off x="5349951" y="2999761"/>
                <a:ext cx="1799496" cy="494675"/>
              </a:xfrm>
              <a:prstGeom prst="roundRect">
                <a:avLst>
                  <a:gd name="adj" fmla="val 1355"/>
                </a:avLst>
              </a:prstGeom>
              <a:solidFill>
                <a:srgbClr val="1B4367">
                  <a:alpha val="89804"/>
                </a:srgbClr>
              </a:solidFill>
              <a:ln>
                <a:noFill/>
              </a:ln>
              <a:effectLst>
                <a:outerShdw blurRad="254000" dist="63500" sx="85000" sy="85000" algn="ctr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36000" rIns="91440" bIns="36000" numCol="1" spcCol="0" rtlCol="0" fromWordArt="0" anchor="t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工单执行</a:t>
                </a:r>
                <a:endPara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57" name="矩形: 圆角 56"/>
              <p:cNvSpPr/>
              <p:nvPr/>
            </p:nvSpPr>
            <p:spPr>
              <a:xfrm>
                <a:off x="5349951" y="3618579"/>
                <a:ext cx="1799496" cy="494675"/>
              </a:xfrm>
              <a:prstGeom prst="roundRect">
                <a:avLst>
                  <a:gd name="adj" fmla="val 1355"/>
                </a:avLst>
              </a:prstGeom>
              <a:solidFill>
                <a:srgbClr val="1B4367">
                  <a:alpha val="89804"/>
                </a:srgbClr>
              </a:solidFill>
              <a:ln>
                <a:noFill/>
              </a:ln>
              <a:effectLst>
                <a:outerShdw blurRad="254000" dist="63500" sx="85000" sy="85000" algn="ctr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36000" rIns="91440" bIns="36000" numCol="1" spcCol="0" rtlCol="0" fromWordArt="0" anchor="t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工单考核</a:t>
                </a:r>
                <a:endPara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58" name="矩形: 圆角 57"/>
              <p:cNvSpPr/>
              <p:nvPr/>
            </p:nvSpPr>
            <p:spPr>
              <a:xfrm>
                <a:off x="7264214" y="2999761"/>
                <a:ext cx="1799496" cy="494675"/>
              </a:xfrm>
              <a:prstGeom prst="roundRect">
                <a:avLst>
                  <a:gd name="adj" fmla="val 1355"/>
                </a:avLst>
              </a:prstGeom>
              <a:solidFill>
                <a:srgbClr val="1B4367">
                  <a:alpha val="89804"/>
                </a:srgbClr>
              </a:solidFill>
              <a:ln>
                <a:noFill/>
              </a:ln>
              <a:effectLst>
                <a:outerShdw blurRad="254000" dist="63500" sx="85000" sy="85000" algn="ctr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36000" rIns="91440" bIns="36000" numCol="1" spcCol="0" rtlCol="0" fromWordArt="0" anchor="t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工单上线</a:t>
                </a:r>
                <a:endPara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59" name="矩形: 圆角 58"/>
              <p:cNvSpPr/>
              <p:nvPr/>
            </p:nvSpPr>
            <p:spPr>
              <a:xfrm>
                <a:off x="7264214" y="3618579"/>
                <a:ext cx="1799496" cy="494675"/>
              </a:xfrm>
              <a:prstGeom prst="roundRect">
                <a:avLst>
                  <a:gd name="adj" fmla="val 1355"/>
                </a:avLst>
              </a:prstGeom>
              <a:solidFill>
                <a:srgbClr val="1B4367">
                  <a:alpha val="89804"/>
                </a:srgbClr>
              </a:solidFill>
              <a:ln>
                <a:noFill/>
              </a:ln>
              <a:effectLst>
                <a:outerShdw blurRad="254000" dist="63500" sx="85000" sy="85000" algn="ctr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36000" rIns="91440" bIns="36000" numCol="1" spcCol="0" rtlCol="0" fromWordArt="0" anchor="t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人员台帐</a:t>
                </a:r>
                <a:endPara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60" name="矩形: 圆角 59"/>
              <p:cNvSpPr/>
              <p:nvPr/>
            </p:nvSpPr>
            <p:spPr>
              <a:xfrm>
                <a:off x="1002702" y="2400185"/>
                <a:ext cx="8139166" cy="521837"/>
              </a:xfrm>
              <a:prstGeom prst="roundRect">
                <a:avLst>
                  <a:gd name="adj" fmla="val 1355"/>
                </a:avLst>
              </a:prstGeom>
              <a:solidFill>
                <a:schemeClr val="bg1">
                  <a:alpha val="89804"/>
                </a:schemeClr>
              </a:solidFill>
              <a:ln>
                <a:noFill/>
              </a:ln>
              <a:effectLst>
                <a:outerShdw blurRad="254000" dist="63500" sx="85000" sy="85000" algn="ctr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管理视图</a:t>
                </a:r>
                <a:endPara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61" name="矩形: 圆角 60"/>
              <p:cNvSpPr/>
              <p:nvPr/>
            </p:nvSpPr>
            <p:spPr>
              <a:xfrm>
                <a:off x="1098339" y="2446737"/>
                <a:ext cx="3420406" cy="426663"/>
              </a:xfrm>
              <a:prstGeom prst="roundRect">
                <a:avLst>
                  <a:gd name="adj" fmla="val 1355"/>
                </a:avLst>
              </a:prstGeom>
              <a:solidFill>
                <a:srgbClr val="1B4367">
                  <a:alpha val="89804"/>
                </a:srgbClr>
              </a:solidFill>
              <a:ln>
                <a:noFill/>
              </a:ln>
              <a:effectLst>
                <a:outerShdw blurRad="254000" dist="63500" sx="85000" sy="85000" algn="ctr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36000" rIns="91440" bIns="3600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统计与分析报表</a:t>
                </a:r>
                <a:endPara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62" name="矩形: 圆角 61"/>
              <p:cNvSpPr/>
              <p:nvPr/>
            </p:nvSpPr>
            <p:spPr>
              <a:xfrm>
                <a:off x="5639425" y="2442118"/>
                <a:ext cx="3420406" cy="426663"/>
              </a:xfrm>
              <a:prstGeom prst="roundRect">
                <a:avLst>
                  <a:gd name="adj" fmla="val 1355"/>
                </a:avLst>
              </a:prstGeom>
              <a:solidFill>
                <a:srgbClr val="1B4367">
                  <a:alpha val="89804"/>
                </a:srgbClr>
              </a:solidFill>
              <a:ln>
                <a:noFill/>
              </a:ln>
              <a:effectLst>
                <a:outerShdw blurRad="254000" dist="63500" sx="85000" sy="85000" algn="ctr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36000" rIns="91440" bIns="3600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项目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/</a:t>
                </a: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预算信息看板</a:t>
                </a:r>
                <a:endPara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>
              <a:off x="884482" y="1424750"/>
              <a:ext cx="748923" cy="569903"/>
              <a:chOff x="694620" y="3556900"/>
              <a:chExt cx="748923" cy="569903"/>
            </a:xfrm>
          </p:grpSpPr>
          <p:sp>
            <p:nvSpPr>
              <p:cNvPr id="64" name="scientist_171352"/>
              <p:cNvSpPr>
                <a:spLocks noChangeAspect="1"/>
              </p:cNvSpPr>
              <p:nvPr/>
            </p:nvSpPr>
            <p:spPr bwMode="auto">
              <a:xfrm>
                <a:off x="926795" y="3556900"/>
                <a:ext cx="288446" cy="312865"/>
              </a:xfrm>
              <a:custGeom>
                <a:avLst/>
                <a:gdLst>
                  <a:gd name="connsiteX0" fmla="*/ 440336 w 560148"/>
                  <a:gd name="connsiteY0" fmla="*/ 449078 h 607568"/>
                  <a:gd name="connsiteX1" fmla="*/ 452624 w 560148"/>
                  <a:gd name="connsiteY1" fmla="*/ 453834 h 607568"/>
                  <a:gd name="connsiteX2" fmla="*/ 549396 w 560148"/>
                  <a:gd name="connsiteY2" fmla="*/ 564608 h 607568"/>
                  <a:gd name="connsiteX3" fmla="*/ 560148 w 560148"/>
                  <a:gd name="connsiteY3" fmla="*/ 607568 h 607568"/>
                  <a:gd name="connsiteX4" fmla="*/ 360307 w 560148"/>
                  <a:gd name="connsiteY4" fmla="*/ 607568 h 607568"/>
                  <a:gd name="connsiteX5" fmla="*/ 418216 w 560148"/>
                  <a:gd name="connsiteY5" fmla="*/ 558318 h 607568"/>
                  <a:gd name="connsiteX6" fmla="*/ 422364 w 560148"/>
                  <a:gd name="connsiteY6" fmla="*/ 537759 h 607568"/>
                  <a:gd name="connsiteX7" fmla="*/ 403470 w 560148"/>
                  <a:gd name="connsiteY7" fmla="*/ 500016 h 607568"/>
                  <a:gd name="connsiteX8" fmla="*/ 438492 w 560148"/>
                  <a:gd name="connsiteY8" fmla="*/ 500016 h 607568"/>
                  <a:gd name="connsiteX9" fmla="*/ 452931 w 560148"/>
                  <a:gd name="connsiteY9" fmla="*/ 491884 h 607568"/>
                  <a:gd name="connsiteX10" fmla="*/ 453699 w 560148"/>
                  <a:gd name="connsiteY10" fmla="*/ 475467 h 607568"/>
                  <a:gd name="connsiteX11" fmla="*/ 119855 w 560148"/>
                  <a:gd name="connsiteY11" fmla="*/ 449078 h 607568"/>
                  <a:gd name="connsiteX12" fmla="*/ 106487 w 560148"/>
                  <a:gd name="connsiteY12" fmla="*/ 475467 h 607568"/>
                  <a:gd name="connsiteX13" fmla="*/ 107255 w 560148"/>
                  <a:gd name="connsiteY13" fmla="*/ 491884 h 607568"/>
                  <a:gd name="connsiteX14" fmla="*/ 121699 w 560148"/>
                  <a:gd name="connsiteY14" fmla="*/ 500016 h 607568"/>
                  <a:gd name="connsiteX15" fmla="*/ 156733 w 560148"/>
                  <a:gd name="connsiteY15" fmla="*/ 500016 h 607568"/>
                  <a:gd name="connsiteX16" fmla="*/ 137833 w 560148"/>
                  <a:gd name="connsiteY16" fmla="*/ 537759 h 607568"/>
                  <a:gd name="connsiteX17" fmla="*/ 141982 w 560148"/>
                  <a:gd name="connsiteY17" fmla="*/ 558318 h 607568"/>
                  <a:gd name="connsiteX18" fmla="*/ 199912 w 560148"/>
                  <a:gd name="connsiteY18" fmla="*/ 607568 h 607568"/>
                  <a:gd name="connsiteX19" fmla="*/ 0 w 560148"/>
                  <a:gd name="connsiteY19" fmla="*/ 607568 h 607568"/>
                  <a:gd name="connsiteX20" fmla="*/ 10756 w 560148"/>
                  <a:gd name="connsiteY20" fmla="*/ 564608 h 607568"/>
                  <a:gd name="connsiteX21" fmla="*/ 107562 w 560148"/>
                  <a:gd name="connsiteY21" fmla="*/ 453834 h 607568"/>
                  <a:gd name="connsiteX22" fmla="*/ 366885 w 560148"/>
                  <a:gd name="connsiteY22" fmla="*/ 419582 h 607568"/>
                  <a:gd name="connsiteX23" fmla="*/ 392993 w 560148"/>
                  <a:gd name="connsiteY23" fmla="*/ 430017 h 607568"/>
                  <a:gd name="connsiteX24" fmla="*/ 411114 w 560148"/>
                  <a:gd name="connsiteY24" fmla="*/ 466080 h 607568"/>
                  <a:gd name="connsiteX25" fmla="*/ 376100 w 560148"/>
                  <a:gd name="connsiteY25" fmla="*/ 466080 h 607568"/>
                  <a:gd name="connsiteX26" fmla="*/ 361664 w 560148"/>
                  <a:gd name="connsiteY26" fmla="*/ 474060 h 607568"/>
                  <a:gd name="connsiteX27" fmla="*/ 360896 w 560148"/>
                  <a:gd name="connsiteY27" fmla="*/ 490633 h 607568"/>
                  <a:gd name="connsiteX28" fmla="*/ 386235 w 560148"/>
                  <a:gd name="connsiteY28" fmla="*/ 541121 h 607568"/>
                  <a:gd name="connsiteX29" fmla="*/ 297010 w 560148"/>
                  <a:gd name="connsiteY29" fmla="*/ 607568 h 607568"/>
                  <a:gd name="connsiteX30" fmla="*/ 297010 w 560148"/>
                  <a:gd name="connsiteY30" fmla="*/ 559229 h 607568"/>
                  <a:gd name="connsiteX31" fmla="*/ 193290 w 560148"/>
                  <a:gd name="connsiteY31" fmla="*/ 419582 h 607568"/>
                  <a:gd name="connsiteX32" fmla="*/ 263209 w 560148"/>
                  <a:gd name="connsiteY32" fmla="*/ 559229 h 607568"/>
                  <a:gd name="connsiteX33" fmla="*/ 263209 w 560148"/>
                  <a:gd name="connsiteY33" fmla="*/ 607568 h 607568"/>
                  <a:gd name="connsiteX34" fmla="*/ 173928 w 560148"/>
                  <a:gd name="connsiteY34" fmla="*/ 541121 h 607568"/>
                  <a:gd name="connsiteX35" fmla="*/ 199283 w 560148"/>
                  <a:gd name="connsiteY35" fmla="*/ 490633 h 607568"/>
                  <a:gd name="connsiteX36" fmla="*/ 198515 w 560148"/>
                  <a:gd name="connsiteY36" fmla="*/ 474060 h 607568"/>
                  <a:gd name="connsiteX37" fmla="*/ 184070 w 560148"/>
                  <a:gd name="connsiteY37" fmla="*/ 466080 h 607568"/>
                  <a:gd name="connsiteX38" fmla="*/ 149034 w 560148"/>
                  <a:gd name="connsiteY38" fmla="*/ 466080 h 607568"/>
                  <a:gd name="connsiteX39" fmla="*/ 167167 w 560148"/>
                  <a:gd name="connsiteY39" fmla="*/ 430017 h 607568"/>
                  <a:gd name="connsiteX40" fmla="*/ 224892 w 560148"/>
                  <a:gd name="connsiteY40" fmla="*/ 407162 h 607568"/>
                  <a:gd name="connsiteX41" fmla="*/ 280074 w 560148"/>
                  <a:gd name="connsiteY41" fmla="*/ 419128 h 607568"/>
                  <a:gd name="connsiteX42" fmla="*/ 335256 w 560148"/>
                  <a:gd name="connsiteY42" fmla="*/ 407162 h 607568"/>
                  <a:gd name="connsiteX43" fmla="*/ 280074 w 560148"/>
                  <a:gd name="connsiteY43" fmla="*/ 517315 h 607568"/>
                  <a:gd name="connsiteX44" fmla="*/ 280074 w 560148"/>
                  <a:gd name="connsiteY44" fmla="*/ 290266 h 607568"/>
                  <a:gd name="connsiteX45" fmla="*/ 259795 w 560148"/>
                  <a:gd name="connsiteY45" fmla="*/ 294408 h 607568"/>
                  <a:gd name="connsiteX46" fmla="*/ 219698 w 560148"/>
                  <a:gd name="connsiteY46" fmla="*/ 300850 h 607568"/>
                  <a:gd name="connsiteX47" fmla="*/ 204028 w 560148"/>
                  <a:gd name="connsiteY47" fmla="*/ 314809 h 607568"/>
                  <a:gd name="connsiteX48" fmla="*/ 217855 w 560148"/>
                  <a:gd name="connsiteY48" fmla="*/ 330455 h 607568"/>
                  <a:gd name="connsiteX49" fmla="*/ 225843 w 560148"/>
                  <a:gd name="connsiteY49" fmla="*/ 330609 h 607568"/>
                  <a:gd name="connsiteX50" fmla="*/ 271471 w 560148"/>
                  <a:gd name="connsiteY50" fmla="*/ 321558 h 607568"/>
                  <a:gd name="connsiteX51" fmla="*/ 288677 w 560148"/>
                  <a:gd name="connsiteY51" fmla="*/ 321558 h 607568"/>
                  <a:gd name="connsiteX52" fmla="*/ 342293 w 560148"/>
                  <a:gd name="connsiteY52" fmla="*/ 330455 h 607568"/>
                  <a:gd name="connsiteX53" fmla="*/ 356120 w 560148"/>
                  <a:gd name="connsiteY53" fmla="*/ 314809 h 607568"/>
                  <a:gd name="connsiteX54" fmla="*/ 340450 w 560148"/>
                  <a:gd name="connsiteY54" fmla="*/ 300850 h 607568"/>
                  <a:gd name="connsiteX55" fmla="*/ 300353 w 560148"/>
                  <a:gd name="connsiteY55" fmla="*/ 294408 h 607568"/>
                  <a:gd name="connsiteX56" fmla="*/ 280074 w 560148"/>
                  <a:gd name="connsiteY56" fmla="*/ 290266 h 607568"/>
                  <a:gd name="connsiteX57" fmla="*/ 322476 w 560148"/>
                  <a:gd name="connsiteY57" fmla="*/ 212825 h 607568"/>
                  <a:gd name="connsiteX58" fmla="*/ 390222 w 560148"/>
                  <a:gd name="connsiteY58" fmla="*/ 212825 h 607568"/>
                  <a:gd name="connsiteX59" fmla="*/ 391144 w 560148"/>
                  <a:gd name="connsiteY59" fmla="*/ 213746 h 607568"/>
                  <a:gd name="connsiteX60" fmla="*/ 391144 w 560148"/>
                  <a:gd name="connsiteY60" fmla="*/ 249034 h 607568"/>
                  <a:gd name="connsiteX61" fmla="*/ 390222 w 560148"/>
                  <a:gd name="connsiteY61" fmla="*/ 249801 h 607568"/>
                  <a:gd name="connsiteX62" fmla="*/ 322476 w 560148"/>
                  <a:gd name="connsiteY62" fmla="*/ 249801 h 607568"/>
                  <a:gd name="connsiteX63" fmla="*/ 321708 w 560148"/>
                  <a:gd name="connsiteY63" fmla="*/ 249034 h 607568"/>
                  <a:gd name="connsiteX64" fmla="*/ 321708 w 560148"/>
                  <a:gd name="connsiteY64" fmla="*/ 213746 h 607568"/>
                  <a:gd name="connsiteX65" fmla="*/ 322476 w 560148"/>
                  <a:gd name="connsiteY65" fmla="*/ 212825 h 607568"/>
                  <a:gd name="connsiteX66" fmla="*/ 169926 w 560148"/>
                  <a:gd name="connsiteY66" fmla="*/ 212825 h 607568"/>
                  <a:gd name="connsiteX67" fmla="*/ 237672 w 560148"/>
                  <a:gd name="connsiteY67" fmla="*/ 212825 h 607568"/>
                  <a:gd name="connsiteX68" fmla="*/ 238440 w 560148"/>
                  <a:gd name="connsiteY68" fmla="*/ 213746 h 607568"/>
                  <a:gd name="connsiteX69" fmla="*/ 238440 w 560148"/>
                  <a:gd name="connsiteY69" fmla="*/ 249034 h 607568"/>
                  <a:gd name="connsiteX70" fmla="*/ 237672 w 560148"/>
                  <a:gd name="connsiteY70" fmla="*/ 249801 h 607568"/>
                  <a:gd name="connsiteX71" fmla="*/ 169926 w 560148"/>
                  <a:gd name="connsiteY71" fmla="*/ 249801 h 607568"/>
                  <a:gd name="connsiteX72" fmla="*/ 169004 w 560148"/>
                  <a:gd name="connsiteY72" fmla="*/ 249034 h 607568"/>
                  <a:gd name="connsiteX73" fmla="*/ 169004 w 560148"/>
                  <a:gd name="connsiteY73" fmla="*/ 213746 h 607568"/>
                  <a:gd name="connsiteX74" fmla="*/ 169926 w 560148"/>
                  <a:gd name="connsiteY74" fmla="*/ 212825 h 607568"/>
                  <a:gd name="connsiteX75" fmla="*/ 169923 w 560148"/>
                  <a:gd name="connsiteY75" fmla="*/ 187492 h 607568"/>
                  <a:gd name="connsiteX76" fmla="*/ 143652 w 560148"/>
                  <a:gd name="connsiteY76" fmla="*/ 213722 h 607568"/>
                  <a:gd name="connsiteX77" fmla="*/ 143652 w 560148"/>
                  <a:gd name="connsiteY77" fmla="*/ 249003 h 607568"/>
                  <a:gd name="connsiteX78" fmla="*/ 169923 w 560148"/>
                  <a:gd name="connsiteY78" fmla="*/ 275233 h 607568"/>
                  <a:gd name="connsiteX79" fmla="*/ 237673 w 560148"/>
                  <a:gd name="connsiteY79" fmla="*/ 275233 h 607568"/>
                  <a:gd name="connsiteX80" fmla="*/ 263943 w 560148"/>
                  <a:gd name="connsiteY80" fmla="*/ 249003 h 607568"/>
                  <a:gd name="connsiteX81" fmla="*/ 263943 w 560148"/>
                  <a:gd name="connsiteY81" fmla="*/ 243327 h 607568"/>
                  <a:gd name="connsiteX82" fmla="*/ 296205 w 560148"/>
                  <a:gd name="connsiteY82" fmla="*/ 243327 h 607568"/>
                  <a:gd name="connsiteX83" fmla="*/ 296205 w 560148"/>
                  <a:gd name="connsiteY83" fmla="*/ 249003 h 607568"/>
                  <a:gd name="connsiteX84" fmla="*/ 322475 w 560148"/>
                  <a:gd name="connsiteY84" fmla="*/ 275233 h 607568"/>
                  <a:gd name="connsiteX85" fmla="*/ 390225 w 560148"/>
                  <a:gd name="connsiteY85" fmla="*/ 275233 h 607568"/>
                  <a:gd name="connsiteX86" fmla="*/ 416496 w 560148"/>
                  <a:gd name="connsiteY86" fmla="*/ 249003 h 607568"/>
                  <a:gd name="connsiteX87" fmla="*/ 416496 w 560148"/>
                  <a:gd name="connsiteY87" fmla="*/ 213722 h 607568"/>
                  <a:gd name="connsiteX88" fmla="*/ 390225 w 560148"/>
                  <a:gd name="connsiteY88" fmla="*/ 187492 h 607568"/>
                  <a:gd name="connsiteX89" fmla="*/ 322475 w 560148"/>
                  <a:gd name="connsiteY89" fmla="*/ 187492 h 607568"/>
                  <a:gd name="connsiteX90" fmla="*/ 296205 w 560148"/>
                  <a:gd name="connsiteY90" fmla="*/ 213722 h 607568"/>
                  <a:gd name="connsiteX91" fmla="*/ 296205 w 560148"/>
                  <a:gd name="connsiteY91" fmla="*/ 218017 h 607568"/>
                  <a:gd name="connsiteX92" fmla="*/ 263943 w 560148"/>
                  <a:gd name="connsiteY92" fmla="*/ 218017 h 607568"/>
                  <a:gd name="connsiteX93" fmla="*/ 263943 w 560148"/>
                  <a:gd name="connsiteY93" fmla="*/ 213722 h 607568"/>
                  <a:gd name="connsiteX94" fmla="*/ 237673 w 560148"/>
                  <a:gd name="connsiteY94" fmla="*/ 187492 h 607568"/>
                  <a:gd name="connsiteX95" fmla="*/ 174224 w 560148"/>
                  <a:gd name="connsiteY95" fmla="*/ 119538 h 607568"/>
                  <a:gd name="connsiteX96" fmla="*/ 387153 w 560148"/>
                  <a:gd name="connsiteY96" fmla="*/ 122146 h 607568"/>
                  <a:gd name="connsiteX97" fmla="*/ 437082 w 560148"/>
                  <a:gd name="connsiteY97" fmla="*/ 228601 h 607568"/>
                  <a:gd name="connsiteX98" fmla="*/ 280074 w 560148"/>
                  <a:gd name="connsiteY98" fmla="*/ 385217 h 607568"/>
                  <a:gd name="connsiteX99" fmla="*/ 123066 w 560148"/>
                  <a:gd name="connsiteY99" fmla="*/ 228601 h 607568"/>
                  <a:gd name="connsiteX100" fmla="*/ 174224 w 560148"/>
                  <a:gd name="connsiteY100" fmla="*/ 119538 h 607568"/>
                  <a:gd name="connsiteX101" fmla="*/ 280109 w 560148"/>
                  <a:gd name="connsiteY101" fmla="*/ 0 h 607568"/>
                  <a:gd name="connsiteX102" fmla="*/ 405480 w 560148"/>
                  <a:gd name="connsiteY102" fmla="*/ 29760 h 607568"/>
                  <a:gd name="connsiteX103" fmla="*/ 453877 w 560148"/>
                  <a:gd name="connsiteY103" fmla="*/ 135453 h 607568"/>
                  <a:gd name="connsiteX104" fmla="*/ 450343 w 560148"/>
                  <a:gd name="connsiteY104" fmla="*/ 177331 h 607568"/>
                  <a:gd name="connsiteX105" fmla="*/ 409936 w 560148"/>
                  <a:gd name="connsiteY105" fmla="*/ 90813 h 607568"/>
                  <a:gd name="connsiteX106" fmla="*/ 398413 w 560148"/>
                  <a:gd name="connsiteY106" fmla="*/ 81456 h 607568"/>
                  <a:gd name="connsiteX107" fmla="*/ 384124 w 560148"/>
                  <a:gd name="connsiteY107" fmla="*/ 84677 h 607568"/>
                  <a:gd name="connsiteX108" fmla="*/ 331118 w 560148"/>
                  <a:gd name="connsiteY108" fmla="*/ 105233 h 607568"/>
                  <a:gd name="connsiteX109" fmla="*/ 172100 w 560148"/>
                  <a:gd name="connsiteY109" fmla="*/ 82376 h 607568"/>
                  <a:gd name="connsiteX110" fmla="*/ 150283 w 560148"/>
                  <a:gd name="connsiteY110" fmla="*/ 90813 h 607568"/>
                  <a:gd name="connsiteX111" fmla="*/ 109876 w 560148"/>
                  <a:gd name="connsiteY111" fmla="*/ 177331 h 607568"/>
                  <a:gd name="connsiteX112" fmla="*/ 106342 w 560148"/>
                  <a:gd name="connsiteY112" fmla="*/ 135453 h 607568"/>
                  <a:gd name="connsiteX113" fmla="*/ 154739 w 560148"/>
                  <a:gd name="connsiteY113" fmla="*/ 29760 h 607568"/>
                  <a:gd name="connsiteX114" fmla="*/ 280109 w 560148"/>
                  <a:gd name="connsiteY114" fmla="*/ 0 h 607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560148" h="607568">
                    <a:moveTo>
                      <a:pt x="440336" y="449078"/>
                    </a:moveTo>
                    <a:lnTo>
                      <a:pt x="452624" y="453834"/>
                    </a:lnTo>
                    <a:cubicBezTo>
                      <a:pt x="500703" y="473166"/>
                      <a:pt x="536800" y="514438"/>
                      <a:pt x="549396" y="564608"/>
                    </a:cubicBezTo>
                    <a:lnTo>
                      <a:pt x="560148" y="607568"/>
                    </a:lnTo>
                    <a:lnTo>
                      <a:pt x="360307" y="607568"/>
                    </a:lnTo>
                    <a:lnTo>
                      <a:pt x="418216" y="558318"/>
                    </a:lnTo>
                    <a:cubicBezTo>
                      <a:pt x="424207" y="553255"/>
                      <a:pt x="425897" y="544816"/>
                      <a:pt x="422364" y="537759"/>
                    </a:cubicBezTo>
                    <a:lnTo>
                      <a:pt x="403470" y="500016"/>
                    </a:lnTo>
                    <a:lnTo>
                      <a:pt x="438492" y="500016"/>
                    </a:lnTo>
                    <a:cubicBezTo>
                      <a:pt x="444329" y="500016"/>
                      <a:pt x="449859" y="496947"/>
                      <a:pt x="452931" y="491884"/>
                    </a:cubicBezTo>
                    <a:cubicBezTo>
                      <a:pt x="456003" y="486974"/>
                      <a:pt x="456311" y="480684"/>
                      <a:pt x="453699" y="475467"/>
                    </a:cubicBezTo>
                    <a:close/>
                    <a:moveTo>
                      <a:pt x="119855" y="449078"/>
                    </a:moveTo>
                    <a:lnTo>
                      <a:pt x="106487" y="475467"/>
                    </a:lnTo>
                    <a:cubicBezTo>
                      <a:pt x="103874" y="480684"/>
                      <a:pt x="104182" y="486974"/>
                      <a:pt x="107255" y="491884"/>
                    </a:cubicBezTo>
                    <a:cubicBezTo>
                      <a:pt x="110328" y="496947"/>
                      <a:pt x="115860" y="500016"/>
                      <a:pt x="121699" y="500016"/>
                    </a:cubicBezTo>
                    <a:lnTo>
                      <a:pt x="156733" y="500016"/>
                    </a:lnTo>
                    <a:lnTo>
                      <a:pt x="137833" y="537759"/>
                    </a:lnTo>
                    <a:cubicBezTo>
                      <a:pt x="134299" y="544816"/>
                      <a:pt x="135989" y="553255"/>
                      <a:pt x="141982" y="558318"/>
                    </a:cubicBezTo>
                    <a:lnTo>
                      <a:pt x="199912" y="607568"/>
                    </a:lnTo>
                    <a:lnTo>
                      <a:pt x="0" y="607568"/>
                    </a:lnTo>
                    <a:lnTo>
                      <a:pt x="10756" y="564608"/>
                    </a:lnTo>
                    <a:cubicBezTo>
                      <a:pt x="23356" y="514591"/>
                      <a:pt x="59467" y="473166"/>
                      <a:pt x="107562" y="453834"/>
                    </a:cubicBezTo>
                    <a:close/>
                    <a:moveTo>
                      <a:pt x="366885" y="419582"/>
                    </a:moveTo>
                    <a:lnTo>
                      <a:pt x="392993" y="430017"/>
                    </a:lnTo>
                    <a:lnTo>
                      <a:pt x="411114" y="466080"/>
                    </a:lnTo>
                    <a:lnTo>
                      <a:pt x="376100" y="466080"/>
                    </a:lnTo>
                    <a:cubicBezTo>
                      <a:pt x="370110" y="466080"/>
                      <a:pt x="364735" y="469149"/>
                      <a:pt x="361664" y="474060"/>
                    </a:cubicBezTo>
                    <a:cubicBezTo>
                      <a:pt x="358592" y="479124"/>
                      <a:pt x="358285" y="485415"/>
                      <a:pt x="360896" y="490633"/>
                    </a:cubicBezTo>
                    <a:lnTo>
                      <a:pt x="386235" y="541121"/>
                    </a:lnTo>
                    <a:lnTo>
                      <a:pt x="297010" y="607568"/>
                    </a:lnTo>
                    <a:lnTo>
                      <a:pt x="297010" y="559229"/>
                    </a:lnTo>
                    <a:close/>
                    <a:moveTo>
                      <a:pt x="193290" y="419582"/>
                    </a:moveTo>
                    <a:lnTo>
                      <a:pt x="263209" y="559229"/>
                    </a:lnTo>
                    <a:lnTo>
                      <a:pt x="263209" y="607568"/>
                    </a:lnTo>
                    <a:lnTo>
                      <a:pt x="173928" y="541121"/>
                    </a:lnTo>
                    <a:lnTo>
                      <a:pt x="199283" y="490633"/>
                    </a:lnTo>
                    <a:cubicBezTo>
                      <a:pt x="201896" y="485415"/>
                      <a:pt x="201588" y="479124"/>
                      <a:pt x="198515" y="474060"/>
                    </a:cubicBezTo>
                    <a:cubicBezTo>
                      <a:pt x="195442" y="469149"/>
                      <a:pt x="190063" y="466080"/>
                      <a:pt x="184070" y="466080"/>
                    </a:cubicBezTo>
                    <a:lnTo>
                      <a:pt x="149034" y="466080"/>
                    </a:lnTo>
                    <a:lnTo>
                      <a:pt x="167167" y="430017"/>
                    </a:lnTo>
                    <a:close/>
                    <a:moveTo>
                      <a:pt x="224892" y="407162"/>
                    </a:moveTo>
                    <a:cubicBezTo>
                      <a:pt x="242876" y="414986"/>
                      <a:pt x="261321" y="419128"/>
                      <a:pt x="280074" y="419128"/>
                    </a:cubicBezTo>
                    <a:cubicBezTo>
                      <a:pt x="298827" y="419128"/>
                      <a:pt x="317272" y="414986"/>
                      <a:pt x="335256" y="407162"/>
                    </a:cubicBezTo>
                    <a:lnTo>
                      <a:pt x="280074" y="517315"/>
                    </a:lnTo>
                    <a:close/>
                    <a:moveTo>
                      <a:pt x="280074" y="290266"/>
                    </a:moveTo>
                    <a:cubicBezTo>
                      <a:pt x="273161" y="290266"/>
                      <a:pt x="266248" y="291647"/>
                      <a:pt x="259795" y="294408"/>
                    </a:cubicBezTo>
                    <a:cubicBezTo>
                      <a:pt x="251499" y="297936"/>
                      <a:pt x="237980" y="302077"/>
                      <a:pt x="219698" y="300850"/>
                    </a:cubicBezTo>
                    <a:cubicBezTo>
                      <a:pt x="211556" y="300390"/>
                      <a:pt x="204489" y="306526"/>
                      <a:pt x="204028" y="314809"/>
                    </a:cubicBezTo>
                    <a:cubicBezTo>
                      <a:pt x="203567" y="322939"/>
                      <a:pt x="209712" y="329995"/>
                      <a:pt x="217855" y="330455"/>
                    </a:cubicBezTo>
                    <a:cubicBezTo>
                      <a:pt x="220620" y="330609"/>
                      <a:pt x="223232" y="330609"/>
                      <a:pt x="225843" y="330609"/>
                    </a:cubicBezTo>
                    <a:cubicBezTo>
                      <a:pt x="246122" y="330609"/>
                      <a:pt x="261639" y="325853"/>
                      <a:pt x="271471" y="321558"/>
                    </a:cubicBezTo>
                    <a:cubicBezTo>
                      <a:pt x="277001" y="319257"/>
                      <a:pt x="283147" y="319257"/>
                      <a:pt x="288677" y="321558"/>
                    </a:cubicBezTo>
                    <a:cubicBezTo>
                      <a:pt x="299738" y="326467"/>
                      <a:pt x="318174" y="331836"/>
                      <a:pt x="342293" y="330455"/>
                    </a:cubicBezTo>
                    <a:cubicBezTo>
                      <a:pt x="350436" y="329842"/>
                      <a:pt x="356581" y="322939"/>
                      <a:pt x="356120" y="314809"/>
                    </a:cubicBezTo>
                    <a:cubicBezTo>
                      <a:pt x="355659" y="306526"/>
                      <a:pt x="348592" y="300390"/>
                      <a:pt x="340450" y="300850"/>
                    </a:cubicBezTo>
                    <a:cubicBezTo>
                      <a:pt x="322168" y="301924"/>
                      <a:pt x="308649" y="297936"/>
                      <a:pt x="300353" y="294408"/>
                    </a:cubicBezTo>
                    <a:cubicBezTo>
                      <a:pt x="293901" y="291647"/>
                      <a:pt x="286987" y="290266"/>
                      <a:pt x="280074" y="290266"/>
                    </a:cubicBezTo>
                    <a:close/>
                    <a:moveTo>
                      <a:pt x="322476" y="212825"/>
                    </a:moveTo>
                    <a:lnTo>
                      <a:pt x="390222" y="212825"/>
                    </a:lnTo>
                    <a:cubicBezTo>
                      <a:pt x="390683" y="212825"/>
                      <a:pt x="391144" y="213285"/>
                      <a:pt x="391144" y="213746"/>
                    </a:cubicBezTo>
                    <a:lnTo>
                      <a:pt x="391144" y="249034"/>
                    </a:lnTo>
                    <a:cubicBezTo>
                      <a:pt x="391144" y="249494"/>
                      <a:pt x="390683" y="249801"/>
                      <a:pt x="390222" y="249801"/>
                    </a:cubicBezTo>
                    <a:lnTo>
                      <a:pt x="322476" y="249801"/>
                    </a:lnTo>
                    <a:cubicBezTo>
                      <a:pt x="322015" y="249801"/>
                      <a:pt x="321708" y="249494"/>
                      <a:pt x="321708" y="249034"/>
                    </a:cubicBezTo>
                    <a:lnTo>
                      <a:pt x="321708" y="213746"/>
                    </a:lnTo>
                    <a:cubicBezTo>
                      <a:pt x="321708" y="213285"/>
                      <a:pt x="322015" y="212825"/>
                      <a:pt x="322476" y="212825"/>
                    </a:cubicBezTo>
                    <a:close/>
                    <a:moveTo>
                      <a:pt x="169926" y="212825"/>
                    </a:moveTo>
                    <a:lnTo>
                      <a:pt x="237672" y="212825"/>
                    </a:lnTo>
                    <a:cubicBezTo>
                      <a:pt x="238133" y="212825"/>
                      <a:pt x="238440" y="213285"/>
                      <a:pt x="238440" y="213746"/>
                    </a:cubicBezTo>
                    <a:lnTo>
                      <a:pt x="238440" y="249034"/>
                    </a:lnTo>
                    <a:cubicBezTo>
                      <a:pt x="238440" y="249494"/>
                      <a:pt x="238133" y="249801"/>
                      <a:pt x="237672" y="249801"/>
                    </a:cubicBezTo>
                    <a:lnTo>
                      <a:pt x="169926" y="249801"/>
                    </a:lnTo>
                    <a:cubicBezTo>
                      <a:pt x="169465" y="249801"/>
                      <a:pt x="169004" y="249494"/>
                      <a:pt x="169004" y="249034"/>
                    </a:cubicBezTo>
                    <a:lnTo>
                      <a:pt x="169004" y="213746"/>
                    </a:lnTo>
                    <a:cubicBezTo>
                      <a:pt x="169004" y="213285"/>
                      <a:pt x="169465" y="212825"/>
                      <a:pt x="169926" y="212825"/>
                    </a:cubicBezTo>
                    <a:close/>
                    <a:moveTo>
                      <a:pt x="169923" y="187492"/>
                    </a:moveTo>
                    <a:cubicBezTo>
                      <a:pt x="155482" y="187492"/>
                      <a:pt x="143652" y="199150"/>
                      <a:pt x="143652" y="213722"/>
                    </a:cubicBezTo>
                    <a:lnTo>
                      <a:pt x="143652" y="249003"/>
                    </a:lnTo>
                    <a:cubicBezTo>
                      <a:pt x="143652" y="263422"/>
                      <a:pt x="155482" y="275233"/>
                      <a:pt x="169923" y="275233"/>
                    </a:cubicBezTo>
                    <a:lnTo>
                      <a:pt x="237673" y="275233"/>
                    </a:lnTo>
                    <a:cubicBezTo>
                      <a:pt x="252114" y="275233"/>
                      <a:pt x="263943" y="263422"/>
                      <a:pt x="263943" y="249003"/>
                    </a:cubicBezTo>
                    <a:lnTo>
                      <a:pt x="263943" y="243327"/>
                    </a:lnTo>
                    <a:lnTo>
                      <a:pt x="296205" y="243327"/>
                    </a:lnTo>
                    <a:lnTo>
                      <a:pt x="296205" y="249003"/>
                    </a:lnTo>
                    <a:cubicBezTo>
                      <a:pt x="296205" y="263422"/>
                      <a:pt x="308034" y="275233"/>
                      <a:pt x="322475" y="275233"/>
                    </a:cubicBezTo>
                    <a:lnTo>
                      <a:pt x="390225" y="275233"/>
                    </a:lnTo>
                    <a:cubicBezTo>
                      <a:pt x="404666" y="275233"/>
                      <a:pt x="416496" y="263422"/>
                      <a:pt x="416496" y="249003"/>
                    </a:cubicBezTo>
                    <a:lnTo>
                      <a:pt x="416496" y="213722"/>
                    </a:lnTo>
                    <a:cubicBezTo>
                      <a:pt x="416496" y="199150"/>
                      <a:pt x="404666" y="187492"/>
                      <a:pt x="390225" y="187492"/>
                    </a:cubicBezTo>
                    <a:lnTo>
                      <a:pt x="322475" y="187492"/>
                    </a:lnTo>
                    <a:cubicBezTo>
                      <a:pt x="308034" y="187492"/>
                      <a:pt x="296205" y="199150"/>
                      <a:pt x="296205" y="213722"/>
                    </a:cubicBezTo>
                    <a:lnTo>
                      <a:pt x="296205" y="218017"/>
                    </a:lnTo>
                    <a:lnTo>
                      <a:pt x="263943" y="218017"/>
                    </a:lnTo>
                    <a:lnTo>
                      <a:pt x="263943" y="213722"/>
                    </a:lnTo>
                    <a:cubicBezTo>
                      <a:pt x="263943" y="199150"/>
                      <a:pt x="252114" y="187492"/>
                      <a:pt x="237673" y="187492"/>
                    </a:cubicBezTo>
                    <a:close/>
                    <a:moveTo>
                      <a:pt x="174224" y="119538"/>
                    </a:moveTo>
                    <a:cubicBezTo>
                      <a:pt x="283915" y="160648"/>
                      <a:pt x="355813" y="137945"/>
                      <a:pt x="387153" y="122146"/>
                    </a:cubicBezTo>
                    <a:cubicBezTo>
                      <a:pt x="387153" y="122146"/>
                      <a:pt x="436621" y="227988"/>
                      <a:pt x="437082" y="228601"/>
                    </a:cubicBezTo>
                    <a:cubicBezTo>
                      <a:pt x="408507" y="311281"/>
                      <a:pt x="347056" y="385217"/>
                      <a:pt x="280074" y="385217"/>
                    </a:cubicBezTo>
                    <a:cubicBezTo>
                      <a:pt x="213092" y="385217"/>
                      <a:pt x="151641" y="311281"/>
                      <a:pt x="123066" y="228601"/>
                    </a:cubicBezTo>
                    <a:cubicBezTo>
                      <a:pt x="123527" y="227834"/>
                      <a:pt x="174224" y="119538"/>
                      <a:pt x="174224" y="119538"/>
                    </a:cubicBezTo>
                    <a:close/>
                    <a:moveTo>
                      <a:pt x="280109" y="0"/>
                    </a:moveTo>
                    <a:cubicBezTo>
                      <a:pt x="334345" y="0"/>
                      <a:pt x="376442" y="9971"/>
                      <a:pt x="405480" y="29760"/>
                    </a:cubicBezTo>
                    <a:cubicBezTo>
                      <a:pt x="438052" y="52156"/>
                      <a:pt x="453877" y="86671"/>
                      <a:pt x="453877" y="135453"/>
                    </a:cubicBezTo>
                    <a:cubicBezTo>
                      <a:pt x="453877" y="149105"/>
                      <a:pt x="452648" y="163065"/>
                      <a:pt x="450343" y="177331"/>
                    </a:cubicBezTo>
                    <a:lnTo>
                      <a:pt x="409936" y="90813"/>
                    </a:lnTo>
                    <a:cubicBezTo>
                      <a:pt x="407785" y="86058"/>
                      <a:pt x="403483" y="82683"/>
                      <a:pt x="398413" y="81456"/>
                    </a:cubicBezTo>
                    <a:cubicBezTo>
                      <a:pt x="393343" y="80228"/>
                      <a:pt x="388119" y="81456"/>
                      <a:pt x="384124" y="84677"/>
                    </a:cubicBezTo>
                    <a:cubicBezTo>
                      <a:pt x="383971" y="84830"/>
                      <a:pt x="365841" y="98637"/>
                      <a:pt x="331118" y="105233"/>
                    </a:cubicBezTo>
                    <a:cubicBezTo>
                      <a:pt x="298700" y="111522"/>
                      <a:pt x="244926" y="112443"/>
                      <a:pt x="172100" y="82376"/>
                    </a:cubicBezTo>
                    <a:cubicBezTo>
                      <a:pt x="163804" y="78848"/>
                      <a:pt x="154124" y="82529"/>
                      <a:pt x="150283" y="90813"/>
                    </a:cubicBezTo>
                    <a:lnTo>
                      <a:pt x="109876" y="177331"/>
                    </a:lnTo>
                    <a:cubicBezTo>
                      <a:pt x="107571" y="163065"/>
                      <a:pt x="106342" y="149105"/>
                      <a:pt x="106342" y="135453"/>
                    </a:cubicBezTo>
                    <a:cubicBezTo>
                      <a:pt x="106342" y="86671"/>
                      <a:pt x="122167" y="52156"/>
                      <a:pt x="154739" y="29760"/>
                    </a:cubicBezTo>
                    <a:cubicBezTo>
                      <a:pt x="183777" y="9971"/>
                      <a:pt x="225874" y="0"/>
                      <a:pt x="280109" y="0"/>
                    </a:cubicBezTo>
                    <a:close/>
                  </a:path>
                </a:pathLst>
              </a:custGeom>
              <a:solidFill>
                <a:srgbClr val="1B4367"/>
              </a:solidFill>
              <a:ln>
                <a:noFill/>
              </a:ln>
            </p:spPr>
          </p:sp>
          <p:sp>
            <p:nvSpPr>
              <p:cNvPr id="65" name="文本框 64"/>
              <p:cNvSpPr txBox="1"/>
              <p:nvPr/>
            </p:nvSpPr>
            <p:spPr>
              <a:xfrm>
                <a:off x="694620" y="3865193"/>
                <a:ext cx="7489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rPr>
                  <a:t>中心领导</a:t>
                </a:r>
                <a:endParaRPr kumimoji="0" lang="zh-CN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矩形: 圆角 5"/>
            <p:cNvSpPr/>
            <p:nvPr/>
          </p:nvSpPr>
          <p:spPr>
            <a:xfrm>
              <a:off x="1648392" y="6108509"/>
              <a:ext cx="1688253" cy="544143"/>
            </a:xfrm>
            <a:prstGeom prst="roundRect">
              <a:avLst>
                <a:gd name="adj" fmla="val 1355"/>
              </a:avLst>
            </a:prstGeom>
            <a:solidFill>
              <a:srgbClr val="91C6CE">
                <a:alpha val="89804"/>
              </a:srgbClr>
            </a:solidFill>
            <a:ln>
              <a:noFill/>
            </a:ln>
            <a:effectLst>
              <a:outerShdw blurRad="254000" dist="63500" sx="85000" sy="85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36000" rIns="91440" bIns="3600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安全认证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3922869" y="6108509"/>
              <a:ext cx="1688253" cy="544143"/>
            </a:xfrm>
            <a:prstGeom prst="roundRect">
              <a:avLst>
                <a:gd name="adj" fmla="val 1355"/>
              </a:avLst>
            </a:prstGeom>
            <a:solidFill>
              <a:srgbClr val="91C6CE">
                <a:alpha val="89804"/>
              </a:srgbClr>
            </a:solidFill>
            <a:ln>
              <a:noFill/>
            </a:ln>
            <a:effectLst>
              <a:outerShdw blurRad="254000" dist="63500" sx="85000" sy="85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36000" rIns="91440" bIns="3600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消息通知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8" name="矩形: 圆角 7"/>
            <p:cNvSpPr/>
            <p:nvPr/>
          </p:nvSpPr>
          <p:spPr>
            <a:xfrm>
              <a:off x="6197346" y="6108508"/>
              <a:ext cx="1688253" cy="544143"/>
            </a:xfrm>
            <a:prstGeom prst="roundRect">
              <a:avLst>
                <a:gd name="adj" fmla="val 1355"/>
              </a:avLst>
            </a:prstGeom>
            <a:solidFill>
              <a:srgbClr val="91C6CE">
                <a:alpha val="89804"/>
              </a:srgbClr>
            </a:solidFill>
            <a:ln>
              <a:noFill/>
            </a:ln>
            <a:effectLst>
              <a:outerShdw blurRad="254000" dist="63500" sx="85000" sy="85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36000" rIns="91440" bIns="3600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合同管理系统</a:t>
              </a: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…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/>
              <a:t>平台设计</a:t>
            </a:r>
            <a:r>
              <a:rPr lang="zh-CN" altLang="en-US" dirty="0"/>
              <a:t>思路</a:t>
            </a:r>
            <a:endParaRPr lang="zh-CN" altLang="en-US" dirty="0"/>
          </a:p>
        </p:txBody>
      </p:sp>
      <p:grpSp>
        <p:nvGrpSpPr>
          <p:cNvPr id="130" name="组合 129"/>
          <p:cNvGrpSpPr/>
          <p:nvPr/>
        </p:nvGrpSpPr>
        <p:grpSpPr>
          <a:xfrm>
            <a:off x="1003814" y="3158905"/>
            <a:ext cx="10137710" cy="1234402"/>
            <a:chOff x="1314749" y="2810934"/>
            <a:chExt cx="10137710" cy="1234402"/>
          </a:xfrm>
        </p:grpSpPr>
        <p:sp>
          <p:nvSpPr>
            <p:cNvPr id="131" name="TextBox 67"/>
            <p:cNvSpPr txBox="1"/>
            <p:nvPr/>
          </p:nvSpPr>
          <p:spPr>
            <a:xfrm>
              <a:off x="1314749" y="2810934"/>
              <a:ext cx="10137710" cy="1234402"/>
            </a:xfrm>
            <a:prstGeom prst="rect">
              <a:avLst/>
            </a:prstGeom>
            <a:solidFill>
              <a:srgbClr val="1B4367"/>
            </a:solidFill>
            <a:ln w="3175" cmpd="sng">
              <a:solidFill>
                <a:srgbClr val="FFFFFF"/>
              </a:solidFill>
              <a:miter lim="800000"/>
            </a:ln>
            <a:effectLst>
              <a:reflection blurRad="6350" stA="61000" endPos="15000" dir="5400000" sy="-100000" algn="bl" rotWithShape="0"/>
            </a:effectLst>
          </p:spPr>
          <p:txBody>
            <a:bodyPr wrap="none" lIns="207816" tIns="103908" rIns="207816" bIns="103908" anchor="ctr"/>
            <a:lstStyle>
              <a:defPPr>
                <a:defRPr lang="zh-CN"/>
              </a:defPPr>
              <a:lvl1pPr algn="ctr" latinLnBrk="1">
                <a:defRPr kumimoji="1" sz="9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defRPr>
              </a:lvl1pPr>
            </a:lstStyle>
            <a:p>
              <a:pPr marL="0" marR="0" lvl="0" indent="0" algn="ctr" defTabSz="2078355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ctr" defTabSz="2078355" rtl="0" eaLnBrk="1" fontAlgn="auto" latinLnBrk="1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企业智慧运营管理平台</a:t>
              </a:r>
              <a:endParaRPr kumimoji="1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矩形: 圆角 17"/>
            <p:cNvSpPr/>
            <p:nvPr/>
          </p:nvSpPr>
          <p:spPr>
            <a:xfrm>
              <a:off x="1443689" y="2895735"/>
              <a:ext cx="1347192" cy="555308"/>
            </a:xfrm>
            <a:prstGeom prst="roundRect">
              <a:avLst/>
            </a:prstGeom>
            <a:solidFill>
              <a:schemeClr val="bg1">
                <a:alpha val="89804"/>
              </a:schemeClr>
            </a:solidFill>
            <a:ln>
              <a:noFill/>
            </a:ln>
            <a:effectLst>
              <a:outerShdw blurRad="254000" dist="63500" sx="85000" sy="85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数据管理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33" name="矩形: 圆角 18"/>
            <p:cNvSpPr/>
            <p:nvPr/>
          </p:nvSpPr>
          <p:spPr>
            <a:xfrm>
              <a:off x="3146609" y="2895735"/>
              <a:ext cx="1347192" cy="555308"/>
            </a:xfrm>
            <a:prstGeom prst="roundRect">
              <a:avLst/>
            </a:prstGeom>
            <a:solidFill>
              <a:schemeClr val="bg1">
                <a:alpha val="89804"/>
              </a:schemeClr>
            </a:solidFill>
            <a:ln>
              <a:noFill/>
            </a:ln>
            <a:effectLst>
              <a:outerShdw blurRad="254000" dist="63500" sx="85000" sy="85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流程管理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34" name="矩形: 圆角 19"/>
            <p:cNvSpPr/>
            <p:nvPr/>
          </p:nvSpPr>
          <p:spPr>
            <a:xfrm>
              <a:off x="4849529" y="2895735"/>
              <a:ext cx="1347192" cy="555308"/>
            </a:xfrm>
            <a:prstGeom prst="roundRect">
              <a:avLst/>
            </a:prstGeom>
            <a:solidFill>
              <a:schemeClr val="bg1">
                <a:alpha val="89804"/>
              </a:schemeClr>
            </a:solidFill>
            <a:ln>
              <a:noFill/>
            </a:ln>
            <a:effectLst>
              <a:outerShdw blurRad="254000" dist="63500" sx="85000" sy="85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表单管理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35" name="矩形: 圆角 20"/>
            <p:cNvSpPr/>
            <p:nvPr/>
          </p:nvSpPr>
          <p:spPr>
            <a:xfrm>
              <a:off x="6552449" y="2895735"/>
              <a:ext cx="1347192" cy="555308"/>
            </a:xfrm>
            <a:prstGeom prst="roundRect">
              <a:avLst/>
            </a:prstGeom>
            <a:solidFill>
              <a:schemeClr val="bg1">
                <a:alpha val="89804"/>
              </a:schemeClr>
            </a:solidFill>
            <a:ln>
              <a:noFill/>
            </a:ln>
            <a:effectLst>
              <a:outerShdw blurRad="254000" dist="63500" sx="85000" sy="85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规则管理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36" name="矩形: 圆角 21"/>
            <p:cNvSpPr/>
            <p:nvPr/>
          </p:nvSpPr>
          <p:spPr>
            <a:xfrm>
              <a:off x="8255369" y="2895735"/>
              <a:ext cx="1347192" cy="555308"/>
            </a:xfrm>
            <a:prstGeom prst="roundRect">
              <a:avLst/>
            </a:prstGeom>
            <a:solidFill>
              <a:schemeClr val="bg1">
                <a:alpha val="89804"/>
              </a:schemeClr>
            </a:solidFill>
            <a:ln>
              <a:noFill/>
            </a:ln>
            <a:effectLst>
              <a:outerShdw blurRad="254000" dist="63500" sx="85000" sy="85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消息同步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37" name="矩形: 圆角 22"/>
            <p:cNvSpPr/>
            <p:nvPr/>
          </p:nvSpPr>
          <p:spPr>
            <a:xfrm>
              <a:off x="9958287" y="2895735"/>
              <a:ext cx="1347192" cy="555308"/>
            </a:xfrm>
            <a:prstGeom prst="roundRect">
              <a:avLst/>
            </a:prstGeom>
            <a:solidFill>
              <a:schemeClr val="bg1">
                <a:alpha val="89804"/>
              </a:schemeClr>
            </a:solidFill>
            <a:ln>
              <a:noFill/>
            </a:ln>
            <a:effectLst>
              <a:outerShdw blurRad="254000" dist="63500" sx="85000" sy="85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数据分析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1003814" y="4401210"/>
            <a:ext cx="10137710" cy="2125450"/>
            <a:chOff x="1314749" y="4245152"/>
            <a:chExt cx="10137710" cy="2125450"/>
          </a:xfrm>
        </p:grpSpPr>
        <p:sp>
          <p:nvSpPr>
            <p:cNvPr id="139" name="椭圆 138"/>
            <p:cNvSpPr/>
            <p:nvPr/>
          </p:nvSpPr>
          <p:spPr>
            <a:xfrm flipH="1">
              <a:off x="1314749" y="5077181"/>
              <a:ext cx="1293414" cy="1293421"/>
            </a:xfrm>
            <a:prstGeom prst="ellipse">
              <a:avLst/>
            </a:prstGeom>
            <a:solidFill>
              <a:srgbClr val="4472C4"/>
            </a:solidFill>
            <a:ln w="28575" cap="flat">
              <a:solidFill>
                <a:srgbClr val="3D6CC2"/>
              </a:solidFill>
              <a:prstDash val="solid"/>
              <a:miter lim="800000"/>
            </a:ln>
            <a:effectLst>
              <a:outerShdw blurRad="228600" dist="228600" dir="5400000" algn="t" rotWithShape="0">
                <a:srgbClr val="5F5F5F">
                  <a:lumMod val="85000"/>
                  <a:lumOff val="15000"/>
                  <a:alpha val="28000"/>
                </a:srgbClr>
              </a:outerShdw>
            </a:effectLst>
          </p:spPr>
          <p:txBody>
            <a:bodyPr vert="horz" wrap="square" lIns="36000" tIns="22860" rIns="36000" bIns="22860" numCol="1" anchor="ctr" anchorCtr="0" compatLnSpc="1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/>
                </a:rPr>
                <a:t>企业办公在线化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/>
              </a:endParaRPr>
            </a:p>
          </p:txBody>
        </p:sp>
        <p:sp>
          <p:nvSpPr>
            <p:cNvPr id="140" name="椭圆 139"/>
            <p:cNvSpPr/>
            <p:nvPr/>
          </p:nvSpPr>
          <p:spPr>
            <a:xfrm flipH="1">
              <a:off x="3083608" y="5077181"/>
              <a:ext cx="1293414" cy="1293421"/>
            </a:xfrm>
            <a:prstGeom prst="ellipse">
              <a:avLst/>
            </a:prstGeom>
            <a:solidFill>
              <a:srgbClr val="4472C4"/>
            </a:solidFill>
            <a:ln w="28575" cap="flat">
              <a:solidFill>
                <a:srgbClr val="3D6CC2"/>
              </a:solidFill>
              <a:prstDash val="solid"/>
              <a:miter lim="800000"/>
            </a:ln>
            <a:effectLst>
              <a:outerShdw blurRad="228600" dist="228600" dir="5400000" algn="t" rotWithShape="0">
                <a:srgbClr val="5F5F5F">
                  <a:lumMod val="85000"/>
                  <a:lumOff val="15000"/>
                  <a:alpha val="28000"/>
                </a:srgbClr>
              </a:outerShdw>
            </a:effectLst>
          </p:spPr>
          <p:txBody>
            <a:bodyPr vert="horz" wrap="square" lIns="36000" tIns="22860" rIns="36000" bIns="22860" numCol="1" anchor="ctr" anchorCtr="0" compatLnSpc="1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/>
                </a:rPr>
                <a:t>经营过程</a:t>
              </a: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/>
                </a:rPr>
                <a:t>数字化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/>
              </a:endParaRPr>
            </a:p>
          </p:txBody>
        </p:sp>
        <p:sp>
          <p:nvSpPr>
            <p:cNvPr id="141" name="椭圆 140"/>
            <p:cNvSpPr/>
            <p:nvPr/>
          </p:nvSpPr>
          <p:spPr>
            <a:xfrm flipH="1">
              <a:off x="6621326" y="5077181"/>
              <a:ext cx="1293414" cy="1293421"/>
            </a:xfrm>
            <a:prstGeom prst="ellipse">
              <a:avLst/>
            </a:prstGeom>
            <a:solidFill>
              <a:srgbClr val="4472C4"/>
            </a:solidFill>
            <a:ln w="28575" cap="flat">
              <a:solidFill>
                <a:srgbClr val="3D6CC2"/>
              </a:solidFill>
              <a:prstDash val="solid"/>
              <a:miter lim="800000"/>
            </a:ln>
            <a:effectLst>
              <a:outerShdw blurRad="228600" dist="228600" dir="5400000" algn="t" rotWithShape="0">
                <a:srgbClr val="5F5F5F">
                  <a:lumMod val="85000"/>
                  <a:lumOff val="15000"/>
                  <a:alpha val="28000"/>
                </a:srgbClr>
              </a:outerShdw>
            </a:effectLst>
          </p:spPr>
          <p:txBody>
            <a:bodyPr vert="horz" wrap="square" lIns="36000" tIns="22860" rIns="36000" bIns="22860" numCol="1" anchor="ctr" anchorCtr="0" compatLnSpc="1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/>
                </a:rPr>
                <a:t>业务执行协同化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 flipH="1">
              <a:off x="4852467" y="5077181"/>
              <a:ext cx="1293414" cy="1293421"/>
            </a:xfrm>
            <a:prstGeom prst="ellipse">
              <a:avLst/>
            </a:prstGeom>
            <a:solidFill>
              <a:srgbClr val="4472C4"/>
            </a:solidFill>
            <a:ln w="28575" cap="flat">
              <a:solidFill>
                <a:srgbClr val="3D6CC2"/>
              </a:solidFill>
              <a:prstDash val="solid"/>
              <a:miter lim="800000"/>
            </a:ln>
            <a:effectLst>
              <a:outerShdw blurRad="228600" dist="228600" dir="5400000" algn="t" rotWithShape="0">
                <a:srgbClr val="5F5F5F">
                  <a:lumMod val="85000"/>
                  <a:lumOff val="15000"/>
                  <a:alpha val="28000"/>
                </a:srgbClr>
              </a:outerShdw>
            </a:effectLst>
          </p:spPr>
          <p:txBody>
            <a:bodyPr vert="horz" wrap="square" lIns="36000" tIns="22860" rIns="36000" bIns="22860" numCol="1" anchor="ctr" anchorCtr="0" compatLnSpc="1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/>
                </a:rPr>
                <a:t>业务管理流程化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/>
              </a:endParaRPr>
            </a:p>
          </p:txBody>
        </p:sp>
        <p:sp>
          <p:nvSpPr>
            <p:cNvPr id="143" name="椭圆 142"/>
            <p:cNvSpPr/>
            <p:nvPr/>
          </p:nvSpPr>
          <p:spPr>
            <a:xfrm flipH="1">
              <a:off x="8390185" y="5077181"/>
              <a:ext cx="1293414" cy="1293421"/>
            </a:xfrm>
            <a:prstGeom prst="ellipse">
              <a:avLst/>
            </a:prstGeom>
            <a:solidFill>
              <a:srgbClr val="4472C4"/>
            </a:solidFill>
            <a:ln w="28575" cap="flat">
              <a:solidFill>
                <a:srgbClr val="3D6CC2"/>
              </a:solidFill>
              <a:prstDash val="solid"/>
              <a:miter lim="800000"/>
            </a:ln>
            <a:effectLst>
              <a:outerShdw blurRad="228600" dist="228600" dir="5400000" algn="t" rotWithShape="0">
                <a:srgbClr val="5F5F5F">
                  <a:lumMod val="85000"/>
                  <a:lumOff val="15000"/>
                  <a:alpha val="28000"/>
                </a:srgbClr>
              </a:outerShdw>
            </a:effectLst>
          </p:spPr>
          <p:txBody>
            <a:bodyPr vert="horz" wrap="square" lIns="36000" tIns="22860" rIns="36000" bIns="22860" numCol="1" anchor="ctr" anchorCtr="0" compatLnSpc="1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/>
                </a:rPr>
                <a:t>风险管控</a:t>
              </a: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/>
                </a:rPr>
                <a:t>智能化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/>
              </a:endParaRPr>
            </a:p>
          </p:txBody>
        </p:sp>
        <p:sp>
          <p:nvSpPr>
            <p:cNvPr id="144" name="椭圆 143"/>
            <p:cNvSpPr/>
            <p:nvPr/>
          </p:nvSpPr>
          <p:spPr>
            <a:xfrm flipH="1">
              <a:off x="10159045" y="5077181"/>
              <a:ext cx="1293414" cy="1293421"/>
            </a:xfrm>
            <a:prstGeom prst="ellipse">
              <a:avLst/>
            </a:prstGeom>
            <a:solidFill>
              <a:srgbClr val="4472C4"/>
            </a:solidFill>
            <a:ln w="28575" cap="flat">
              <a:solidFill>
                <a:srgbClr val="3D6CC2"/>
              </a:solidFill>
              <a:prstDash val="solid"/>
              <a:miter lim="800000"/>
            </a:ln>
            <a:effectLst>
              <a:outerShdw blurRad="228600" dist="228600" dir="5400000" algn="t" rotWithShape="0">
                <a:srgbClr val="5F5F5F">
                  <a:lumMod val="85000"/>
                  <a:lumOff val="15000"/>
                  <a:alpha val="28000"/>
                </a:srgbClr>
              </a:outerShdw>
            </a:effectLst>
          </p:spPr>
          <p:txBody>
            <a:bodyPr vert="horz" wrap="square" lIns="36000" tIns="22860" rIns="36000" bIns="22860" numCol="1" anchor="ctr" anchorCtr="0" compatLnSpc="1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/>
                </a:rPr>
                <a:t>经营决策数据化</a:t>
              </a: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/>
              </a:endParaRPr>
            </a:p>
          </p:txBody>
        </p:sp>
        <p:cxnSp>
          <p:nvCxnSpPr>
            <p:cNvPr id="145" name="直接箭头连接符 144"/>
            <p:cNvCxnSpPr/>
            <p:nvPr/>
          </p:nvCxnSpPr>
          <p:spPr>
            <a:xfrm>
              <a:off x="1961456" y="4245152"/>
              <a:ext cx="0" cy="83541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箭头连接符 145"/>
            <p:cNvCxnSpPr/>
            <p:nvPr/>
          </p:nvCxnSpPr>
          <p:spPr>
            <a:xfrm>
              <a:off x="3733149" y="4245152"/>
              <a:ext cx="0" cy="83541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接箭头连接符 146"/>
            <p:cNvCxnSpPr/>
            <p:nvPr/>
          </p:nvCxnSpPr>
          <p:spPr>
            <a:xfrm>
              <a:off x="5511836" y="4245152"/>
              <a:ext cx="0" cy="83541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箭头连接符 147"/>
            <p:cNvCxnSpPr/>
            <p:nvPr/>
          </p:nvCxnSpPr>
          <p:spPr>
            <a:xfrm>
              <a:off x="7244487" y="4245152"/>
              <a:ext cx="0" cy="83541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箭头连接符 148"/>
            <p:cNvCxnSpPr/>
            <p:nvPr/>
          </p:nvCxnSpPr>
          <p:spPr>
            <a:xfrm>
              <a:off x="9028268" y="4245152"/>
              <a:ext cx="0" cy="83541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接箭头连接符 149"/>
            <p:cNvCxnSpPr/>
            <p:nvPr/>
          </p:nvCxnSpPr>
          <p:spPr>
            <a:xfrm>
              <a:off x="10805752" y="4245152"/>
              <a:ext cx="0" cy="83541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组合 150"/>
          <p:cNvGrpSpPr/>
          <p:nvPr/>
        </p:nvGrpSpPr>
        <p:grpSpPr>
          <a:xfrm>
            <a:off x="1004239" y="1315131"/>
            <a:ext cx="2556035" cy="1862417"/>
            <a:chOff x="1315174" y="1238096"/>
            <a:chExt cx="2556035" cy="1862417"/>
          </a:xfrm>
        </p:grpSpPr>
        <p:grpSp>
          <p:nvGrpSpPr>
            <p:cNvPr id="152" name="组合 151"/>
            <p:cNvGrpSpPr/>
            <p:nvPr/>
          </p:nvGrpSpPr>
          <p:grpSpPr>
            <a:xfrm>
              <a:off x="1315174" y="1238096"/>
              <a:ext cx="2556035" cy="1136299"/>
              <a:chOff x="1315174" y="1113917"/>
              <a:chExt cx="2556035" cy="1136299"/>
            </a:xfrm>
          </p:grpSpPr>
          <p:sp>
            <p:nvSpPr>
              <p:cNvPr id="155" name="TextBox 67"/>
              <p:cNvSpPr txBox="1"/>
              <p:nvPr/>
            </p:nvSpPr>
            <p:spPr>
              <a:xfrm>
                <a:off x="1315174" y="1113917"/>
                <a:ext cx="2556035" cy="1136299"/>
              </a:xfrm>
              <a:prstGeom prst="rect">
                <a:avLst/>
              </a:prstGeom>
              <a:solidFill>
                <a:srgbClr val="91C6CE">
                  <a:alpha val="90000"/>
                </a:srgb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254000" dist="152400" dir="2700000" algn="ctr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 sz="1600">
                    <a:solidFill>
                      <a:schemeClr val="l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连接内外组织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156" name="图片 155"/>
              <p:cNvPicPr>
                <a:picLocks noChangeAspect="1"/>
              </p:cNvPicPr>
              <p:nvPr/>
            </p:nvPicPr>
            <p:blipFill>
              <a:blip r:embed="rId1"/>
              <a:srcRect/>
              <a:stretch>
                <a:fillRect/>
              </a:stretch>
            </p:blipFill>
            <p:spPr>
              <a:xfrm>
                <a:off x="2355395" y="1176081"/>
                <a:ext cx="456041" cy="456041"/>
              </a:xfrm>
              <a:prstGeom prst="rect">
                <a:avLst/>
              </a:prstGeom>
            </p:spPr>
          </p:pic>
          <p:pic>
            <p:nvPicPr>
              <p:cNvPr id="157" name="图片 156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>
              <a:xfrm>
                <a:off x="1454978" y="1153279"/>
                <a:ext cx="501645" cy="501645"/>
              </a:xfrm>
              <a:prstGeom prst="rect">
                <a:avLst/>
              </a:prstGeom>
            </p:spPr>
          </p:pic>
          <p:pic>
            <p:nvPicPr>
              <p:cNvPr id="158" name="图片 157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>
              <a:xfrm>
                <a:off x="3210207" y="1206665"/>
                <a:ext cx="501645" cy="388872"/>
              </a:xfrm>
              <a:prstGeom prst="rect">
                <a:avLst/>
              </a:prstGeom>
            </p:spPr>
          </p:pic>
          <p:sp>
            <p:nvSpPr>
              <p:cNvPr id="159" name="文本框 158"/>
              <p:cNvSpPr txBox="1"/>
              <p:nvPr/>
            </p:nvSpPr>
            <p:spPr>
              <a:xfrm>
                <a:off x="1460748" y="1598900"/>
                <a:ext cx="46679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客户</a:t>
                </a: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0" name="文本框 159"/>
              <p:cNvSpPr txBox="1"/>
              <p:nvPr/>
            </p:nvSpPr>
            <p:spPr>
              <a:xfrm>
                <a:off x="2291516" y="1598900"/>
                <a:ext cx="60785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供应商</a:t>
                </a: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1" name="文本框 160"/>
              <p:cNvSpPr txBox="1"/>
              <p:nvPr/>
            </p:nvSpPr>
            <p:spPr>
              <a:xfrm>
                <a:off x="3080857" y="1598900"/>
                <a:ext cx="7489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合作机构</a:t>
                </a: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cxnSp>
          <p:nvCxnSpPr>
            <p:cNvPr id="153" name="直接箭头连接符 152"/>
            <p:cNvCxnSpPr/>
            <p:nvPr/>
          </p:nvCxnSpPr>
          <p:spPr>
            <a:xfrm flipH="1">
              <a:off x="2593191" y="2344464"/>
              <a:ext cx="1" cy="756049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文本框 153"/>
            <p:cNvSpPr txBox="1"/>
            <p:nvPr/>
          </p:nvSpPr>
          <p:spPr>
            <a:xfrm>
              <a:off x="2217605" y="2605450"/>
              <a:ext cx="758537" cy="27797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全面连接相关组织</a:t>
              </a:r>
              <a:endPara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3743205" y="1315131"/>
            <a:ext cx="2556035" cy="1845621"/>
            <a:chOff x="4054140" y="1238096"/>
            <a:chExt cx="2556035" cy="1845621"/>
          </a:xfrm>
        </p:grpSpPr>
        <p:grpSp>
          <p:nvGrpSpPr>
            <p:cNvPr id="163" name="组合 162"/>
            <p:cNvGrpSpPr/>
            <p:nvPr/>
          </p:nvGrpSpPr>
          <p:grpSpPr>
            <a:xfrm>
              <a:off x="4054140" y="1238096"/>
              <a:ext cx="2556035" cy="1136299"/>
              <a:chOff x="4054140" y="1113917"/>
              <a:chExt cx="2556035" cy="1136299"/>
            </a:xfrm>
          </p:grpSpPr>
          <p:sp>
            <p:nvSpPr>
              <p:cNvPr id="166" name="TextBox 67"/>
              <p:cNvSpPr txBox="1"/>
              <p:nvPr/>
            </p:nvSpPr>
            <p:spPr>
              <a:xfrm>
                <a:off x="4054140" y="1113917"/>
                <a:ext cx="2556035" cy="1136299"/>
              </a:xfrm>
              <a:prstGeom prst="rect">
                <a:avLst/>
              </a:prstGeom>
              <a:solidFill>
                <a:srgbClr val="91C6CE">
                  <a:alpha val="90000"/>
                </a:srgb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254000" dist="152400" dir="2700000" algn="ctr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 sz="1600">
                    <a:solidFill>
                      <a:schemeClr val="l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协同各级人员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167" name="图片 166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5122227" y="1196810"/>
                <a:ext cx="414583" cy="414583"/>
              </a:xfrm>
              <a:prstGeom prst="rect">
                <a:avLst/>
              </a:prstGeom>
            </p:spPr>
          </p:pic>
          <p:pic>
            <p:nvPicPr>
              <p:cNvPr id="168" name="图片 167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>
                <a:off x="4244612" y="1196810"/>
                <a:ext cx="414582" cy="414582"/>
              </a:xfrm>
              <a:prstGeom prst="rect">
                <a:avLst/>
              </a:prstGeom>
            </p:spPr>
          </p:pic>
          <p:pic>
            <p:nvPicPr>
              <p:cNvPr id="169" name="图片 168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5979112" y="1173081"/>
                <a:ext cx="456041" cy="456041"/>
              </a:xfrm>
              <a:prstGeom prst="rect">
                <a:avLst/>
              </a:prstGeom>
            </p:spPr>
          </p:pic>
          <p:sp>
            <p:nvSpPr>
              <p:cNvPr id="170" name="文本框 169"/>
              <p:cNvSpPr txBox="1"/>
              <p:nvPr/>
            </p:nvSpPr>
            <p:spPr>
              <a:xfrm>
                <a:off x="4240718" y="1598900"/>
                <a:ext cx="46679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员工</a:t>
                </a: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1" name="文本框 170"/>
              <p:cNvSpPr txBox="1"/>
              <p:nvPr/>
            </p:nvSpPr>
            <p:spPr>
              <a:xfrm>
                <a:off x="5048908" y="1598900"/>
                <a:ext cx="60785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管理层</a:t>
                </a: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2" name="文本框 171"/>
              <p:cNvSpPr txBox="1"/>
              <p:nvPr/>
            </p:nvSpPr>
            <p:spPr>
              <a:xfrm>
                <a:off x="5905983" y="1598900"/>
                <a:ext cx="60785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领导者</a:t>
                </a: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cxnSp>
          <p:nvCxnSpPr>
            <p:cNvPr id="164" name="直接箭头连接符 163"/>
            <p:cNvCxnSpPr/>
            <p:nvPr/>
          </p:nvCxnSpPr>
          <p:spPr>
            <a:xfrm flipH="1">
              <a:off x="5346296" y="2327668"/>
              <a:ext cx="1" cy="756049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文本框 164"/>
            <p:cNvSpPr txBox="1"/>
            <p:nvPr/>
          </p:nvSpPr>
          <p:spPr>
            <a:xfrm>
              <a:off x="4970710" y="2588654"/>
              <a:ext cx="758537" cy="27797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高效信息与工作协同</a:t>
              </a:r>
              <a:endPara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73" name="组合 172"/>
          <p:cNvGrpSpPr/>
          <p:nvPr/>
        </p:nvGrpSpPr>
        <p:grpSpPr>
          <a:xfrm>
            <a:off x="6482171" y="1315131"/>
            <a:ext cx="2556035" cy="1856722"/>
            <a:chOff x="6793106" y="1238096"/>
            <a:chExt cx="2556035" cy="1856722"/>
          </a:xfrm>
        </p:grpSpPr>
        <p:grpSp>
          <p:nvGrpSpPr>
            <p:cNvPr id="174" name="组合 173"/>
            <p:cNvGrpSpPr/>
            <p:nvPr/>
          </p:nvGrpSpPr>
          <p:grpSpPr>
            <a:xfrm>
              <a:off x="6793106" y="1238096"/>
              <a:ext cx="2556035" cy="1136299"/>
              <a:chOff x="6793106" y="1113917"/>
              <a:chExt cx="2556035" cy="1136299"/>
            </a:xfrm>
          </p:grpSpPr>
          <p:sp>
            <p:nvSpPr>
              <p:cNvPr id="177" name="TextBox 67"/>
              <p:cNvSpPr txBox="1"/>
              <p:nvPr/>
            </p:nvSpPr>
            <p:spPr>
              <a:xfrm>
                <a:off x="6793106" y="1113917"/>
                <a:ext cx="2556035" cy="1136299"/>
              </a:xfrm>
              <a:prstGeom prst="rect">
                <a:avLst/>
              </a:prstGeom>
              <a:solidFill>
                <a:srgbClr val="91C6CE">
                  <a:alpha val="90000"/>
                </a:srgb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254000" dist="152400" dir="2700000" algn="ctr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 sz="1600">
                    <a:solidFill>
                      <a:schemeClr val="l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整合数据资源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178" name="图片 177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>
              <a:xfrm>
                <a:off x="6987567" y="1180720"/>
                <a:ext cx="414583" cy="414583"/>
              </a:xfrm>
              <a:prstGeom prst="rect">
                <a:avLst/>
              </a:prstGeom>
            </p:spPr>
          </p:pic>
          <p:sp>
            <p:nvSpPr>
              <p:cNvPr id="179" name="文本框 178"/>
              <p:cNvSpPr txBox="1"/>
              <p:nvPr/>
            </p:nvSpPr>
            <p:spPr>
              <a:xfrm>
                <a:off x="6994962" y="1594099"/>
                <a:ext cx="38504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HR</a:t>
                </a: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0" name="文本框 179"/>
              <p:cNvSpPr txBox="1"/>
              <p:nvPr/>
            </p:nvSpPr>
            <p:spPr>
              <a:xfrm>
                <a:off x="7870886" y="1594099"/>
                <a:ext cx="50847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CRM</a:t>
                </a: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1" name="文本框 180"/>
              <p:cNvSpPr txBox="1"/>
              <p:nvPr/>
            </p:nvSpPr>
            <p:spPr>
              <a:xfrm>
                <a:off x="8716672" y="1594099"/>
                <a:ext cx="43954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ERP</a:t>
                </a: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pic>
            <p:nvPicPr>
              <p:cNvPr id="182" name="图片 181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>
              <a:xfrm>
                <a:off x="7851125" y="1209772"/>
                <a:ext cx="414583" cy="414583"/>
              </a:xfrm>
              <a:prstGeom prst="rect">
                <a:avLst/>
              </a:prstGeom>
            </p:spPr>
          </p:pic>
          <p:pic>
            <p:nvPicPr>
              <p:cNvPr id="183" name="图片 182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>
              <a:xfrm>
                <a:off x="8748730" y="1173028"/>
                <a:ext cx="414583" cy="414583"/>
              </a:xfrm>
              <a:prstGeom prst="rect">
                <a:avLst/>
              </a:prstGeom>
            </p:spPr>
          </p:pic>
        </p:grpSp>
        <p:cxnSp>
          <p:nvCxnSpPr>
            <p:cNvPr id="175" name="直接箭头连接符 174"/>
            <p:cNvCxnSpPr/>
            <p:nvPr/>
          </p:nvCxnSpPr>
          <p:spPr>
            <a:xfrm flipH="1">
              <a:off x="8070290" y="2338769"/>
              <a:ext cx="1" cy="756049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文本框 175"/>
            <p:cNvSpPr txBox="1"/>
            <p:nvPr/>
          </p:nvSpPr>
          <p:spPr>
            <a:xfrm>
              <a:off x="7694704" y="2599755"/>
              <a:ext cx="758537" cy="27797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充分整合内外部数据</a:t>
              </a:r>
              <a:endPara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84" name="组合 183"/>
          <p:cNvGrpSpPr/>
          <p:nvPr/>
        </p:nvGrpSpPr>
        <p:grpSpPr>
          <a:xfrm>
            <a:off x="9221138" y="1315131"/>
            <a:ext cx="1920386" cy="1865494"/>
            <a:chOff x="9532073" y="1238096"/>
            <a:chExt cx="1920386" cy="1865494"/>
          </a:xfrm>
        </p:grpSpPr>
        <p:grpSp>
          <p:nvGrpSpPr>
            <p:cNvPr id="185" name="组合 184"/>
            <p:cNvGrpSpPr/>
            <p:nvPr/>
          </p:nvGrpSpPr>
          <p:grpSpPr>
            <a:xfrm>
              <a:off x="9532073" y="1238096"/>
              <a:ext cx="1920386" cy="1136299"/>
              <a:chOff x="9532073" y="1113917"/>
              <a:chExt cx="1920386" cy="1136299"/>
            </a:xfrm>
          </p:grpSpPr>
          <p:sp>
            <p:nvSpPr>
              <p:cNvPr id="188" name="TextBox 67"/>
              <p:cNvSpPr txBox="1"/>
              <p:nvPr/>
            </p:nvSpPr>
            <p:spPr>
              <a:xfrm>
                <a:off x="9532073" y="1113917"/>
                <a:ext cx="1920386" cy="1136299"/>
              </a:xfrm>
              <a:prstGeom prst="rect">
                <a:avLst/>
              </a:prstGeom>
              <a:solidFill>
                <a:srgbClr val="91C6CE">
                  <a:alpha val="90000"/>
                </a:srgb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254000" dist="152400" dir="2700000" algn="ctr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 sz="1600">
                    <a:solidFill>
                      <a:schemeClr val="l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优化业务规则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189" name="图片 188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>
              <a:xfrm>
                <a:off x="10747891" y="1148478"/>
                <a:ext cx="501645" cy="501645"/>
              </a:xfrm>
              <a:prstGeom prst="rect">
                <a:avLst/>
              </a:prstGeom>
            </p:spPr>
          </p:pic>
          <p:pic>
            <p:nvPicPr>
              <p:cNvPr id="190" name="图片 189"/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9746097" y="1148478"/>
                <a:ext cx="501645" cy="501645"/>
              </a:xfrm>
              <a:prstGeom prst="rect">
                <a:avLst/>
              </a:prstGeom>
            </p:spPr>
          </p:pic>
          <p:sp>
            <p:nvSpPr>
              <p:cNvPr id="191" name="文本框 190"/>
              <p:cNvSpPr txBox="1"/>
              <p:nvPr/>
            </p:nvSpPr>
            <p:spPr>
              <a:xfrm>
                <a:off x="9627688" y="1594099"/>
                <a:ext cx="7489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流程规范</a:t>
                </a: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92" name="文本框 191"/>
              <p:cNvSpPr txBox="1"/>
              <p:nvPr/>
            </p:nvSpPr>
            <p:spPr>
              <a:xfrm>
                <a:off x="10616502" y="1594099"/>
                <a:ext cx="74892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业务规则</a:t>
                </a:r>
                <a:endPara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cxnSp>
          <p:nvCxnSpPr>
            <p:cNvPr id="186" name="直接箭头连接符 185"/>
            <p:cNvCxnSpPr/>
            <p:nvPr/>
          </p:nvCxnSpPr>
          <p:spPr>
            <a:xfrm flipH="1">
              <a:off x="10494300" y="2347541"/>
              <a:ext cx="1" cy="756049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文本框 186"/>
            <p:cNvSpPr txBox="1"/>
            <p:nvPr/>
          </p:nvSpPr>
          <p:spPr>
            <a:xfrm>
              <a:off x="10118714" y="2608527"/>
              <a:ext cx="758537" cy="27797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优化业务流程与规则</a:t>
              </a:r>
              <a:endPara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93" name="文本框 192"/>
          <p:cNvSpPr txBox="1"/>
          <p:nvPr/>
        </p:nvSpPr>
        <p:spPr>
          <a:xfrm>
            <a:off x="990230" y="862647"/>
            <a:ext cx="10382122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defTabSz="914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利用互联网相关技术，构建运营管理平台，整合流程与信息，实现数字、智慧化企业运营管理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某市级大数据管理中心项目</a:t>
            </a:r>
            <a:r>
              <a:rPr lang="zh-CN" altLang="en-US" dirty="0"/>
              <a:t>运营管理平台</a:t>
            </a:r>
            <a:r>
              <a:rPr lang="en-US" altLang="zh-CN" dirty="0"/>
              <a:t>·</a:t>
            </a:r>
            <a:r>
              <a:rPr lang="zh-CN" altLang="en-US" dirty="0"/>
              <a:t>总体系统流程</a:t>
            </a:r>
            <a:endParaRPr lang="zh-CN" altLang="en-US" dirty="0"/>
          </a:p>
        </p:txBody>
      </p:sp>
      <p:cxnSp>
        <p:nvCxnSpPr>
          <p:cNvPr id="3" name="直接箭头连接符 2"/>
          <p:cNvCxnSpPr/>
          <p:nvPr/>
        </p:nvCxnSpPr>
        <p:spPr>
          <a:xfrm flipV="1">
            <a:off x="6519826" y="3347323"/>
            <a:ext cx="0" cy="790525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  <a:headEnd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V="1">
            <a:off x="7870870" y="3347323"/>
            <a:ext cx="0" cy="790525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  <a:headEnd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3181199" y="2141197"/>
            <a:ext cx="1011382" cy="1011382"/>
            <a:chOff x="2842901" y="2797435"/>
            <a:chExt cx="1011382" cy="1011382"/>
          </a:xfrm>
        </p:grpSpPr>
        <p:sp>
          <p:nvSpPr>
            <p:cNvPr id="6" name="椭圆 5"/>
            <p:cNvSpPr/>
            <p:nvPr/>
          </p:nvSpPr>
          <p:spPr>
            <a:xfrm>
              <a:off x="2842901" y="2797435"/>
              <a:ext cx="1011382" cy="101138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2953738" y="2908272"/>
              <a:ext cx="789709" cy="789709"/>
            </a:xfrm>
            <a:prstGeom prst="ellipse">
              <a:avLst/>
            </a:prstGeom>
            <a:solidFill>
              <a:srgbClr val="2E74B5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333596" y="2432143"/>
            <a:ext cx="66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预算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607791" y="2141197"/>
            <a:ext cx="1011382" cy="1011382"/>
            <a:chOff x="4221429" y="2838867"/>
            <a:chExt cx="1011382" cy="1011382"/>
          </a:xfrm>
        </p:grpSpPr>
        <p:sp>
          <p:nvSpPr>
            <p:cNvPr id="10" name="椭圆 9"/>
            <p:cNvSpPr/>
            <p:nvPr/>
          </p:nvSpPr>
          <p:spPr>
            <a:xfrm>
              <a:off x="4221429" y="2838867"/>
              <a:ext cx="1011382" cy="101138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4332266" y="2949704"/>
              <a:ext cx="789709" cy="78970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4774043" y="2432143"/>
            <a:ext cx="66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订单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963551" y="2141197"/>
            <a:ext cx="1011382" cy="1011382"/>
            <a:chOff x="5577189" y="2850051"/>
            <a:chExt cx="1011382" cy="1011382"/>
          </a:xfrm>
        </p:grpSpPr>
        <p:sp>
          <p:nvSpPr>
            <p:cNvPr id="14" name="椭圆 13"/>
            <p:cNvSpPr/>
            <p:nvPr/>
          </p:nvSpPr>
          <p:spPr>
            <a:xfrm>
              <a:off x="5577189" y="2850051"/>
              <a:ext cx="1011382" cy="101138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5688026" y="2960888"/>
              <a:ext cx="789709" cy="78970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6129803" y="2432143"/>
            <a:ext cx="66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考核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7341587" y="2141197"/>
            <a:ext cx="1011382" cy="1011382"/>
            <a:chOff x="6955225" y="2866575"/>
            <a:chExt cx="1011382" cy="1011382"/>
          </a:xfrm>
        </p:grpSpPr>
        <p:sp>
          <p:nvSpPr>
            <p:cNvPr id="18" name="椭圆 17"/>
            <p:cNvSpPr/>
            <p:nvPr/>
          </p:nvSpPr>
          <p:spPr>
            <a:xfrm>
              <a:off x="6955225" y="2866575"/>
              <a:ext cx="1011382" cy="101138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7066062" y="2977412"/>
              <a:ext cx="789709" cy="78970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7507839" y="2432143"/>
            <a:ext cx="66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验收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327043" y="1333770"/>
            <a:ext cx="2123453" cy="446892"/>
          </a:xfrm>
          <a:prstGeom prst="rect">
            <a:avLst/>
          </a:prstGeom>
          <a:solidFill>
            <a:srgbClr val="2E74B5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项目运营管控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547969" y="4866277"/>
            <a:ext cx="1011382" cy="101138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658806" y="4977114"/>
            <a:ext cx="789709" cy="789709"/>
          </a:xfrm>
          <a:prstGeom prst="ellipse">
            <a:avLst/>
          </a:prstGeom>
          <a:solidFill>
            <a:srgbClr val="1B4367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714221" y="5157223"/>
            <a:ext cx="66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创建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5944805" y="4866277"/>
            <a:ext cx="1011382" cy="101138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6055642" y="4977114"/>
            <a:ext cx="789709" cy="789709"/>
          </a:xfrm>
          <a:prstGeom prst="ellipse">
            <a:avLst/>
          </a:prstGeom>
          <a:solidFill>
            <a:srgbClr val="1B4367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111057" y="5157223"/>
            <a:ext cx="66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计划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7287701" y="4866277"/>
            <a:ext cx="1011382" cy="101138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7398538" y="4977114"/>
            <a:ext cx="789709" cy="789709"/>
          </a:xfrm>
          <a:prstGeom prst="ellipse">
            <a:avLst/>
          </a:prstGeom>
          <a:solidFill>
            <a:srgbClr val="1B4367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453953" y="5157223"/>
            <a:ext cx="66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实施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8659301" y="4853951"/>
            <a:ext cx="1011382" cy="101138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8770138" y="4964788"/>
            <a:ext cx="789709" cy="789709"/>
          </a:xfrm>
          <a:prstGeom prst="ellipse">
            <a:avLst/>
          </a:prstGeom>
          <a:solidFill>
            <a:srgbClr val="1B4367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825553" y="5144897"/>
            <a:ext cx="66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完工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674608" y="4162427"/>
            <a:ext cx="7460514" cy="195072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489901" y="4335242"/>
            <a:ext cx="2106877" cy="446892"/>
          </a:xfrm>
          <a:prstGeom prst="rect">
            <a:avLst/>
          </a:prstGeom>
          <a:solidFill>
            <a:srgbClr val="1B4367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工单过程管控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36" name="直接箭头连接符 35"/>
          <p:cNvCxnSpPr/>
          <p:nvPr/>
        </p:nvCxnSpPr>
        <p:spPr>
          <a:xfrm>
            <a:off x="5619173" y="2662598"/>
            <a:ext cx="36021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>
            <a:off x="6974933" y="2662598"/>
            <a:ext cx="36021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>
            <a:off x="5559351" y="5371968"/>
            <a:ext cx="360218" cy="0"/>
          </a:xfrm>
          <a:prstGeom prst="straightConnector1">
            <a:avLst/>
          </a:prstGeom>
          <a:ln w="57150">
            <a:solidFill>
              <a:srgbClr val="1B43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>
            <a:off x="6936644" y="5359642"/>
            <a:ext cx="360218" cy="0"/>
          </a:xfrm>
          <a:prstGeom prst="straightConnector1">
            <a:avLst/>
          </a:prstGeom>
          <a:ln w="57150">
            <a:solidFill>
              <a:srgbClr val="1B43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>
            <a:off x="8299083" y="5359642"/>
            <a:ext cx="360218" cy="0"/>
          </a:xfrm>
          <a:prstGeom prst="straightConnector1">
            <a:avLst/>
          </a:prstGeom>
          <a:ln w="57150">
            <a:solidFill>
              <a:srgbClr val="1B43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1021300" y="1304447"/>
            <a:ext cx="8864945" cy="198478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8820139" y="2141197"/>
            <a:ext cx="1011382" cy="1011382"/>
            <a:chOff x="8382977" y="2902694"/>
            <a:chExt cx="1011382" cy="1011382"/>
          </a:xfrm>
        </p:grpSpPr>
        <p:sp>
          <p:nvSpPr>
            <p:cNvPr id="43" name="椭圆 42"/>
            <p:cNvSpPr/>
            <p:nvPr/>
          </p:nvSpPr>
          <p:spPr>
            <a:xfrm>
              <a:off x="8382977" y="2902694"/>
              <a:ext cx="1011382" cy="101138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8493814" y="3013531"/>
              <a:ext cx="789709" cy="78970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8986391" y="2432143"/>
            <a:ext cx="66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报账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033477" y="3435906"/>
            <a:ext cx="10883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以验收为桥梁实现与工单工时的关联</a:t>
            </a:r>
            <a:endParaRPr kumimoji="0" lang="zh-CN" altLang="en-US" sz="110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7" name="直接箭头连接符 46"/>
          <p:cNvCxnSpPr/>
          <p:nvPr/>
        </p:nvCxnSpPr>
        <p:spPr>
          <a:xfrm flipV="1">
            <a:off x="8352969" y="2660956"/>
            <a:ext cx="467170" cy="96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/>
          <p:cNvSpPr txBox="1"/>
          <p:nvPr/>
        </p:nvSpPr>
        <p:spPr>
          <a:xfrm>
            <a:off x="1021300" y="1876102"/>
            <a:ext cx="7934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项目运营管理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680724" y="4680506"/>
            <a:ext cx="8133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工单实施管理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10001353" y="4822396"/>
            <a:ext cx="1011382" cy="101138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10112190" y="4933233"/>
            <a:ext cx="789709" cy="789709"/>
          </a:xfrm>
          <a:prstGeom prst="ellipse">
            <a:avLst/>
          </a:prstGeom>
          <a:solidFill>
            <a:srgbClr val="1B4367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0167605" y="5113342"/>
            <a:ext cx="66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考核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53" name="直接箭头连接符 52"/>
          <p:cNvCxnSpPr/>
          <p:nvPr/>
        </p:nvCxnSpPr>
        <p:spPr>
          <a:xfrm>
            <a:off x="9670683" y="5335300"/>
            <a:ext cx="360218" cy="0"/>
          </a:xfrm>
          <a:prstGeom prst="straightConnector1">
            <a:avLst/>
          </a:prstGeom>
          <a:ln w="57150">
            <a:solidFill>
              <a:srgbClr val="1B43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>
            <a:endCxn id="10" idx="2"/>
          </p:cNvCxnSpPr>
          <p:nvPr/>
        </p:nvCxnSpPr>
        <p:spPr>
          <a:xfrm flipV="1">
            <a:off x="4186044" y="2646888"/>
            <a:ext cx="421747" cy="157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/>
        </p:nvSpPr>
        <p:spPr>
          <a:xfrm>
            <a:off x="5405924" y="3435906"/>
            <a:ext cx="10445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以考核为桥梁实现与工单考核的关联</a:t>
            </a:r>
            <a:endParaRPr kumimoji="0" lang="zh-CN" altLang="en-US" sz="110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4060746" y="2250024"/>
            <a:ext cx="694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57" name="直接箭头连接符 56"/>
          <p:cNvCxnSpPr/>
          <p:nvPr/>
        </p:nvCxnSpPr>
        <p:spPr>
          <a:xfrm flipV="1">
            <a:off x="5010886" y="3316677"/>
            <a:ext cx="0" cy="790525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3834834" y="3435906"/>
            <a:ext cx="10689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先创建订单，在订单下创建工单</a:t>
            </a:r>
            <a:endParaRPr kumimoji="0" lang="zh-CN" altLang="en-US" sz="110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5483716" y="1864841"/>
            <a:ext cx="646087" cy="3077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合同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0" name="直接箭头连接符 59"/>
          <p:cNvCxnSpPr>
            <a:stCxn id="59" idx="2"/>
          </p:cNvCxnSpPr>
          <p:nvPr/>
        </p:nvCxnSpPr>
        <p:spPr>
          <a:xfrm flipH="1">
            <a:off x="5799282" y="2172618"/>
            <a:ext cx="7478" cy="39269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组合 60"/>
          <p:cNvGrpSpPr/>
          <p:nvPr/>
        </p:nvGrpSpPr>
        <p:grpSpPr>
          <a:xfrm>
            <a:off x="1787285" y="2155265"/>
            <a:ext cx="1011382" cy="1011382"/>
            <a:chOff x="2842901" y="2797435"/>
            <a:chExt cx="1011382" cy="1011382"/>
          </a:xfrm>
        </p:grpSpPr>
        <p:sp>
          <p:nvSpPr>
            <p:cNvPr id="62" name="椭圆 61"/>
            <p:cNvSpPr/>
            <p:nvPr/>
          </p:nvSpPr>
          <p:spPr>
            <a:xfrm>
              <a:off x="2842901" y="2797435"/>
              <a:ext cx="1011382" cy="101138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2953738" y="2908272"/>
              <a:ext cx="789709" cy="789709"/>
            </a:xfrm>
            <a:prstGeom prst="ellipse">
              <a:avLst/>
            </a:prstGeom>
            <a:solidFill>
              <a:srgbClr val="2E74B5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4" name="文本框 63"/>
          <p:cNvSpPr txBox="1"/>
          <p:nvPr/>
        </p:nvSpPr>
        <p:spPr>
          <a:xfrm>
            <a:off x="1954064" y="2432143"/>
            <a:ext cx="66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项目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5" name="直接箭头连接符 64"/>
          <p:cNvCxnSpPr/>
          <p:nvPr/>
        </p:nvCxnSpPr>
        <p:spPr>
          <a:xfrm flipV="1">
            <a:off x="2777423" y="2676970"/>
            <a:ext cx="421747" cy="157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65"/>
          <p:cNvSpPr txBox="1"/>
          <p:nvPr/>
        </p:nvSpPr>
        <p:spPr>
          <a:xfrm>
            <a:off x="2584092" y="2252034"/>
            <a:ext cx="694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某</a:t>
            </a:r>
            <a:r>
              <a:rPr lang="en-US" altLang="zh-CN" dirty="0"/>
              <a:t>IT</a:t>
            </a:r>
            <a:r>
              <a:rPr lang="zh-CN" altLang="en-US" dirty="0"/>
              <a:t>测评公司项目管理系统</a:t>
            </a:r>
            <a:r>
              <a:rPr lang="en-US" altLang="zh-CN" dirty="0"/>
              <a:t>·</a:t>
            </a:r>
            <a:r>
              <a:rPr lang="zh-CN" altLang="en-US" dirty="0"/>
              <a:t>总体系统流程</a:t>
            </a:r>
            <a:endParaRPr lang="zh-CN" altLang="en-US" dirty="0"/>
          </a:p>
        </p:txBody>
      </p:sp>
      <p:grpSp>
        <p:nvGrpSpPr>
          <p:cNvPr id="104" name="组合 103"/>
          <p:cNvGrpSpPr/>
          <p:nvPr/>
        </p:nvGrpSpPr>
        <p:grpSpPr>
          <a:xfrm>
            <a:off x="306274" y="1027449"/>
            <a:ext cx="11566903" cy="5629177"/>
            <a:chOff x="245985" y="1027449"/>
            <a:chExt cx="11566903" cy="5629177"/>
          </a:xfrm>
        </p:grpSpPr>
        <p:sp>
          <p:nvSpPr>
            <p:cNvPr id="3" name="任意多边形 158"/>
            <p:cNvSpPr/>
            <p:nvPr/>
          </p:nvSpPr>
          <p:spPr>
            <a:xfrm>
              <a:off x="1506132" y="2708624"/>
              <a:ext cx="8987346" cy="1833409"/>
            </a:xfrm>
            <a:custGeom>
              <a:avLst/>
              <a:gdLst>
                <a:gd name="connsiteX0" fmla="*/ 0 w 6886575"/>
                <a:gd name="connsiteY0" fmla="*/ 66675 h 1524000"/>
                <a:gd name="connsiteX1" fmla="*/ 1314450 w 6886575"/>
                <a:gd name="connsiteY1" fmla="*/ 1524000 h 1524000"/>
                <a:gd name="connsiteX2" fmla="*/ 2743200 w 6886575"/>
                <a:gd name="connsiteY2" fmla="*/ 9525 h 1524000"/>
                <a:gd name="connsiteX3" fmla="*/ 4114800 w 6886575"/>
                <a:gd name="connsiteY3" fmla="*/ 1524000 h 1524000"/>
                <a:gd name="connsiteX4" fmla="*/ 5524500 w 6886575"/>
                <a:gd name="connsiteY4" fmla="*/ 0 h 1524000"/>
                <a:gd name="connsiteX5" fmla="*/ 6886575 w 6886575"/>
                <a:gd name="connsiteY5" fmla="*/ 1524000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86575" h="1524000">
                  <a:moveTo>
                    <a:pt x="0" y="66675"/>
                  </a:moveTo>
                  <a:lnTo>
                    <a:pt x="1314450" y="1524000"/>
                  </a:lnTo>
                  <a:lnTo>
                    <a:pt x="2743200" y="9525"/>
                  </a:lnTo>
                  <a:lnTo>
                    <a:pt x="4114800" y="1524000"/>
                  </a:lnTo>
                  <a:lnTo>
                    <a:pt x="5524500" y="0"/>
                  </a:lnTo>
                  <a:lnTo>
                    <a:pt x="6886575" y="1524000"/>
                  </a:lnTo>
                </a:path>
              </a:pathLst>
            </a:custGeom>
            <a:noFill/>
            <a:ln w="31750" cap="flat" cmpd="sng" algn="ctr">
              <a:solidFill>
                <a:sysClr val="window" lastClr="FFFFFF">
                  <a:lumMod val="65000"/>
                </a:sysClr>
              </a:solidFill>
              <a:prstDash val="sysDot"/>
              <a:miter lim="800000"/>
            </a:ln>
            <a:effectLst/>
          </p:spPr>
          <p:txBody>
            <a:bodyPr lIns="86699" tIns="43349" rIns="86699" bIns="43349" rtlCol="0" anchor="ctr"/>
            <a:lstStyle/>
            <a:p>
              <a:pPr marL="0" marR="0" lvl="0" indent="0" algn="ctr" defTabSz="86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75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1086751" y="2378561"/>
              <a:ext cx="9763957" cy="2485900"/>
              <a:chOff x="1102953" y="2322153"/>
              <a:chExt cx="7481654" cy="2066374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1102953" y="2322153"/>
                <a:ext cx="562694" cy="562694"/>
                <a:chOff x="2527035" y="4512851"/>
                <a:chExt cx="562694" cy="562694"/>
              </a:xfrm>
            </p:grpSpPr>
            <p:sp>
              <p:nvSpPr>
                <p:cNvPr id="31" name="任意多边形 17"/>
                <p:cNvSpPr/>
                <p:nvPr/>
              </p:nvSpPr>
              <p:spPr>
                <a:xfrm>
                  <a:off x="2527035" y="4512851"/>
                  <a:ext cx="562694" cy="562694"/>
                </a:xfrm>
                <a:custGeom>
                  <a:avLst/>
                  <a:gdLst>
                    <a:gd name="connsiteX0" fmla="*/ 281346 w 562694"/>
                    <a:gd name="connsiteY0" fmla="*/ 78398 h 562694"/>
                    <a:gd name="connsiteX1" fmla="*/ 78397 w 562694"/>
                    <a:gd name="connsiteY1" fmla="*/ 281347 h 562694"/>
                    <a:gd name="connsiteX2" fmla="*/ 281346 w 562694"/>
                    <a:gd name="connsiteY2" fmla="*/ 484296 h 562694"/>
                    <a:gd name="connsiteX3" fmla="*/ 484295 w 562694"/>
                    <a:gd name="connsiteY3" fmla="*/ 281347 h 562694"/>
                    <a:gd name="connsiteX4" fmla="*/ 281346 w 562694"/>
                    <a:gd name="connsiteY4" fmla="*/ 78398 h 562694"/>
                    <a:gd name="connsiteX5" fmla="*/ 249415 w 562694"/>
                    <a:gd name="connsiteY5" fmla="*/ 0 h 562694"/>
                    <a:gd name="connsiteX6" fmla="*/ 313280 w 562694"/>
                    <a:gd name="connsiteY6" fmla="*/ 0 h 562694"/>
                    <a:gd name="connsiteX7" fmla="*/ 325733 w 562694"/>
                    <a:gd name="connsiteY7" fmla="*/ 58097 h 562694"/>
                    <a:gd name="connsiteX8" fmla="*/ 328741 w 562694"/>
                    <a:gd name="connsiteY8" fmla="*/ 58556 h 562694"/>
                    <a:gd name="connsiteX9" fmla="*/ 354247 w 562694"/>
                    <a:gd name="connsiteY9" fmla="*/ 66131 h 562694"/>
                    <a:gd name="connsiteX10" fmla="*/ 394366 w 562694"/>
                    <a:gd name="connsiteY10" fmla="*/ 21727 h 562694"/>
                    <a:gd name="connsiteX11" fmla="*/ 449675 w 562694"/>
                    <a:gd name="connsiteY11" fmla="*/ 53660 h 562694"/>
                    <a:gd name="connsiteX12" fmla="*/ 431901 w 562694"/>
                    <a:gd name="connsiteY12" fmla="*/ 108685 h 562694"/>
                    <a:gd name="connsiteX13" fmla="*/ 435245 w 562694"/>
                    <a:gd name="connsiteY13" fmla="*/ 111124 h 562694"/>
                    <a:gd name="connsiteX14" fmla="*/ 453029 w 562694"/>
                    <a:gd name="connsiteY14" fmla="*/ 128231 h 562694"/>
                    <a:gd name="connsiteX15" fmla="*/ 454937 w 562694"/>
                    <a:gd name="connsiteY15" fmla="*/ 130495 h 562694"/>
                    <a:gd name="connsiteX16" fmla="*/ 509035 w 562694"/>
                    <a:gd name="connsiteY16" fmla="*/ 113020 h 562694"/>
                    <a:gd name="connsiteX17" fmla="*/ 540968 w 562694"/>
                    <a:gd name="connsiteY17" fmla="*/ 168329 h 562694"/>
                    <a:gd name="connsiteX18" fmla="*/ 500662 w 562694"/>
                    <a:gd name="connsiteY18" fmla="*/ 204745 h 562694"/>
                    <a:gd name="connsiteX19" fmla="*/ 503924 w 562694"/>
                    <a:gd name="connsiteY19" fmla="*/ 212836 h 562694"/>
                    <a:gd name="connsiteX20" fmla="*/ 510331 w 562694"/>
                    <a:gd name="connsiteY20" fmla="*/ 238191 h 562694"/>
                    <a:gd name="connsiteX21" fmla="*/ 562694 w 562694"/>
                    <a:gd name="connsiteY21" fmla="*/ 249415 h 562694"/>
                    <a:gd name="connsiteX22" fmla="*/ 562694 w 562694"/>
                    <a:gd name="connsiteY22" fmla="*/ 313280 h 562694"/>
                    <a:gd name="connsiteX23" fmla="*/ 513649 w 562694"/>
                    <a:gd name="connsiteY23" fmla="*/ 323793 h 562694"/>
                    <a:gd name="connsiteX24" fmla="*/ 511735 w 562694"/>
                    <a:gd name="connsiteY24" fmla="*/ 336337 h 562694"/>
                    <a:gd name="connsiteX25" fmla="*/ 506782 w 562694"/>
                    <a:gd name="connsiteY25" fmla="*/ 356105 h 562694"/>
                    <a:gd name="connsiteX26" fmla="*/ 504841 w 562694"/>
                    <a:gd name="connsiteY26" fmla="*/ 361726 h 562694"/>
                    <a:gd name="connsiteX27" fmla="*/ 540968 w 562694"/>
                    <a:gd name="connsiteY27" fmla="*/ 394367 h 562694"/>
                    <a:gd name="connsiteX28" fmla="*/ 509035 w 562694"/>
                    <a:gd name="connsiteY28" fmla="*/ 449676 h 562694"/>
                    <a:gd name="connsiteX29" fmla="*/ 464639 w 562694"/>
                    <a:gd name="connsiteY29" fmla="*/ 435335 h 562694"/>
                    <a:gd name="connsiteX30" fmla="*/ 459166 w 562694"/>
                    <a:gd name="connsiteY30" fmla="*/ 442841 h 562694"/>
                    <a:gd name="connsiteX31" fmla="*/ 442059 w 562694"/>
                    <a:gd name="connsiteY31" fmla="*/ 460624 h 562694"/>
                    <a:gd name="connsiteX32" fmla="*/ 435754 w 562694"/>
                    <a:gd name="connsiteY32" fmla="*/ 465939 h 562694"/>
                    <a:gd name="connsiteX33" fmla="*/ 449675 w 562694"/>
                    <a:gd name="connsiteY33" fmla="*/ 509035 h 562694"/>
                    <a:gd name="connsiteX34" fmla="*/ 394366 w 562694"/>
                    <a:gd name="connsiteY34" fmla="*/ 540967 h 562694"/>
                    <a:gd name="connsiteX35" fmla="*/ 365009 w 562694"/>
                    <a:gd name="connsiteY35" fmla="*/ 508474 h 562694"/>
                    <a:gd name="connsiteX36" fmla="*/ 357454 w 562694"/>
                    <a:gd name="connsiteY36" fmla="*/ 511520 h 562694"/>
                    <a:gd name="connsiteX37" fmla="*/ 322347 w 562694"/>
                    <a:gd name="connsiteY37" fmla="*/ 520391 h 562694"/>
                    <a:gd name="connsiteX38" fmla="*/ 313280 w 562694"/>
                    <a:gd name="connsiteY38" fmla="*/ 562694 h 562694"/>
                    <a:gd name="connsiteX39" fmla="*/ 249415 w 562694"/>
                    <a:gd name="connsiteY39" fmla="*/ 562694 h 562694"/>
                    <a:gd name="connsiteX40" fmla="*/ 240328 w 562694"/>
                    <a:gd name="connsiteY40" fmla="*/ 520303 h 562694"/>
                    <a:gd name="connsiteX41" fmla="*/ 233953 w 562694"/>
                    <a:gd name="connsiteY41" fmla="*/ 519330 h 562694"/>
                    <a:gd name="connsiteX42" fmla="*/ 197627 w 562694"/>
                    <a:gd name="connsiteY42" fmla="*/ 508541 h 562694"/>
                    <a:gd name="connsiteX43" fmla="*/ 168328 w 562694"/>
                    <a:gd name="connsiteY43" fmla="*/ 540967 h 562694"/>
                    <a:gd name="connsiteX44" fmla="*/ 113019 w 562694"/>
                    <a:gd name="connsiteY44" fmla="*/ 509035 h 562694"/>
                    <a:gd name="connsiteX45" fmla="*/ 126867 w 562694"/>
                    <a:gd name="connsiteY45" fmla="*/ 466166 h 562694"/>
                    <a:gd name="connsiteX46" fmla="*/ 99883 w 562694"/>
                    <a:gd name="connsiteY46" fmla="*/ 438530 h 562694"/>
                    <a:gd name="connsiteX47" fmla="*/ 97740 w 562694"/>
                    <a:gd name="connsiteY47" fmla="*/ 435436 h 562694"/>
                    <a:gd name="connsiteX48" fmla="*/ 53660 w 562694"/>
                    <a:gd name="connsiteY48" fmla="*/ 449676 h 562694"/>
                    <a:gd name="connsiteX49" fmla="*/ 21728 w 562694"/>
                    <a:gd name="connsiteY49" fmla="*/ 394367 h 562694"/>
                    <a:gd name="connsiteX50" fmla="*/ 57880 w 562694"/>
                    <a:gd name="connsiteY50" fmla="*/ 361703 h 562694"/>
                    <a:gd name="connsiteX51" fmla="*/ 54328 w 562694"/>
                    <a:gd name="connsiteY51" fmla="*/ 350525 h 562694"/>
                    <a:gd name="connsiteX52" fmla="*/ 48949 w 562694"/>
                    <a:gd name="connsiteY52" fmla="*/ 323772 h 562694"/>
                    <a:gd name="connsiteX53" fmla="*/ 0 w 562694"/>
                    <a:gd name="connsiteY53" fmla="*/ 313280 h 562694"/>
                    <a:gd name="connsiteX54" fmla="*/ 0 w 562694"/>
                    <a:gd name="connsiteY54" fmla="*/ 249415 h 562694"/>
                    <a:gd name="connsiteX55" fmla="*/ 51877 w 562694"/>
                    <a:gd name="connsiteY55" fmla="*/ 238295 h 562694"/>
                    <a:gd name="connsiteX56" fmla="*/ 54328 w 562694"/>
                    <a:gd name="connsiteY56" fmla="*/ 227361 h 562694"/>
                    <a:gd name="connsiteX57" fmla="*/ 62152 w 562694"/>
                    <a:gd name="connsiteY57" fmla="*/ 204853 h 562694"/>
                    <a:gd name="connsiteX58" fmla="*/ 21728 w 562694"/>
                    <a:gd name="connsiteY58" fmla="*/ 168329 h 562694"/>
                    <a:gd name="connsiteX59" fmla="*/ 53660 w 562694"/>
                    <a:gd name="connsiteY59" fmla="*/ 113020 h 562694"/>
                    <a:gd name="connsiteX60" fmla="*/ 108179 w 562694"/>
                    <a:gd name="connsiteY60" fmla="*/ 130630 h 562694"/>
                    <a:gd name="connsiteX61" fmla="*/ 120122 w 562694"/>
                    <a:gd name="connsiteY61" fmla="*/ 117744 h 562694"/>
                    <a:gd name="connsiteX62" fmla="*/ 130868 w 562694"/>
                    <a:gd name="connsiteY62" fmla="*/ 108916 h 562694"/>
                    <a:gd name="connsiteX63" fmla="*/ 113019 w 562694"/>
                    <a:gd name="connsiteY63" fmla="*/ 53660 h 562694"/>
                    <a:gd name="connsiteX64" fmla="*/ 168328 w 562694"/>
                    <a:gd name="connsiteY64" fmla="*/ 21727 h 562694"/>
                    <a:gd name="connsiteX65" fmla="*/ 208126 w 562694"/>
                    <a:gd name="connsiteY65" fmla="*/ 65775 h 562694"/>
                    <a:gd name="connsiteX66" fmla="*/ 233953 w 562694"/>
                    <a:gd name="connsiteY66" fmla="*/ 58556 h 562694"/>
                    <a:gd name="connsiteX67" fmla="*/ 236962 w 562694"/>
                    <a:gd name="connsiteY67" fmla="*/ 58097 h 562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562694" h="562694">
                      <a:moveTo>
                        <a:pt x="281346" y="78398"/>
                      </a:moveTo>
                      <a:cubicBezTo>
                        <a:pt x="169260" y="78398"/>
                        <a:pt x="78397" y="169261"/>
                        <a:pt x="78397" y="281347"/>
                      </a:cubicBezTo>
                      <a:cubicBezTo>
                        <a:pt x="78397" y="393433"/>
                        <a:pt x="169260" y="484296"/>
                        <a:pt x="281346" y="484296"/>
                      </a:cubicBezTo>
                      <a:cubicBezTo>
                        <a:pt x="393432" y="484296"/>
                        <a:pt x="484295" y="393433"/>
                        <a:pt x="484295" y="281347"/>
                      </a:cubicBezTo>
                      <a:cubicBezTo>
                        <a:pt x="484295" y="169261"/>
                        <a:pt x="393432" y="78398"/>
                        <a:pt x="281346" y="78398"/>
                      </a:cubicBezTo>
                      <a:close/>
                      <a:moveTo>
                        <a:pt x="249415" y="0"/>
                      </a:moveTo>
                      <a:lnTo>
                        <a:pt x="313280" y="0"/>
                      </a:lnTo>
                      <a:lnTo>
                        <a:pt x="325733" y="58097"/>
                      </a:lnTo>
                      <a:lnTo>
                        <a:pt x="328741" y="58556"/>
                      </a:lnTo>
                      <a:lnTo>
                        <a:pt x="354247" y="66131"/>
                      </a:lnTo>
                      <a:lnTo>
                        <a:pt x="394366" y="21727"/>
                      </a:lnTo>
                      <a:lnTo>
                        <a:pt x="449675" y="53660"/>
                      </a:lnTo>
                      <a:lnTo>
                        <a:pt x="431901" y="108685"/>
                      </a:lnTo>
                      <a:lnTo>
                        <a:pt x="435245" y="111124"/>
                      </a:lnTo>
                      <a:cubicBezTo>
                        <a:pt x="441467" y="116514"/>
                        <a:pt x="447404" y="122225"/>
                        <a:pt x="453029" y="128231"/>
                      </a:cubicBezTo>
                      <a:lnTo>
                        <a:pt x="454937" y="130495"/>
                      </a:lnTo>
                      <a:lnTo>
                        <a:pt x="509035" y="113020"/>
                      </a:lnTo>
                      <a:lnTo>
                        <a:pt x="540968" y="168329"/>
                      </a:lnTo>
                      <a:lnTo>
                        <a:pt x="500662" y="204745"/>
                      </a:lnTo>
                      <a:lnTo>
                        <a:pt x="503924" y="212836"/>
                      </a:lnTo>
                      <a:lnTo>
                        <a:pt x="510331" y="238191"/>
                      </a:lnTo>
                      <a:lnTo>
                        <a:pt x="562694" y="249415"/>
                      </a:lnTo>
                      <a:lnTo>
                        <a:pt x="562694" y="313280"/>
                      </a:lnTo>
                      <a:lnTo>
                        <a:pt x="513649" y="323793"/>
                      </a:lnTo>
                      <a:lnTo>
                        <a:pt x="511735" y="336337"/>
                      </a:lnTo>
                      <a:cubicBezTo>
                        <a:pt x="510364" y="343035"/>
                        <a:pt x="508709" y="349628"/>
                        <a:pt x="506782" y="356105"/>
                      </a:cubicBezTo>
                      <a:lnTo>
                        <a:pt x="504841" y="361726"/>
                      </a:lnTo>
                      <a:lnTo>
                        <a:pt x="540968" y="394367"/>
                      </a:lnTo>
                      <a:lnTo>
                        <a:pt x="509035" y="449676"/>
                      </a:lnTo>
                      <a:lnTo>
                        <a:pt x="464639" y="435335"/>
                      </a:lnTo>
                      <a:lnTo>
                        <a:pt x="459166" y="442841"/>
                      </a:lnTo>
                      <a:cubicBezTo>
                        <a:pt x="453776" y="449063"/>
                        <a:pt x="448066" y="455000"/>
                        <a:pt x="442059" y="460624"/>
                      </a:cubicBezTo>
                      <a:lnTo>
                        <a:pt x="435754" y="465939"/>
                      </a:lnTo>
                      <a:lnTo>
                        <a:pt x="449675" y="509035"/>
                      </a:lnTo>
                      <a:lnTo>
                        <a:pt x="394366" y="540967"/>
                      </a:lnTo>
                      <a:lnTo>
                        <a:pt x="365009" y="508474"/>
                      </a:lnTo>
                      <a:lnTo>
                        <a:pt x="357454" y="511520"/>
                      </a:lnTo>
                      <a:lnTo>
                        <a:pt x="322347" y="520391"/>
                      </a:lnTo>
                      <a:lnTo>
                        <a:pt x="313280" y="562694"/>
                      </a:lnTo>
                      <a:lnTo>
                        <a:pt x="249415" y="562694"/>
                      </a:lnTo>
                      <a:lnTo>
                        <a:pt x="240328" y="520303"/>
                      </a:lnTo>
                      <a:lnTo>
                        <a:pt x="233953" y="519330"/>
                      </a:lnTo>
                      <a:lnTo>
                        <a:pt x="197627" y="508541"/>
                      </a:lnTo>
                      <a:lnTo>
                        <a:pt x="168328" y="540967"/>
                      </a:lnTo>
                      <a:lnTo>
                        <a:pt x="113019" y="509035"/>
                      </a:lnTo>
                      <a:lnTo>
                        <a:pt x="126867" y="466166"/>
                      </a:lnTo>
                      <a:lnTo>
                        <a:pt x="99883" y="438530"/>
                      </a:lnTo>
                      <a:lnTo>
                        <a:pt x="97740" y="435436"/>
                      </a:lnTo>
                      <a:lnTo>
                        <a:pt x="53660" y="449676"/>
                      </a:lnTo>
                      <a:lnTo>
                        <a:pt x="21728" y="394367"/>
                      </a:lnTo>
                      <a:lnTo>
                        <a:pt x="57880" y="361703"/>
                      </a:lnTo>
                      <a:lnTo>
                        <a:pt x="54328" y="350525"/>
                      </a:lnTo>
                      <a:lnTo>
                        <a:pt x="48949" y="323772"/>
                      </a:lnTo>
                      <a:lnTo>
                        <a:pt x="0" y="313280"/>
                      </a:lnTo>
                      <a:lnTo>
                        <a:pt x="0" y="249415"/>
                      </a:lnTo>
                      <a:lnTo>
                        <a:pt x="51877" y="238295"/>
                      </a:lnTo>
                      <a:lnTo>
                        <a:pt x="54328" y="227361"/>
                      </a:lnTo>
                      <a:lnTo>
                        <a:pt x="62152" y="204853"/>
                      </a:lnTo>
                      <a:lnTo>
                        <a:pt x="21728" y="168329"/>
                      </a:lnTo>
                      <a:lnTo>
                        <a:pt x="53660" y="113020"/>
                      </a:lnTo>
                      <a:lnTo>
                        <a:pt x="108179" y="130630"/>
                      </a:lnTo>
                      <a:lnTo>
                        <a:pt x="120122" y="117744"/>
                      </a:lnTo>
                      <a:lnTo>
                        <a:pt x="130868" y="108916"/>
                      </a:lnTo>
                      <a:lnTo>
                        <a:pt x="113019" y="53660"/>
                      </a:lnTo>
                      <a:lnTo>
                        <a:pt x="168328" y="21727"/>
                      </a:lnTo>
                      <a:lnTo>
                        <a:pt x="208126" y="65775"/>
                      </a:lnTo>
                      <a:lnTo>
                        <a:pt x="233953" y="58556"/>
                      </a:lnTo>
                      <a:lnTo>
                        <a:pt x="236962" y="58097"/>
                      </a:lnTo>
                      <a:close/>
                    </a:path>
                  </a:pathLst>
                </a:custGeom>
                <a:noFill/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86677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275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grpSp>
              <p:nvGrpSpPr>
                <p:cNvPr id="32" name="组合 31"/>
                <p:cNvGrpSpPr/>
                <p:nvPr/>
              </p:nvGrpSpPr>
              <p:grpSpPr>
                <a:xfrm>
                  <a:off x="2653525" y="4639341"/>
                  <a:ext cx="309714" cy="309714"/>
                  <a:chOff x="2621005" y="4606821"/>
                  <a:chExt cx="374754" cy="374754"/>
                </a:xfrm>
                <a:effectLst>
                  <a:outerShdw blurRad="50800" dist="25400" dir="2700000" algn="tl" rotWithShape="0">
                    <a:prstClr val="black">
                      <a:alpha val="30000"/>
                    </a:prstClr>
                  </a:outerShdw>
                </a:effectLst>
              </p:grpSpPr>
              <p:sp>
                <p:nvSpPr>
                  <p:cNvPr id="33" name="椭圆 32"/>
                  <p:cNvSpPr/>
                  <p:nvPr/>
                </p:nvSpPr>
                <p:spPr>
                  <a:xfrm>
                    <a:off x="2621005" y="4606821"/>
                    <a:ext cx="374754" cy="374754"/>
                  </a:xfrm>
                  <a:prstGeom prst="ellipse">
                    <a:avLst/>
                  </a:prstGeom>
                  <a:solidFill>
                    <a:srgbClr val="12406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866775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275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34" name="任意多边形 12"/>
                  <p:cNvSpPr/>
                  <p:nvPr/>
                </p:nvSpPr>
                <p:spPr>
                  <a:xfrm rot="5400000">
                    <a:off x="2710750" y="4696567"/>
                    <a:ext cx="195263" cy="195262"/>
                  </a:xfrm>
                  <a:custGeom>
                    <a:avLst/>
                    <a:gdLst>
                      <a:gd name="connsiteX0" fmla="*/ 0 w 195263"/>
                      <a:gd name="connsiteY0" fmla="*/ 125015 h 195262"/>
                      <a:gd name="connsiteX1" fmla="*/ 0 w 195263"/>
                      <a:gd name="connsiteY1" fmla="*/ 70246 h 195262"/>
                      <a:gd name="connsiteX2" fmla="*/ 70247 w 195263"/>
                      <a:gd name="connsiteY2" fmla="*/ 70246 h 195262"/>
                      <a:gd name="connsiteX3" fmla="*/ 70247 w 195263"/>
                      <a:gd name="connsiteY3" fmla="*/ 0 h 195262"/>
                      <a:gd name="connsiteX4" fmla="*/ 125016 w 195263"/>
                      <a:gd name="connsiteY4" fmla="*/ 0 h 195262"/>
                      <a:gd name="connsiteX5" fmla="*/ 125016 w 195263"/>
                      <a:gd name="connsiteY5" fmla="*/ 70246 h 195262"/>
                      <a:gd name="connsiteX6" fmla="*/ 195263 w 195263"/>
                      <a:gd name="connsiteY6" fmla="*/ 70246 h 195262"/>
                      <a:gd name="connsiteX7" fmla="*/ 195263 w 195263"/>
                      <a:gd name="connsiteY7" fmla="*/ 125015 h 195262"/>
                      <a:gd name="connsiteX8" fmla="*/ 125016 w 195263"/>
                      <a:gd name="connsiteY8" fmla="*/ 125015 h 195262"/>
                      <a:gd name="connsiteX9" fmla="*/ 125016 w 195263"/>
                      <a:gd name="connsiteY9" fmla="*/ 195262 h 195262"/>
                      <a:gd name="connsiteX10" fmla="*/ 70247 w 195263"/>
                      <a:gd name="connsiteY10" fmla="*/ 195262 h 195262"/>
                      <a:gd name="connsiteX11" fmla="*/ 70247 w 195263"/>
                      <a:gd name="connsiteY11" fmla="*/ 125015 h 195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95263" h="195262">
                        <a:moveTo>
                          <a:pt x="0" y="125015"/>
                        </a:moveTo>
                        <a:lnTo>
                          <a:pt x="0" y="70246"/>
                        </a:lnTo>
                        <a:lnTo>
                          <a:pt x="70247" y="70246"/>
                        </a:lnTo>
                        <a:lnTo>
                          <a:pt x="70247" y="0"/>
                        </a:lnTo>
                        <a:lnTo>
                          <a:pt x="125016" y="0"/>
                        </a:lnTo>
                        <a:lnTo>
                          <a:pt x="125016" y="70246"/>
                        </a:lnTo>
                        <a:lnTo>
                          <a:pt x="195263" y="70246"/>
                        </a:lnTo>
                        <a:lnTo>
                          <a:pt x="195263" y="125015"/>
                        </a:lnTo>
                        <a:lnTo>
                          <a:pt x="125016" y="125015"/>
                        </a:lnTo>
                        <a:lnTo>
                          <a:pt x="125016" y="195262"/>
                        </a:lnTo>
                        <a:lnTo>
                          <a:pt x="70247" y="195262"/>
                        </a:lnTo>
                        <a:lnTo>
                          <a:pt x="70247" y="125015"/>
                        </a:lnTo>
                        <a:close/>
                      </a:path>
                    </a:pathLst>
                  </a:custGeom>
                  <a:solidFill>
                    <a:sysClr val="window" lastClr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866775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275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6" name="组合 5"/>
              <p:cNvGrpSpPr/>
              <p:nvPr/>
            </p:nvGrpSpPr>
            <p:grpSpPr>
              <a:xfrm>
                <a:off x="3884253" y="2322153"/>
                <a:ext cx="562694" cy="562694"/>
                <a:chOff x="2527035" y="4512851"/>
                <a:chExt cx="562694" cy="562694"/>
              </a:xfrm>
            </p:grpSpPr>
            <p:sp>
              <p:nvSpPr>
                <p:cNvPr id="27" name="任意多边形 66"/>
                <p:cNvSpPr/>
                <p:nvPr/>
              </p:nvSpPr>
              <p:spPr>
                <a:xfrm>
                  <a:off x="2527035" y="4512851"/>
                  <a:ext cx="562694" cy="562694"/>
                </a:xfrm>
                <a:custGeom>
                  <a:avLst/>
                  <a:gdLst>
                    <a:gd name="connsiteX0" fmla="*/ 281346 w 562694"/>
                    <a:gd name="connsiteY0" fmla="*/ 78398 h 562694"/>
                    <a:gd name="connsiteX1" fmla="*/ 78397 w 562694"/>
                    <a:gd name="connsiteY1" fmla="*/ 281347 h 562694"/>
                    <a:gd name="connsiteX2" fmla="*/ 281346 w 562694"/>
                    <a:gd name="connsiteY2" fmla="*/ 484296 h 562694"/>
                    <a:gd name="connsiteX3" fmla="*/ 484295 w 562694"/>
                    <a:gd name="connsiteY3" fmla="*/ 281347 h 562694"/>
                    <a:gd name="connsiteX4" fmla="*/ 281346 w 562694"/>
                    <a:gd name="connsiteY4" fmla="*/ 78398 h 562694"/>
                    <a:gd name="connsiteX5" fmla="*/ 249415 w 562694"/>
                    <a:gd name="connsiteY5" fmla="*/ 0 h 562694"/>
                    <a:gd name="connsiteX6" fmla="*/ 313280 w 562694"/>
                    <a:gd name="connsiteY6" fmla="*/ 0 h 562694"/>
                    <a:gd name="connsiteX7" fmla="*/ 325733 w 562694"/>
                    <a:gd name="connsiteY7" fmla="*/ 58097 h 562694"/>
                    <a:gd name="connsiteX8" fmla="*/ 328741 w 562694"/>
                    <a:gd name="connsiteY8" fmla="*/ 58556 h 562694"/>
                    <a:gd name="connsiteX9" fmla="*/ 354247 w 562694"/>
                    <a:gd name="connsiteY9" fmla="*/ 66131 h 562694"/>
                    <a:gd name="connsiteX10" fmla="*/ 394366 w 562694"/>
                    <a:gd name="connsiteY10" fmla="*/ 21727 h 562694"/>
                    <a:gd name="connsiteX11" fmla="*/ 449675 w 562694"/>
                    <a:gd name="connsiteY11" fmla="*/ 53660 h 562694"/>
                    <a:gd name="connsiteX12" fmla="*/ 431901 w 562694"/>
                    <a:gd name="connsiteY12" fmla="*/ 108685 h 562694"/>
                    <a:gd name="connsiteX13" fmla="*/ 435245 w 562694"/>
                    <a:gd name="connsiteY13" fmla="*/ 111124 h 562694"/>
                    <a:gd name="connsiteX14" fmla="*/ 453029 w 562694"/>
                    <a:gd name="connsiteY14" fmla="*/ 128231 h 562694"/>
                    <a:gd name="connsiteX15" fmla="*/ 454937 w 562694"/>
                    <a:gd name="connsiteY15" fmla="*/ 130495 h 562694"/>
                    <a:gd name="connsiteX16" fmla="*/ 509035 w 562694"/>
                    <a:gd name="connsiteY16" fmla="*/ 113020 h 562694"/>
                    <a:gd name="connsiteX17" fmla="*/ 540968 w 562694"/>
                    <a:gd name="connsiteY17" fmla="*/ 168329 h 562694"/>
                    <a:gd name="connsiteX18" fmla="*/ 500662 w 562694"/>
                    <a:gd name="connsiteY18" fmla="*/ 204745 h 562694"/>
                    <a:gd name="connsiteX19" fmla="*/ 503924 w 562694"/>
                    <a:gd name="connsiteY19" fmla="*/ 212836 h 562694"/>
                    <a:gd name="connsiteX20" fmla="*/ 510331 w 562694"/>
                    <a:gd name="connsiteY20" fmla="*/ 238191 h 562694"/>
                    <a:gd name="connsiteX21" fmla="*/ 562694 w 562694"/>
                    <a:gd name="connsiteY21" fmla="*/ 249415 h 562694"/>
                    <a:gd name="connsiteX22" fmla="*/ 562694 w 562694"/>
                    <a:gd name="connsiteY22" fmla="*/ 313280 h 562694"/>
                    <a:gd name="connsiteX23" fmla="*/ 513649 w 562694"/>
                    <a:gd name="connsiteY23" fmla="*/ 323793 h 562694"/>
                    <a:gd name="connsiteX24" fmla="*/ 511735 w 562694"/>
                    <a:gd name="connsiteY24" fmla="*/ 336337 h 562694"/>
                    <a:gd name="connsiteX25" fmla="*/ 506782 w 562694"/>
                    <a:gd name="connsiteY25" fmla="*/ 356105 h 562694"/>
                    <a:gd name="connsiteX26" fmla="*/ 504841 w 562694"/>
                    <a:gd name="connsiteY26" fmla="*/ 361726 h 562694"/>
                    <a:gd name="connsiteX27" fmla="*/ 540968 w 562694"/>
                    <a:gd name="connsiteY27" fmla="*/ 394367 h 562694"/>
                    <a:gd name="connsiteX28" fmla="*/ 509035 w 562694"/>
                    <a:gd name="connsiteY28" fmla="*/ 449676 h 562694"/>
                    <a:gd name="connsiteX29" fmla="*/ 464639 w 562694"/>
                    <a:gd name="connsiteY29" fmla="*/ 435335 h 562694"/>
                    <a:gd name="connsiteX30" fmla="*/ 459166 w 562694"/>
                    <a:gd name="connsiteY30" fmla="*/ 442841 h 562694"/>
                    <a:gd name="connsiteX31" fmla="*/ 442059 w 562694"/>
                    <a:gd name="connsiteY31" fmla="*/ 460624 h 562694"/>
                    <a:gd name="connsiteX32" fmla="*/ 435754 w 562694"/>
                    <a:gd name="connsiteY32" fmla="*/ 465939 h 562694"/>
                    <a:gd name="connsiteX33" fmla="*/ 449675 w 562694"/>
                    <a:gd name="connsiteY33" fmla="*/ 509035 h 562694"/>
                    <a:gd name="connsiteX34" fmla="*/ 394366 w 562694"/>
                    <a:gd name="connsiteY34" fmla="*/ 540967 h 562694"/>
                    <a:gd name="connsiteX35" fmla="*/ 365009 w 562694"/>
                    <a:gd name="connsiteY35" fmla="*/ 508474 h 562694"/>
                    <a:gd name="connsiteX36" fmla="*/ 357454 w 562694"/>
                    <a:gd name="connsiteY36" fmla="*/ 511520 h 562694"/>
                    <a:gd name="connsiteX37" fmla="*/ 322347 w 562694"/>
                    <a:gd name="connsiteY37" fmla="*/ 520391 h 562694"/>
                    <a:gd name="connsiteX38" fmla="*/ 313280 w 562694"/>
                    <a:gd name="connsiteY38" fmla="*/ 562694 h 562694"/>
                    <a:gd name="connsiteX39" fmla="*/ 249415 w 562694"/>
                    <a:gd name="connsiteY39" fmla="*/ 562694 h 562694"/>
                    <a:gd name="connsiteX40" fmla="*/ 240328 w 562694"/>
                    <a:gd name="connsiteY40" fmla="*/ 520303 h 562694"/>
                    <a:gd name="connsiteX41" fmla="*/ 233953 w 562694"/>
                    <a:gd name="connsiteY41" fmla="*/ 519330 h 562694"/>
                    <a:gd name="connsiteX42" fmla="*/ 197627 w 562694"/>
                    <a:gd name="connsiteY42" fmla="*/ 508541 h 562694"/>
                    <a:gd name="connsiteX43" fmla="*/ 168328 w 562694"/>
                    <a:gd name="connsiteY43" fmla="*/ 540967 h 562694"/>
                    <a:gd name="connsiteX44" fmla="*/ 113019 w 562694"/>
                    <a:gd name="connsiteY44" fmla="*/ 509035 h 562694"/>
                    <a:gd name="connsiteX45" fmla="*/ 126867 w 562694"/>
                    <a:gd name="connsiteY45" fmla="*/ 466166 h 562694"/>
                    <a:gd name="connsiteX46" fmla="*/ 99883 w 562694"/>
                    <a:gd name="connsiteY46" fmla="*/ 438530 h 562694"/>
                    <a:gd name="connsiteX47" fmla="*/ 97740 w 562694"/>
                    <a:gd name="connsiteY47" fmla="*/ 435436 h 562694"/>
                    <a:gd name="connsiteX48" fmla="*/ 53660 w 562694"/>
                    <a:gd name="connsiteY48" fmla="*/ 449676 h 562694"/>
                    <a:gd name="connsiteX49" fmla="*/ 21728 w 562694"/>
                    <a:gd name="connsiteY49" fmla="*/ 394367 h 562694"/>
                    <a:gd name="connsiteX50" fmla="*/ 57880 w 562694"/>
                    <a:gd name="connsiteY50" fmla="*/ 361703 h 562694"/>
                    <a:gd name="connsiteX51" fmla="*/ 54328 w 562694"/>
                    <a:gd name="connsiteY51" fmla="*/ 350525 h 562694"/>
                    <a:gd name="connsiteX52" fmla="*/ 48949 w 562694"/>
                    <a:gd name="connsiteY52" fmla="*/ 323772 h 562694"/>
                    <a:gd name="connsiteX53" fmla="*/ 0 w 562694"/>
                    <a:gd name="connsiteY53" fmla="*/ 313280 h 562694"/>
                    <a:gd name="connsiteX54" fmla="*/ 0 w 562694"/>
                    <a:gd name="connsiteY54" fmla="*/ 249415 h 562694"/>
                    <a:gd name="connsiteX55" fmla="*/ 51877 w 562694"/>
                    <a:gd name="connsiteY55" fmla="*/ 238295 h 562694"/>
                    <a:gd name="connsiteX56" fmla="*/ 54328 w 562694"/>
                    <a:gd name="connsiteY56" fmla="*/ 227361 h 562694"/>
                    <a:gd name="connsiteX57" fmla="*/ 62152 w 562694"/>
                    <a:gd name="connsiteY57" fmla="*/ 204853 h 562694"/>
                    <a:gd name="connsiteX58" fmla="*/ 21728 w 562694"/>
                    <a:gd name="connsiteY58" fmla="*/ 168329 h 562694"/>
                    <a:gd name="connsiteX59" fmla="*/ 53660 w 562694"/>
                    <a:gd name="connsiteY59" fmla="*/ 113020 h 562694"/>
                    <a:gd name="connsiteX60" fmla="*/ 108179 w 562694"/>
                    <a:gd name="connsiteY60" fmla="*/ 130630 h 562694"/>
                    <a:gd name="connsiteX61" fmla="*/ 120122 w 562694"/>
                    <a:gd name="connsiteY61" fmla="*/ 117744 h 562694"/>
                    <a:gd name="connsiteX62" fmla="*/ 130868 w 562694"/>
                    <a:gd name="connsiteY62" fmla="*/ 108916 h 562694"/>
                    <a:gd name="connsiteX63" fmla="*/ 113019 w 562694"/>
                    <a:gd name="connsiteY63" fmla="*/ 53660 h 562694"/>
                    <a:gd name="connsiteX64" fmla="*/ 168328 w 562694"/>
                    <a:gd name="connsiteY64" fmla="*/ 21727 h 562694"/>
                    <a:gd name="connsiteX65" fmla="*/ 208126 w 562694"/>
                    <a:gd name="connsiteY65" fmla="*/ 65775 h 562694"/>
                    <a:gd name="connsiteX66" fmla="*/ 233953 w 562694"/>
                    <a:gd name="connsiteY66" fmla="*/ 58556 h 562694"/>
                    <a:gd name="connsiteX67" fmla="*/ 236962 w 562694"/>
                    <a:gd name="connsiteY67" fmla="*/ 58097 h 562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562694" h="562694">
                      <a:moveTo>
                        <a:pt x="281346" y="78398"/>
                      </a:moveTo>
                      <a:cubicBezTo>
                        <a:pt x="169260" y="78398"/>
                        <a:pt x="78397" y="169261"/>
                        <a:pt x="78397" y="281347"/>
                      </a:cubicBezTo>
                      <a:cubicBezTo>
                        <a:pt x="78397" y="393433"/>
                        <a:pt x="169260" y="484296"/>
                        <a:pt x="281346" y="484296"/>
                      </a:cubicBezTo>
                      <a:cubicBezTo>
                        <a:pt x="393432" y="484296"/>
                        <a:pt x="484295" y="393433"/>
                        <a:pt x="484295" y="281347"/>
                      </a:cubicBezTo>
                      <a:cubicBezTo>
                        <a:pt x="484295" y="169261"/>
                        <a:pt x="393432" y="78398"/>
                        <a:pt x="281346" y="78398"/>
                      </a:cubicBezTo>
                      <a:close/>
                      <a:moveTo>
                        <a:pt x="249415" y="0"/>
                      </a:moveTo>
                      <a:lnTo>
                        <a:pt x="313280" y="0"/>
                      </a:lnTo>
                      <a:lnTo>
                        <a:pt x="325733" y="58097"/>
                      </a:lnTo>
                      <a:lnTo>
                        <a:pt x="328741" y="58556"/>
                      </a:lnTo>
                      <a:lnTo>
                        <a:pt x="354247" y="66131"/>
                      </a:lnTo>
                      <a:lnTo>
                        <a:pt x="394366" y="21727"/>
                      </a:lnTo>
                      <a:lnTo>
                        <a:pt x="449675" y="53660"/>
                      </a:lnTo>
                      <a:lnTo>
                        <a:pt x="431901" y="108685"/>
                      </a:lnTo>
                      <a:lnTo>
                        <a:pt x="435245" y="111124"/>
                      </a:lnTo>
                      <a:cubicBezTo>
                        <a:pt x="441467" y="116514"/>
                        <a:pt x="447404" y="122225"/>
                        <a:pt x="453029" y="128231"/>
                      </a:cubicBezTo>
                      <a:lnTo>
                        <a:pt x="454937" y="130495"/>
                      </a:lnTo>
                      <a:lnTo>
                        <a:pt x="509035" y="113020"/>
                      </a:lnTo>
                      <a:lnTo>
                        <a:pt x="540968" y="168329"/>
                      </a:lnTo>
                      <a:lnTo>
                        <a:pt x="500662" y="204745"/>
                      </a:lnTo>
                      <a:lnTo>
                        <a:pt x="503924" y="212836"/>
                      </a:lnTo>
                      <a:lnTo>
                        <a:pt x="510331" y="238191"/>
                      </a:lnTo>
                      <a:lnTo>
                        <a:pt x="562694" y="249415"/>
                      </a:lnTo>
                      <a:lnTo>
                        <a:pt x="562694" y="313280"/>
                      </a:lnTo>
                      <a:lnTo>
                        <a:pt x="513649" y="323793"/>
                      </a:lnTo>
                      <a:lnTo>
                        <a:pt x="511735" y="336337"/>
                      </a:lnTo>
                      <a:cubicBezTo>
                        <a:pt x="510364" y="343035"/>
                        <a:pt x="508709" y="349628"/>
                        <a:pt x="506782" y="356105"/>
                      </a:cubicBezTo>
                      <a:lnTo>
                        <a:pt x="504841" y="361726"/>
                      </a:lnTo>
                      <a:lnTo>
                        <a:pt x="540968" y="394367"/>
                      </a:lnTo>
                      <a:lnTo>
                        <a:pt x="509035" y="449676"/>
                      </a:lnTo>
                      <a:lnTo>
                        <a:pt x="464639" y="435335"/>
                      </a:lnTo>
                      <a:lnTo>
                        <a:pt x="459166" y="442841"/>
                      </a:lnTo>
                      <a:cubicBezTo>
                        <a:pt x="453776" y="449063"/>
                        <a:pt x="448066" y="455000"/>
                        <a:pt x="442059" y="460624"/>
                      </a:cubicBezTo>
                      <a:lnTo>
                        <a:pt x="435754" y="465939"/>
                      </a:lnTo>
                      <a:lnTo>
                        <a:pt x="449675" y="509035"/>
                      </a:lnTo>
                      <a:lnTo>
                        <a:pt x="394366" y="540967"/>
                      </a:lnTo>
                      <a:lnTo>
                        <a:pt x="365009" y="508474"/>
                      </a:lnTo>
                      <a:lnTo>
                        <a:pt x="357454" y="511520"/>
                      </a:lnTo>
                      <a:lnTo>
                        <a:pt x="322347" y="520391"/>
                      </a:lnTo>
                      <a:lnTo>
                        <a:pt x="313280" y="562694"/>
                      </a:lnTo>
                      <a:lnTo>
                        <a:pt x="249415" y="562694"/>
                      </a:lnTo>
                      <a:lnTo>
                        <a:pt x="240328" y="520303"/>
                      </a:lnTo>
                      <a:lnTo>
                        <a:pt x="233953" y="519330"/>
                      </a:lnTo>
                      <a:lnTo>
                        <a:pt x="197627" y="508541"/>
                      </a:lnTo>
                      <a:lnTo>
                        <a:pt x="168328" y="540967"/>
                      </a:lnTo>
                      <a:lnTo>
                        <a:pt x="113019" y="509035"/>
                      </a:lnTo>
                      <a:lnTo>
                        <a:pt x="126867" y="466166"/>
                      </a:lnTo>
                      <a:lnTo>
                        <a:pt x="99883" y="438530"/>
                      </a:lnTo>
                      <a:lnTo>
                        <a:pt x="97740" y="435436"/>
                      </a:lnTo>
                      <a:lnTo>
                        <a:pt x="53660" y="449676"/>
                      </a:lnTo>
                      <a:lnTo>
                        <a:pt x="21728" y="394367"/>
                      </a:lnTo>
                      <a:lnTo>
                        <a:pt x="57880" y="361703"/>
                      </a:lnTo>
                      <a:lnTo>
                        <a:pt x="54328" y="350525"/>
                      </a:lnTo>
                      <a:lnTo>
                        <a:pt x="48949" y="323772"/>
                      </a:lnTo>
                      <a:lnTo>
                        <a:pt x="0" y="313280"/>
                      </a:lnTo>
                      <a:lnTo>
                        <a:pt x="0" y="249415"/>
                      </a:lnTo>
                      <a:lnTo>
                        <a:pt x="51877" y="238295"/>
                      </a:lnTo>
                      <a:lnTo>
                        <a:pt x="54328" y="227361"/>
                      </a:lnTo>
                      <a:lnTo>
                        <a:pt x="62152" y="204853"/>
                      </a:lnTo>
                      <a:lnTo>
                        <a:pt x="21728" y="168329"/>
                      </a:lnTo>
                      <a:lnTo>
                        <a:pt x="53660" y="113020"/>
                      </a:lnTo>
                      <a:lnTo>
                        <a:pt x="108179" y="130630"/>
                      </a:lnTo>
                      <a:lnTo>
                        <a:pt x="120122" y="117744"/>
                      </a:lnTo>
                      <a:lnTo>
                        <a:pt x="130868" y="108916"/>
                      </a:lnTo>
                      <a:lnTo>
                        <a:pt x="113019" y="53660"/>
                      </a:lnTo>
                      <a:lnTo>
                        <a:pt x="168328" y="21727"/>
                      </a:lnTo>
                      <a:lnTo>
                        <a:pt x="208126" y="65775"/>
                      </a:lnTo>
                      <a:lnTo>
                        <a:pt x="233953" y="58556"/>
                      </a:lnTo>
                      <a:lnTo>
                        <a:pt x="236962" y="58097"/>
                      </a:lnTo>
                      <a:close/>
                    </a:path>
                  </a:pathLst>
                </a:custGeom>
                <a:noFill/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86677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275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grpSp>
              <p:nvGrpSpPr>
                <p:cNvPr id="28" name="组合 27"/>
                <p:cNvGrpSpPr/>
                <p:nvPr/>
              </p:nvGrpSpPr>
              <p:grpSpPr>
                <a:xfrm>
                  <a:off x="2653525" y="4639341"/>
                  <a:ext cx="309714" cy="309714"/>
                  <a:chOff x="2621005" y="4606821"/>
                  <a:chExt cx="374754" cy="374754"/>
                </a:xfrm>
                <a:effectLst>
                  <a:outerShdw blurRad="50800" dist="25400" dir="2700000" algn="tl" rotWithShape="0">
                    <a:prstClr val="black">
                      <a:alpha val="30000"/>
                    </a:prstClr>
                  </a:outerShdw>
                </a:effectLst>
              </p:grpSpPr>
              <p:sp>
                <p:nvSpPr>
                  <p:cNvPr id="29" name="椭圆 28"/>
                  <p:cNvSpPr/>
                  <p:nvPr/>
                </p:nvSpPr>
                <p:spPr>
                  <a:xfrm>
                    <a:off x="2621005" y="4606821"/>
                    <a:ext cx="374754" cy="374754"/>
                  </a:xfrm>
                  <a:prstGeom prst="ellipse">
                    <a:avLst/>
                  </a:prstGeom>
                  <a:solidFill>
                    <a:srgbClr val="12406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866775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275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30" name="任意多边形 69"/>
                  <p:cNvSpPr/>
                  <p:nvPr/>
                </p:nvSpPr>
                <p:spPr>
                  <a:xfrm rot="5400000">
                    <a:off x="2710750" y="4696567"/>
                    <a:ext cx="195263" cy="195262"/>
                  </a:xfrm>
                  <a:custGeom>
                    <a:avLst/>
                    <a:gdLst>
                      <a:gd name="connsiteX0" fmla="*/ 0 w 195263"/>
                      <a:gd name="connsiteY0" fmla="*/ 125015 h 195262"/>
                      <a:gd name="connsiteX1" fmla="*/ 0 w 195263"/>
                      <a:gd name="connsiteY1" fmla="*/ 70246 h 195262"/>
                      <a:gd name="connsiteX2" fmla="*/ 70247 w 195263"/>
                      <a:gd name="connsiteY2" fmla="*/ 70246 h 195262"/>
                      <a:gd name="connsiteX3" fmla="*/ 70247 w 195263"/>
                      <a:gd name="connsiteY3" fmla="*/ 0 h 195262"/>
                      <a:gd name="connsiteX4" fmla="*/ 125016 w 195263"/>
                      <a:gd name="connsiteY4" fmla="*/ 0 h 195262"/>
                      <a:gd name="connsiteX5" fmla="*/ 125016 w 195263"/>
                      <a:gd name="connsiteY5" fmla="*/ 70246 h 195262"/>
                      <a:gd name="connsiteX6" fmla="*/ 195263 w 195263"/>
                      <a:gd name="connsiteY6" fmla="*/ 70246 h 195262"/>
                      <a:gd name="connsiteX7" fmla="*/ 195263 w 195263"/>
                      <a:gd name="connsiteY7" fmla="*/ 125015 h 195262"/>
                      <a:gd name="connsiteX8" fmla="*/ 125016 w 195263"/>
                      <a:gd name="connsiteY8" fmla="*/ 125015 h 195262"/>
                      <a:gd name="connsiteX9" fmla="*/ 125016 w 195263"/>
                      <a:gd name="connsiteY9" fmla="*/ 195262 h 195262"/>
                      <a:gd name="connsiteX10" fmla="*/ 70247 w 195263"/>
                      <a:gd name="connsiteY10" fmla="*/ 195262 h 195262"/>
                      <a:gd name="connsiteX11" fmla="*/ 70247 w 195263"/>
                      <a:gd name="connsiteY11" fmla="*/ 125015 h 195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95263" h="195262">
                        <a:moveTo>
                          <a:pt x="0" y="125015"/>
                        </a:moveTo>
                        <a:lnTo>
                          <a:pt x="0" y="70246"/>
                        </a:lnTo>
                        <a:lnTo>
                          <a:pt x="70247" y="70246"/>
                        </a:lnTo>
                        <a:lnTo>
                          <a:pt x="70247" y="0"/>
                        </a:lnTo>
                        <a:lnTo>
                          <a:pt x="125016" y="0"/>
                        </a:lnTo>
                        <a:lnTo>
                          <a:pt x="125016" y="70246"/>
                        </a:lnTo>
                        <a:lnTo>
                          <a:pt x="195263" y="70246"/>
                        </a:lnTo>
                        <a:lnTo>
                          <a:pt x="195263" y="125015"/>
                        </a:lnTo>
                        <a:lnTo>
                          <a:pt x="125016" y="125015"/>
                        </a:lnTo>
                        <a:lnTo>
                          <a:pt x="125016" y="195262"/>
                        </a:lnTo>
                        <a:lnTo>
                          <a:pt x="70247" y="195262"/>
                        </a:lnTo>
                        <a:lnTo>
                          <a:pt x="70247" y="125015"/>
                        </a:lnTo>
                        <a:close/>
                      </a:path>
                    </a:pathLst>
                  </a:custGeom>
                  <a:solidFill>
                    <a:sysClr val="window" lastClr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866775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275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7" name="组合 6"/>
              <p:cNvGrpSpPr/>
              <p:nvPr/>
            </p:nvGrpSpPr>
            <p:grpSpPr>
              <a:xfrm>
                <a:off x="6665553" y="2322153"/>
                <a:ext cx="562694" cy="562694"/>
                <a:chOff x="2527035" y="4512851"/>
                <a:chExt cx="562694" cy="562694"/>
              </a:xfrm>
            </p:grpSpPr>
            <p:sp>
              <p:nvSpPr>
                <p:cNvPr id="23" name="任意多边形 91"/>
                <p:cNvSpPr/>
                <p:nvPr/>
              </p:nvSpPr>
              <p:spPr>
                <a:xfrm>
                  <a:off x="2527035" y="4512851"/>
                  <a:ext cx="562694" cy="562694"/>
                </a:xfrm>
                <a:custGeom>
                  <a:avLst/>
                  <a:gdLst>
                    <a:gd name="connsiteX0" fmla="*/ 281346 w 562694"/>
                    <a:gd name="connsiteY0" fmla="*/ 78398 h 562694"/>
                    <a:gd name="connsiteX1" fmla="*/ 78397 w 562694"/>
                    <a:gd name="connsiteY1" fmla="*/ 281347 h 562694"/>
                    <a:gd name="connsiteX2" fmla="*/ 281346 w 562694"/>
                    <a:gd name="connsiteY2" fmla="*/ 484296 h 562694"/>
                    <a:gd name="connsiteX3" fmla="*/ 484295 w 562694"/>
                    <a:gd name="connsiteY3" fmla="*/ 281347 h 562694"/>
                    <a:gd name="connsiteX4" fmla="*/ 281346 w 562694"/>
                    <a:gd name="connsiteY4" fmla="*/ 78398 h 562694"/>
                    <a:gd name="connsiteX5" fmla="*/ 249415 w 562694"/>
                    <a:gd name="connsiteY5" fmla="*/ 0 h 562694"/>
                    <a:gd name="connsiteX6" fmla="*/ 313280 w 562694"/>
                    <a:gd name="connsiteY6" fmla="*/ 0 h 562694"/>
                    <a:gd name="connsiteX7" fmla="*/ 325733 w 562694"/>
                    <a:gd name="connsiteY7" fmla="*/ 58097 h 562694"/>
                    <a:gd name="connsiteX8" fmla="*/ 328741 w 562694"/>
                    <a:gd name="connsiteY8" fmla="*/ 58556 h 562694"/>
                    <a:gd name="connsiteX9" fmla="*/ 354247 w 562694"/>
                    <a:gd name="connsiteY9" fmla="*/ 66131 h 562694"/>
                    <a:gd name="connsiteX10" fmla="*/ 394366 w 562694"/>
                    <a:gd name="connsiteY10" fmla="*/ 21727 h 562694"/>
                    <a:gd name="connsiteX11" fmla="*/ 449675 w 562694"/>
                    <a:gd name="connsiteY11" fmla="*/ 53660 h 562694"/>
                    <a:gd name="connsiteX12" fmla="*/ 431901 w 562694"/>
                    <a:gd name="connsiteY12" fmla="*/ 108685 h 562694"/>
                    <a:gd name="connsiteX13" fmla="*/ 435245 w 562694"/>
                    <a:gd name="connsiteY13" fmla="*/ 111124 h 562694"/>
                    <a:gd name="connsiteX14" fmla="*/ 453029 w 562694"/>
                    <a:gd name="connsiteY14" fmla="*/ 128231 h 562694"/>
                    <a:gd name="connsiteX15" fmla="*/ 454937 w 562694"/>
                    <a:gd name="connsiteY15" fmla="*/ 130495 h 562694"/>
                    <a:gd name="connsiteX16" fmla="*/ 509035 w 562694"/>
                    <a:gd name="connsiteY16" fmla="*/ 113020 h 562694"/>
                    <a:gd name="connsiteX17" fmla="*/ 540968 w 562694"/>
                    <a:gd name="connsiteY17" fmla="*/ 168329 h 562694"/>
                    <a:gd name="connsiteX18" fmla="*/ 500662 w 562694"/>
                    <a:gd name="connsiteY18" fmla="*/ 204745 h 562694"/>
                    <a:gd name="connsiteX19" fmla="*/ 503924 w 562694"/>
                    <a:gd name="connsiteY19" fmla="*/ 212836 h 562694"/>
                    <a:gd name="connsiteX20" fmla="*/ 510331 w 562694"/>
                    <a:gd name="connsiteY20" fmla="*/ 238191 h 562694"/>
                    <a:gd name="connsiteX21" fmla="*/ 562694 w 562694"/>
                    <a:gd name="connsiteY21" fmla="*/ 249415 h 562694"/>
                    <a:gd name="connsiteX22" fmla="*/ 562694 w 562694"/>
                    <a:gd name="connsiteY22" fmla="*/ 313280 h 562694"/>
                    <a:gd name="connsiteX23" fmla="*/ 513649 w 562694"/>
                    <a:gd name="connsiteY23" fmla="*/ 323793 h 562694"/>
                    <a:gd name="connsiteX24" fmla="*/ 511735 w 562694"/>
                    <a:gd name="connsiteY24" fmla="*/ 336337 h 562694"/>
                    <a:gd name="connsiteX25" fmla="*/ 506782 w 562694"/>
                    <a:gd name="connsiteY25" fmla="*/ 356105 h 562694"/>
                    <a:gd name="connsiteX26" fmla="*/ 504841 w 562694"/>
                    <a:gd name="connsiteY26" fmla="*/ 361726 h 562694"/>
                    <a:gd name="connsiteX27" fmla="*/ 540968 w 562694"/>
                    <a:gd name="connsiteY27" fmla="*/ 394367 h 562694"/>
                    <a:gd name="connsiteX28" fmla="*/ 509035 w 562694"/>
                    <a:gd name="connsiteY28" fmla="*/ 449676 h 562694"/>
                    <a:gd name="connsiteX29" fmla="*/ 464639 w 562694"/>
                    <a:gd name="connsiteY29" fmla="*/ 435335 h 562694"/>
                    <a:gd name="connsiteX30" fmla="*/ 459166 w 562694"/>
                    <a:gd name="connsiteY30" fmla="*/ 442841 h 562694"/>
                    <a:gd name="connsiteX31" fmla="*/ 442059 w 562694"/>
                    <a:gd name="connsiteY31" fmla="*/ 460624 h 562694"/>
                    <a:gd name="connsiteX32" fmla="*/ 435754 w 562694"/>
                    <a:gd name="connsiteY32" fmla="*/ 465939 h 562694"/>
                    <a:gd name="connsiteX33" fmla="*/ 449675 w 562694"/>
                    <a:gd name="connsiteY33" fmla="*/ 509035 h 562694"/>
                    <a:gd name="connsiteX34" fmla="*/ 394366 w 562694"/>
                    <a:gd name="connsiteY34" fmla="*/ 540967 h 562694"/>
                    <a:gd name="connsiteX35" fmla="*/ 365009 w 562694"/>
                    <a:gd name="connsiteY35" fmla="*/ 508474 h 562694"/>
                    <a:gd name="connsiteX36" fmla="*/ 357454 w 562694"/>
                    <a:gd name="connsiteY36" fmla="*/ 511520 h 562694"/>
                    <a:gd name="connsiteX37" fmla="*/ 322347 w 562694"/>
                    <a:gd name="connsiteY37" fmla="*/ 520391 h 562694"/>
                    <a:gd name="connsiteX38" fmla="*/ 313280 w 562694"/>
                    <a:gd name="connsiteY38" fmla="*/ 562694 h 562694"/>
                    <a:gd name="connsiteX39" fmla="*/ 249415 w 562694"/>
                    <a:gd name="connsiteY39" fmla="*/ 562694 h 562694"/>
                    <a:gd name="connsiteX40" fmla="*/ 240328 w 562694"/>
                    <a:gd name="connsiteY40" fmla="*/ 520303 h 562694"/>
                    <a:gd name="connsiteX41" fmla="*/ 233953 w 562694"/>
                    <a:gd name="connsiteY41" fmla="*/ 519330 h 562694"/>
                    <a:gd name="connsiteX42" fmla="*/ 197627 w 562694"/>
                    <a:gd name="connsiteY42" fmla="*/ 508541 h 562694"/>
                    <a:gd name="connsiteX43" fmla="*/ 168328 w 562694"/>
                    <a:gd name="connsiteY43" fmla="*/ 540967 h 562694"/>
                    <a:gd name="connsiteX44" fmla="*/ 113019 w 562694"/>
                    <a:gd name="connsiteY44" fmla="*/ 509035 h 562694"/>
                    <a:gd name="connsiteX45" fmla="*/ 126867 w 562694"/>
                    <a:gd name="connsiteY45" fmla="*/ 466166 h 562694"/>
                    <a:gd name="connsiteX46" fmla="*/ 99883 w 562694"/>
                    <a:gd name="connsiteY46" fmla="*/ 438530 h 562694"/>
                    <a:gd name="connsiteX47" fmla="*/ 97740 w 562694"/>
                    <a:gd name="connsiteY47" fmla="*/ 435436 h 562694"/>
                    <a:gd name="connsiteX48" fmla="*/ 53660 w 562694"/>
                    <a:gd name="connsiteY48" fmla="*/ 449676 h 562694"/>
                    <a:gd name="connsiteX49" fmla="*/ 21728 w 562694"/>
                    <a:gd name="connsiteY49" fmla="*/ 394367 h 562694"/>
                    <a:gd name="connsiteX50" fmla="*/ 57880 w 562694"/>
                    <a:gd name="connsiteY50" fmla="*/ 361703 h 562694"/>
                    <a:gd name="connsiteX51" fmla="*/ 54328 w 562694"/>
                    <a:gd name="connsiteY51" fmla="*/ 350525 h 562694"/>
                    <a:gd name="connsiteX52" fmla="*/ 48949 w 562694"/>
                    <a:gd name="connsiteY52" fmla="*/ 323772 h 562694"/>
                    <a:gd name="connsiteX53" fmla="*/ 0 w 562694"/>
                    <a:gd name="connsiteY53" fmla="*/ 313280 h 562694"/>
                    <a:gd name="connsiteX54" fmla="*/ 0 w 562694"/>
                    <a:gd name="connsiteY54" fmla="*/ 249415 h 562694"/>
                    <a:gd name="connsiteX55" fmla="*/ 51877 w 562694"/>
                    <a:gd name="connsiteY55" fmla="*/ 238295 h 562694"/>
                    <a:gd name="connsiteX56" fmla="*/ 54328 w 562694"/>
                    <a:gd name="connsiteY56" fmla="*/ 227361 h 562694"/>
                    <a:gd name="connsiteX57" fmla="*/ 62152 w 562694"/>
                    <a:gd name="connsiteY57" fmla="*/ 204853 h 562694"/>
                    <a:gd name="connsiteX58" fmla="*/ 21728 w 562694"/>
                    <a:gd name="connsiteY58" fmla="*/ 168329 h 562694"/>
                    <a:gd name="connsiteX59" fmla="*/ 53660 w 562694"/>
                    <a:gd name="connsiteY59" fmla="*/ 113020 h 562694"/>
                    <a:gd name="connsiteX60" fmla="*/ 108179 w 562694"/>
                    <a:gd name="connsiteY60" fmla="*/ 130630 h 562694"/>
                    <a:gd name="connsiteX61" fmla="*/ 120122 w 562694"/>
                    <a:gd name="connsiteY61" fmla="*/ 117744 h 562694"/>
                    <a:gd name="connsiteX62" fmla="*/ 130868 w 562694"/>
                    <a:gd name="connsiteY62" fmla="*/ 108916 h 562694"/>
                    <a:gd name="connsiteX63" fmla="*/ 113019 w 562694"/>
                    <a:gd name="connsiteY63" fmla="*/ 53660 h 562694"/>
                    <a:gd name="connsiteX64" fmla="*/ 168328 w 562694"/>
                    <a:gd name="connsiteY64" fmla="*/ 21727 h 562694"/>
                    <a:gd name="connsiteX65" fmla="*/ 208126 w 562694"/>
                    <a:gd name="connsiteY65" fmla="*/ 65775 h 562694"/>
                    <a:gd name="connsiteX66" fmla="*/ 233953 w 562694"/>
                    <a:gd name="connsiteY66" fmla="*/ 58556 h 562694"/>
                    <a:gd name="connsiteX67" fmla="*/ 236962 w 562694"/>
                    <a:gd name="connsiteY67" fmla="*/ 58097 h 562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562694" h="562694">
                      <a:moveTo>
                        <a:pt x="281346" y="78398"/>
                      </a:moveTo>
                      <a:cubicBezTo>
                        <a:pt x="169260" y="78398"/>
                        <a:pt x="78397" y="169261"/>
                        <a:pt x="78397" y="281347"/>
                      </a:cubicBezTo>
                      <a:cubicBezTo>
                        <a:pt x="78397" y="393433"/>
                        <a:pt x="169260" y="484296"/>
                        <a:pt x="281346" y="484296"/>
                      </a:cubicBezTo>
                      <a:cubicBezTo>
                        <a:pt x="393432" y="484296"/>
                        <a:pt x="484295" y="393433"/>
                        <a:pt x="484295" y="281347"/>
                      </a:cubicBezTo>
                      <a:cubicBezTo>
                        <a:pt x="484295" y="169261"/>
                        <a:pt x="393432" y="78398"/>
                        <a:pt x="281346" y="78398"/>
                      </a:cubicBezTo>
                      <a:close/>
                      <a:moveTo>
                        <a:pt x="249415" y="0"/>
                      </a:moveTo>
                      <a:lnTo>
                        <a:pt x="313280" y="0"/>
                      </a:lnTo>
                      <a:lnTo>
                        <a:pt x="325733" y="58097"/>
                      </a:lnTo>
                      <a:lnTo>
                        <a:pt x="328741" y="58556"/>
                      </a:lnTo>
                      <a:lnTo>
                        <a:pt x="354247" y="66131"/>
                      </a:lnTo>
                      <a:lnTo>
                        <a:pt x="394366" y="21727"/>
                      </a:lnTo>
                      <a:lnTo>
                        <a:pt x="449675" y="53660"/>
                      </a:lnTo>
                      <a:lnTo>
                        <a:pt x="431901" y="108685"/>
                      </a:lnTo>
                      <a:lnTo>
                        <a:pt x="435245" y="111124"/>
                      </a:lnTo>
                      <a:cubicBezTo>
                        <a:pt x="441467" y="116514"/>
                        <a:pt x="447404" y="122225"/>
                        <a:pt x="453029" y="128231"/>
                      </a:cubicBezTo>
                      <a:lnTo>
                        <a:pt x="454937" y="130495"/>
                      </a:lnTo>
                      <a:lnTo>
                        <a:pt x="509035" y="113020"/>
                      </a:lnTo>
                      <a:lnTo>
                        <a:pt x="540968" y="168329"/>
                      </a:lnTo>
                      <a:lnTo>
                        <a:pt x="500662" y="204745"/>
                      </a:lnTo>
                      <a:lnTo>
                        <a:pt x="503924" y="212836"/>
                      </a:lnTo>
                      <a:lnTo>
                        <a:pt x="510331" y="238191"/>
                      </a:lnTo>
                      <a:lnTo>
                        <a:pt x="562694" y="249415"/>
                      </a:lnTo>
                      <a:lnTo>
                        <a:pt x="562694" y="313280"/>
                      </a:lnTo>
                      <a:lnTo>
                        <a:pt x="513649" y="323793"/>
                      </a:lnTo>
                      <a:lnTo>
                        <a:pt x="511735" y="336337"/>
                      </a:lnTo>
                      <a:cubicBezTo>
                        <a:pt x="510364" y="343035"/>
                        <a:pt x="508709" y="349628"/>
                        <a:pt x="506782" y="356105"/>
                      </a:cubicBezTo>
                      <a:lnTo>
                        <a:pt x="504841" y="361726"/>
                      </a:lnTo>
                      <a:lnTo>
                        <a:pt x="540968" y="394367"/>
                      </a:lnTo>
                      <a:lnTo>
                        <a:pt x="509035" y="449676"/>
                      </a:lnTo>
                      <a:lnTo>
                        <a:pt x="464639" y="435335"/>
                      </a:lnTo>
                      <a:lnTo>
                        <a:pt x="459166" y="442841"/>
                      </a:lnTo>
                      <a:cubicBezTo>
                        <a:pt x="453776" y="449063"/>
                        <a:pt x="448066" y="455000"/>
                        <a:pt x="442059" y="460624"/>
                      </a:cubicBezTo>
                      <a:lnTo>
                        <a:pt x="435754" y="465939"/>
                      </a:lnTo>
                      <a:lnTo>
                        <a:pt x="449675" y="509035"/>
                      </a:lnTo>
                      <a:lnTo>
                        <a:pt x="394366" y="540967"/>
                      </a:lnTo>
                      <a:lnTo>
                        <a:pt x="365009" y="508474"/>
                      </a:lnTo>
                      <a:lnTo>
                        <a:pt x="357454" y="511520"/>
                      </a:lnTo>
                      <a:lnTo>
                        <a:pt x="322347" y="520391"/>
                      </a:lnTo>
                      <a:lnTo>
                        <a:pt x="313280" y="562694"/>
                      </a:lnTo>
                      <a:lnTo>
                        <a:pt x="249415" y="562694"/>
                      </a:lnTo>
                      <a:lnTo>
                        <a:pt x="240328" y="520303"/>
                      </a:lnTo>
                      <a:lnTo>
                        <a:pt x="233953" y="519330"/>
                      </a:lnTo>
                      <a:lnTo>
                        <a:pt x="197627" y="508541"/>
                      </a:lnTo>
                      <a:lnTo>
                        <a:pt x="168328" y="540967"/>
                      </a:lnTo>
                      <a:lnTo>
                        <a:pt x="113019" y="509035"/>
                      </a:lnTo>
                      <a:lnTo>
                        <a:pt x="126867" y="466166"/>
                      </a:lnTo>
                      <a:lnTo>
                        <a:pt x="99883" y="438530"/>
                      </a:lnTo>
                      <a:lnTo>
                        <a:pt x="97740" y="435436"/>
                      </a:lnTo>
                      <a:lnTo>
                        <a:pt x="53660" y="449676"/>
                      </a:lnTo>
                      <a:lnTo>
                        <a:pt x="21728" y="394367"/>
                      </a:lnTo>
                      <a:lnTo>
                        <a:pt x="57880" y="361703"/>
                      </a:lnTo>
                      <a:lnTo>
                        <a:pt x="54328" y="350525"/>
                      </a:lnTo>
                      <a:lnTo>
                        <a:pt x="48949" y="323772"/>
                      </a:lnTo>
                      <a:lnTo>
                        <a:pt x="0" y="313280"/>
                      </a:lnTo>
                      <a:lnTo>
                        <a:pt x="0" y="249415"/>
                      </a:lnTo>
                      <a:lnTo>
                        <a:pt x="51877" y="238295"/>
                      </a:lnTo>
                      <a:lnTo>
                        <a:pt x="54328" y="227361"/>
                      </a:lnTo>
                      <a:lnTo>
                        <a:pt x="62152" y="204853"/>
                      </a:lnTo>
                      <a:lnTo>
                        <a:pt x="21728" y="168329"/>
                      </a:lnTo>
                      <a:lnTo>
                        <a:pt x="53660" y="113020"/>
                      </a:lnTo>
                      <a:lnTo>
                        <a:pt x="108179" y="130630"/>
                      </a:lnTo>
                      <a:lnTo>
                        <a:pt x="120122" y="117744"/>
                      </a:lnTo>
                      <a:lnTo>
                        <a:pt x="130868" y="108916"/>
                      </a:lnTo>
                      <a:lnTo>
                        <a:pt x="113019" y="53660"/>
                      </a:lnTo>
                      <a:lnTo>
                        <a:pt x="168328" y="21727"/>
                      </a:lnTo>
                      <a:lnTo>
                        <a:pt x="208126" y="65775"/>
                      </a:lnTo>
                      <a:lnTo>
                        <a:pt x="233953" y="58556"/>
                      </a:lnTo>
                      <a:lnTo>
                        <a:pt x="236962" y="58097"/>
                      </a:lnTo>
                      <a:close/>
                    </a:path>
                  </a:pathLst>
                </a:custGeom>
                <a:noFill/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86677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275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grpSp>
              <p:nvGrpSpPr>
                <p:cNvPr id="24" name="组合 23"/>
                <p:cNvGrpSpPr/>
                <p:nvPr/>
              </p:nvGrpSpPr>
              <p:grpSpPr>
                <a:xfrm>
                  <a:off x="2653525" y="4639341"/>
                  <a:ext cx="309714" cy="309714"/>
                  <a:chOff x="2621005" y="4606821"/>
                  <a:chExt cx="374754" cy="374754"/>
                </a:xfrm>
                <a:effectLst>
                  <a:outerShdw blurRad="50800" dist="25400" dir="2700000" algn="tl" rotWithShape="0">
                    <a:prstClr val="black">
                      <a:alpha val="30000"/>
                    </a:prstClr>
                  </a:outerShdw>
                </a:effectLst>
              </p:grpSpPr>
              <p:sp>
                <p:nvSpPr>
                  <p:cNvPr id="25" name="椭圆 24"/>
                  <p:cNvSpPr/>
                  <p:nvPr/>
                </p:nvSpPr>
                <p:spPr>
                  <a:xfrm>
                    <a:off x="2621005" y="4606821"/>
                    <a:ext cx="374754" cy="374754"/>
                  </a:xfrm>
                  <a:prstGeom prst="ellipse">
                    <a:avLst/>
                  </a:prstGeom>
                  <a:solidFill>
                    <a:srgbClr val="12406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866775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275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6" name="任意多边形 94"/>
                  <p:cNvSpPr/>
                  <p:nvPr/>
                </p:nvSpPr>
                <p:spPr>
                  <a:xfrm rot="5400000">
                    <a:off x="2710750" y="4696567"/>
                    <a:ext cx="195263" cy="195262"/>
                  </a:xfrm>
                  <a:custGeom>
                    <a:avLst/>
                    <a:gdLst>
                      <a:gd name="connsiteX0" fmla="*/ 0 w 195263"/>
                      <a:gd name="connsiteY0" fmla="*/ 125015 h 195262"/>
                      <a:gd name="connsiteX1" fmla="*/ 0 w 195263"/>
                      <a:gd name="connsiteY1" fmla="*/ 70246 h 195262"/>
                      <a:gd name="connsiteX2" fmla="*/ 70247 w 195263"/>
                      <a:gd name="connsiteY2" fmla="*/ 70246 h 195262"/>
                      <a:gd name="connsiteX3" fmla="*/ 70247 w 195263"/>
                      <a:gd name="connsiteY3" fmla="*/ 0 h 195262"/>
                      <a:gd name="connsiteX4" fmla="*/ 125016 w 195263"/>
                      <a:gd name="connsiteY4" fmla="*/ 0 h 195262"/>
                      <a:gd name="connsiteX5" fmla="*/ 125016 w 195263"/>
                      <a:gd name="connsiteY5" fmla="*/ 70246 h 195262"/>
                      <a:gd name="connsiteX6" fmla="*/ 195263 w 195263"/>
                      <a:gd name="connsiteY6" fmla="*/ 70246 h 195262"/>
                      <a:gd name="connsiteX7" fmla="*/ 195263 w 195263"/>
                      <a:gd name="connsiteY7" fmla="*/ 125015 h 195262"/>
                      <a:gd name="connsiteX8" fmla="*/ 125016 w 195263"/>
                      <a:gd name="connsiteY8" fmla="*/ 125015 h 195262"/>
                      <a:gd name="connsiteX9" fmla="*/ 125016 w 195263"/>
                      <a:gd name="connsiteY9" fmla="*/ 195262 h 195262"/>
                      <a:gd name="connsiteX10" fmla="*/ 70247 w 195263"/>
                      <a:gd name="connsiteY10" fmla="*/ 195262 h 195262"/>
                      <a:gd name="connsiteX11" fmla="*/ 70247 w 195263"/>
                      <a:gd name="connsiteY11" fmla="*/ 125015 h 195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95263" h="195262">
                        <a:moveTo>
                          <a:pt x="0" y="125015"/>
                        </a:moveTo>
                        <a:lnTo>
                          <a:pt x="0" y="70246"/>
                        </a:lnTo>
                        <a:lnTo>
                          <a:pt x="70247" y="70246"/>
                        </a:lnTo>
                        <a:lnTo>
                          <a:pt x="70247" y="0"/>
                        </a:lnTo>
                        <a:lnTo>
                          <a:pt x="125016" y="0"/>
                        </a:lnTo>
                        <a:lnTo>
                          <a:pt x="125016" y="70246"/>
                        </a:lnTo>
                        <a:lnTo>
                          <a:pt x="195263" y="70246"/>
                        </a:lnTo>
                        <a:lnTo>
                          <a:pt x="195263" y="125015"/>
                        </a:lnTo>
                        <a:lnTo>
                          <a:pt x="125016" y="125015"/>
                        </a:lnTo>
                        <a:lnTo>
                          <a:pt x="125016" y="195262"/>
                        </a:lnTo>
                        <a:lnTo>
                          <a:pt x="70247" y="195262"/>
                        </a:lnTo>
                        <a:lnTo>
                          <a:pt x="70247" y="125015"/>
                        </a:lnTo>
                        <a:close/>
                      </a:path>
                    </a:pathLst>
                  </a:custGeom>
                  <a:solidFill>
                    <a:sysClr val="window" lastClr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866775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275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8" name="组合 7"/>
              <p:cNvGrpSpPr/>
              <p:nvPr/>
            </p:nvGrpSpPr>
            <p:grpSpPr>
              <a:xfrm>
                <a:off x="2459313" y="3825833"/>
                <a:ext cx="562694" cy="562694"/>
                <a:chOff x="2527035" y="4512851"/>
                <a:chExt cx="562694" cy="562694"/>
              </a:xfrm>
            </p:grpSpPr>
            <p:sp>
              <p:nvSpPr>
                <p:cNvPr id="19" name="任意多边形 96"/>
                <p:cNvSpPr/>
                <p:nvPr/>
              </p:nvSpPr>
              <p:spPr>
                <a:xfrm>
                  <a:off x="2527035" y="4512851"/>
                  <a:ext cx="562694" cy="562694"/>
                </a:xfrm>
                <a:custGeom>
                  <a:avLst/>
                  <a:gdLst>
                    <a:gd name="connsiteX0" fmla="*/ 281346 w 562694"/>
                    <a:gd name="connsiteY0" fmla="*/ 78398 h 562694"/>
                    <a:gd name="connsiteX1" fmla="*/ 78397 w 562694"/>
                    <a:gd name="connsiteY1" fmla="*/ 281347 h 562694"/>
                    <a:gd name="connsiteX2" fmla="*/ 281346 w 562694"/>
                    <a:gd name="connsiteY2" fmla="*/ 484296 h 562694"/>
                    <a:gd name="connsiteX3" fmla="*/ 484295 w 562694"/>
                    <a:gd name="connsiteY3" fmla="*/ 281347 h 562694"/>
                    <a:gd name="connsiteX4" fmla="*/ 281346 w 562694"/>
                    <a:gd name="connsiteY4" fmla="*/ 78398 h 562694"/>
                    <a:gd name="connsiteX5" fmla="*/ 249415 w 562694"/>
                    <a:gd name="connsiteY5" fmla="*/ 0 h 562694"/>
                    <a:gd name="connsiteX6" fmla="*/ 313280 w 562694"/>
                    <a:gd name="connsiteY6" fmla="*/ 0 h 562694"/>
                    <a:gd name="connsiteX7" fmla="*/ 325733 w 562694"/>
                    <a:gd name="connsiteY7" fmla="*/ 58097 h 562694"/>
                    <a:gd name="connsiteX8" fmla="*/ 328741 w 562694"/>
                    <a:gd name="connsiteY8" fmla="*/ 58556 h 562694"/>
                    <a:gd name="connsiteX9" fmla="*/ 354247 w 562694"/>
                    <a:gd name="connsiteY9" fmla="*/ 66131 h 562694"/>
                    <a:gd name="connsiteX10" fmla="*/ 394366 w 562694"/>
                    <a:gd name="connsiteY10" fmla="*/ 21727 h 562694"/>
                    <a:gd name="connsiteX11" fmla="*/ 449675 w 562694"/>
                    <a:gd name="connsiteY11" fmla="*/ 53660 h 562694"/>
                    <a:gd name="connsiteX12" fmla="*/ 431901 w 562694"/>
                    <a:gd name="connsiteY12" fmla="*/ 108685 h 562694"/>
                    <a:gd name="connsiteX13" fmla="*/ 435245 w 562694"/>
                    <a:gd name="connsiteY13" fmla="*/ 111124 h 562694"/>
                    <a:gd name="connsiteX14" fmla="*/ 453029 w 562694"/>
                    <a:gd name="connsiteY14" fmla="*/ 128231 h 562694"/>
                    <a:gd name="connsiteX15" fmla="*/ 454937 w 562694"/>
                    <a:gd name="connsiteY15" fmla="*/ 130495 h 562694"/>
                    <a:gd name="connsiteX16" fmla="*/ 509035 w 562694"/>
                    <a:gd name="connsiteY16" fmla="*/ 113020 h 562694"/>
                    <a:gd name="connsiteX17" fmla="*/ 540968 w 562694"/>
                    <a:gd name="connsiteY17" fmla="*/ 168329 h 562694"/>
                    <a:gd name="connsiteX18" fmla="*/ 500662 w 562694"/>
                    <a:gd name="connsiteY18" fmla="*/ 204745 h 562694"/>
                    <a:gd name="connsiteX19" fmla="*/ 503924 w 562694"/>
                    <a:gd name="connsiteY19" fmla="*/ 212836 h 562694"/>
                    <a:gd name="connsiteX20" fmla="*/ 510331 w 562694"/>
                    <a:gd name="connsiteY20" fmla="*/ 238191 h 562694"/>
                    <a:gd name="connsiteX21" fmla="*/ 562694 w 562694"/>
                    <a:gd name="connsiteY21" fmla="*/ 249415 h 562694"/>
                    <a:gd name="connsiteX22" fmla="*/ 562694 w 562694"/>
                    <a:gd name="connsiteY22" fmla="*/ 313280 h 562694"/>
                    <a:gd name="connsiteX23" fmla="*/ 513649 w 562694"/>
                    <a:gd name="connsiteY23" fmla="*/ 323793 h 562694"/>
                    <a:gd name="connsiteX24" fmla="*/ 511735 w 562694"/>
                    <a:gd name="connsiteY24" fmla="*/ 336337 h 562694"/>
                    <a:gd name="connsiteX25" fmla="*/ 506782 w 562694"/>
                    <a:gd name="connsiteY25" fmla="*/ 356105 h 562694"/>
                    <a:gd name="connsiteX26" fmla="*/ 504841 w 562694"/>
                    <a:gd name="connsiteY26" fmla="*/ 361726 h 562694"/>
                    <a:gd name="connsiteX27" fmla="*/ 540968 w 562694"/>
                    <a:gd name="connsiteY27" fmla="*/ 394367 h 562694"/>
                    <a:gd name="connsiteX28" fmla="*/ 509035 w 562694"/>
                    <a:gd name="connsiteY28" fmla="*/ 449676 h 562694"/>
                    <a:gd name="connsiteX29" fmla="*/ 464639 w 562694"/>
                    <a:gd name="connsiteY29" fmla="*/ 435335 h 562694"/>
                    <a:gd name="connsiteX30" fmla="*/ 459166 w 562694"/>
                    <a:gd name="connsiteY30" fmla="*/ 442841 h 562694"/>
                    <a:gd name="connsiteX31" fmla="*/ 442059 w 562694"/>
                    <a:gd name="connsiteY31" fmla="*/ 460624 h 562694"/>
                    <a:gd name="connsiteX32" fmla="*/ 435754 w 562694"/>
                    <a:gd name="connsiteY32" fmla="*/ 465939 h 562694"/>
                    <a:gd name="connsiteX33" fmla="*/ 449675 w 562694"/>
                    <a:gd name="connsiteY33" fmla="*/ 509035 h 562694"/>
                    <a:gd name="connsiteX34" fmla="*/ 394366 w 562694"/>
                    <a:gd name="connsiteY34" fmla="*/ 540967 h 562694"/>
                    <a:gd name="connsiteX35" fmla="*/ 365009 w 562694"/>
                    <a:gd name="connsiteY35" fmla="*/ 508474 h 562694"/>
                    <a:gd name="connsiteX36" fmla="*/ 357454 w 562694"/>
                    <a:gd name="connsiteY36" fmla="*/ 511520 h 562694"/>
                    <a:gd name="connsiteX37" fmla="*/ 322347 w 562694"/>
                    <a:gd name="connsiteY37" fmla="*/ 520391 h 562694"/>
                    <a:gd name="connsiteX38" fmla="*/ 313280 w 562694"/>
                    <a:gd name="connsiteY38" fmla="*/ 562694 h 562694"/>
                    <a:gd name="connsiteX39" fmla="*/ 249415 w 562694"/>
                    <a:gd name="connsiteY39" fmla="*/ 562694 h 562694"/>
                    <a:gd name="connsiteX40" fmla="*/ 240328 w 562694"/>
                    <a:gd name="connsiteY40" fmla="*/ 520303 h 562694"/>
                    <a:gd name="connsiteX41" fmla="*/ 233953 w 562694"/>
                    <a:gd name="connsiteY41" fmla="*/ 519330 h 562694"/>
                    <a:gd name="connsiteX42" fmla="*/ 197627 w 562694"/>
                    <a:gd name="connsiteY42" fmla="*/ 508541 h 562694"/>
                    <a:gd name="connsiteX43" fmla="*/ 168328 w 562694"/>
                    <a:gd name="connsiteY43" fmla="*/ 540967 h 562694"/>
                    <a:gd name="connsiteX44" fmla="*/ 113019 w 562694"/>
                    <a:gd name="connsiteY44" fmla="*/ 509035 h 562694"/>
                    <a:gd name="connsiteX45" fmla="*/ 126867 w 562694"/>
                    <a:gd name="connsiteY45" fmla="*/ 466166 h 562694"/>
                    <a:gd name="connsiteX46" fmla="*/ 99883 w 562694"/>
                    <a:gd name="connsiteY46" fmla="*/ 438530 h 562694"/>
                    <a:gd name="connsiteX47" fmla="*/ 97740 w 562694"/>
                    <a:gd name="connsiteY47" fmla="*/ 435436 h 562694"/>
                    <a:gd name="connsiteX48" fmla="*/ 53660 w 562694"/>
                    <a:gd name="connsiteY48" fmla="*/ 449676 h 562694"/>
                    <a:gd name="connsiteX49" fmla="*/ 21728 w 562694"/>
                    <a:gd name="connsiteY49" fmla="*/ 394367 h 562694"/>
                    <a:gd name="connsiteX50" fmla="*/ 57880 w 562694"/>
                    <a:gd name="connsiteY50" fmla="*/ 361703 h 562694"/>
                    <a:gd name="connsiteX51" fmla="*/ 54328 w 562694"/>
                    <a:gd name="connsiteY51" fmla="*/ 350525 h 562694"/>
                    <a:gd name="connsiteX52" fmla="*/ 48949 w 562694"/>
                    <a:gd name="connsiteY52" fmla="*/ 323772 h 562694"/>
                    <a:gd name="connsiteX53" fmla="*/ 0 w 562694"/>
                    <a:gd name="connsiteY53" fmla="*/ 313280 h 562694"/>
                    <a:gd name="connsiteX54" fmla="*/ 0 w 562694"/>
                    <a:gd name="connsiteY54" fmla="*/ 249415 h 562694"/>
                    <a:gd name="connsiteX55" fmla="*/ 51877 w 562694"/>
                    <a:gd name="connsiteY55" fmla="*/ 238295 h 562694"/>
                    <a:gd name="connsiteX56" fmla="*/ 54328 w 562694"/>
                    <a:gd name="connsiteY56" fmla="*/ 227361 h 562694"/>
                    <a:gd name="connsiteX57" fmla="*/ 62152 w 562694"/>
                    <a:gd name="connsiteY57" fmla="*/ 204853 h 562694"/>
                    <a:gd name="connsiteX58" fmla="*/ 21728 w 562694"/>
                    <a:gd name="connsiteY58" fmla="*/ 168329 h 562694"/>
                    <a:gd name="connsiteX59" fmla="*/ 53660 w 562694"/>
                    <a:gd name="connsiteY59" fmla="*/ 113020 h 562694"/>
                    <a:gd name="connsiteX60" fmla="*/ 108179 w 562694"/>
                    <a:gd name="connsiteY60" fmla="*/ 130630 h 562694"/>
                    <a:gd name="connsiteX61" fmla="*/ 120122 w 562694"/>
                    <a:gd name="connsiteY61" fmla="*/ 117744 h 562694"/>
                    <a:gd name="connsiteX62" fmla="*/ 130868 w 562694"/>
                    <a:gd name="connsiteY62" fmla="*/ 108916 h 562694"/>
                    <a:gd name="connsiteX63" fmla="*/ 113019 w 562694"/>
                    <a:gd name="connsiteY63" fmla="*/ 53660 h 562694"/>
                    <a:gd name="connsiteX64" fmla="*/ 168328 w 562694"/>
                    <a:gd name="connsiteY64" fmla="*/ 21727 h 562694"/>
                    <a:gd name="connsiteX65" fmla="*/ 208126 w 562694"/>
                    <a:gd name="connsiteY65" fmla="*/ 65775 h 562694"/>
                    <a:gd name="connsiteX66" fmla="*/ 233953 w 562694"/>
                    <a:gd name="connsiteY66" fmla="*/ 58556 h 562694"/>
                    <a:gd name="connsiteX67" fmla="*/ 236962 w 562694"/>
                    <a:gd name="connsiteY67" fmla="*/ 58097 h 562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562694" h="562694">
                      <a:moveTo>
                        <a:pt x="281346" y="78398"/>
                      </a:moveTo>
                      <a:cubicBezTo>
                        <a:pt x="169260" y="78398"/>
                        <a:pt x="78397" y="169261"/>
                        <a:pt x="78397" y="281347"/>
                      </a:cubicBezTo>
                      <a:cubicBezTo>
                        <a:pt x="78397" y="393433"/>
                        <a:pt x="169260" y="484296"/>
                        <a:pt x="281346" y="484296"/>
                      </a:cubicBezTo>
                      <a:cubicBezTo>
                        <a:pt x="393432" y="484296"/>
                        <a:pt x="484295" y="393433"/>
                        <a:pt x="484295" y="281347"/>
                      </a:cubicBezTo>
                      <a:cubicBezTo>
                        <a:pt x="484295" y="169261"/>
                        <a:pt x="393432" y="78398"/>
                        <a:pt x="281346" y="78398"/>
                      </a:cubicBezTo>
                      <a:close/>
                      <a:moveTo>
                        <a:pt x="249415" y="0"/>
                      </a:moveTo>
                      <a:lnTo>
                        <a:pt x="313280" y="0"/>
                      </a:lnTo>
                      <a:lnTo>
                        <a:pt x="325733" y="58097"/>
                      </a:lnTo>
                      <a:lnTo>
                        <a:pt x="328741" y="58556"/>
                      </a:lnTo>
                      <a:lnTo>
                        <a:pt x="354247" y="66131"/>
                      </a:lnTo>
                      <a:lnTo>
                        <a:pt x="394366" y="21727"/>
                      </a:lnTo>
                      <a:lnTo>
                        <a:pt x="449675" y="53660"/>
                      </a:lnTo>
                      <a:lnTo>
                        <a:pt x="431901" y="108685"/>
                      </a:lnTo>
                      <a:lnTo>
                        <a:pt x="435245" y="111124"/>
                      </a:lnTo>
                      <a:cubicBezTo>
                        <a:pt x="441467" y="116514"/>
                        <a:pt x="447404" y="122225"/>
                        <a:pt x="453029" y="128231"/>
                      </a:cubicBezTo>
                      <a:lnTo>
                        <a:pt x="454937" y="130495"/>
                      </a:lnTo>
                      <a:lnTo>
                        <a:pt x="509035" y="113020"/>
                      </a:lnTo>
                      <a:lnTo>
                        <a:pt x="540968" y="168329"/>
                      </a:lnTo>
                      <a:lnTo>
                        <a:pt x="500662" y="204745"/>
                      </a:lnTo>
                      <a:lnTo>
                        <a:pt x="503924" y="212836"/>
                      </a:lnTo>
                      <a:lnTo>
                        <a:pt x="510331" y="238191"/>
                      </a:lnTo>
                      <a:lnTo>
                        <a:pt x="562694" y="249415"/>
                      </a:lnTo>
                      <a:lnTo>
                        <a:pt x="562694" y="313280"/>
                      </a:lnTo>
                      <a:lnTo>
                        <a:pt x="513649" y="323793"/>
                      </a:lnTo>
                      <a:lnTo>
                        <a:pt x="511735" y="336337"/>
                      </a:lnTo>
                      <a:cubicBezTo>
                        <a:pt x="510364" y="343035"/>
                        <a:pt x="508709" y="349628"/>
                        <a:pt x="506782" y="356105"/>
                      </a:cubicBezTo>
                      <a:lnTo>
                        <a:pt x="504841" y="361726"/>
                      </a:lnTo>
                      <a:lnTo>
                        <a:pt x="540968" y="394367"/>
                      </a:lnTo>
                      <a:lnTo>
                        <a:pt x="509035" y="449676"/>
                      </a:lnTo>
                      <a:lnTo>
                        <a:pt x="464639" y="435335"/>
                      </a:lnTo>
                      <a:lnTo>
                        <a:pt x="459166" y="442841"/>
                      </a:lnTo>
                      <a:cubicBezTo>
                        <a:pt x="453776" y="449063"/>
                        <a:pt x="448066" y="455000"/>
                        <a:pt x="442059" y="460624"/>
                      </a:cubicBezTo>
                      <a:lnTo>
                        <a:pt x="435754" y="465939"/>
                      </a:lnTo>
                      <a:lnTo>
                        <a:pt x="449675" y="509035"/>
                      </a:lnTo>
                      <a:lnTo>
                        <a:pt x="394366" y="540967"/>
                      </a:lnTo>
                      <a:lnTo>
                        <a:pt x="365009" y="508474"/>
                      </a:lnTo>
                      <a:lnTo>
                        <a:pt x="357454" y="511520"/>
                      </a:lnTo>
                      <a:lnTo>
                        <a:pt x="322347" y="520391"/>
                      </a:lnTo>
                      <a:lnTo>
                        <a:pt x="313280" y="562694"/>
                      </a:lnTo>
                      <a:lnTo>
                        <a:pt x="249415" y="562694"/>
                      </a:lnTo>
                      <a:lnTo>
                        <a:pt x="240328" y="520303"/>
                      </a:lnTo>
                      <a:lnTo>
                        <a:pt x="233953" y="519330"/>
                      </a:lnTo>
                      <a:lnTo>
                        <a:pt x="197627" y="508541"/>
                      </a:lnTo>
                      <a:lnTo>
                        <a:pt x="168328" y="540967"/>
                      </a:lnTo>
                      <a:lnTo>
                        <a:pt x="113019" y="509035"/>
                      </a:lnTo>
                      <a:lnTo>
                        <a:pt x="126867" y="466166"/>
                      </a:lnTo>
                      <a:lnTo>
                        <a:pt x="99883" y="438530"/>
                      </a:lnTo>
                      <a:lnTo>
                        <a:pt x="97740" y="435436"/>
                      </a:lnTo>
                      <a:lnTo>
                        <a:pt x="53660" y="449676"/>
                      </a:lnTo>
                      <a:lnTo>
                        <a:pt x="21728" y="394367"/>
                      </a:lnTo>
                      <a:lnTo>
                        <a:pt x="57880" y="361703"/>
                      </a:lnTo>
                      <a:lnTo>
                        <a:pt x="54328" y="350525"/>
                      </a:lnTo>
                      <a:lnTo>
                        <a:pt x="48949" y="323772"/>
                      </a:lnTo>
                      <a:lnTo>
                        <a:pt x="0" y="313280"/>
                      </a:lnTo>
                      <a:lnTo>
                        <a:pt x="0" y="249415"/>
                      </a:lnTo>
                      <a:lnTo>
                        <a:pt x="51877" y="238295"/>
                      </a:lnTo>
                      <a:lnTo>
                        <a:pt x="54328" y="227361"/>
                      </a:lnTo>
                      <a:lnTo>
                        <a:pt x="62152" y="204853"/>
                      </a:lnTo>
                      <a:lnTo>
                        <a:pt x="21728" y="168329"/>
                      </a:lnTo>
                      <a:lnTo>
                        <a:pt x="53660" y="113020"/>
                      </a:lnTo>
                      <a:lnTo>
                        <a:pt x="108179" y="130630"/>
                      </a:lnTo>
                      <a:lnTo>
                        <a:pt x="120122" y="117744"/>
                      </a:lnTo>
                      <a:lnTo>
                        <a:pt x="130868" y="108916"/>
                      </a:lnTo>
                      <a:lnTo>
                        <a:pt x="113019" y="53660"/>
                      </a:lnTo>
                      <a:lnTo>
                        <a:pt x="168328" y="21727"/>
                      </a:lnTo>
                      <a:lnTo>
                        <a:pt x="208126" y="65775"/>
                      </a:lnTo>
                      <a:lnTo>
                        <a:pt x="233953" y="58556"/>
                      </a:lnTo>
                      <a:lnTo>
                        <a:pt x="236962" y="58097"/>
                      </a:lnTo>
                      <a:close/>
                    </a:path>
                  </a:pathLst>
                </a:custGeom>
                <a:noFill/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86677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275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grpSp>
              <p:nvGrpSpPr>
                <p:cNvPr id="20" name="组合 19"/>
                <p:cNvGrpSpPr/>
                <p:nvPr/>
              </p:nvGrpSpPr>
              <p:grpSpPr>
                <a:xfrm>
                  <a:off x="2653525" y="4639341"/>
                  <a:ext cx="309714" cy="309714"/>
                  <a:chOff x="2621005" y="4606821"/>
                  <a:chExt cx="374754" cy="374754"/>
                </a:xfrm>
                <a:effectLst>
                  <a:outerShdw blurRad="50800" dist="25400" dir="2700000" algn="tl" rotWithShape="0">
                    <a:prstClr val="black">
                      <a:alpha val="30000"/>
                    </a:prstClr>
                  </a:outerShdw>
                </a:effectLst>
              </p:grpSpPr>
              <p:sp>
                <p:nvSpPr>
                  <p:cNvPr id="21" name="椭圆 20"/>
                  <p:cNvSpPr/>
                  <p:nvPr/>
                </p:nvSpPr>
                <p:spPr>
                  <a:xfrm>
                    <a:off x="2621005" y="4606821"/>
                    <a:ext cx="374754" cy="374754"/>
                  </a:xfrm>
                  <a:prstGeom prst="ellipse">
                    <a:avLst/>
                  </a:prstGeom>
                  <a:solidFill>
                    <a:srgbClr val="12406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866775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275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22" name="任意多边形 99"/>
                  <p:cNvSpPr/>
                  <p:nvPr/>
                </p:nvSpPr>
                <p:spPr>
                  <a:xfrm rot="5400000">
                    <a:off x="2710750" y="4696567"/>
                    <a:ext cx="195263" cy="195262"/>
                  </a:xfrm>
                  <a:custGeom>
                    <a:avLst/>
                    <a:gdLst>
                      <a:gd name="connsiteX0" fmla="*/ 0 w 195263"/>
                      <a:gd name="connsiteY0" fmla="*/ 125015 h 195262"/>
                      <a:gd name="connsiteX1" fmla="*/ 0 w 195263"/>
                      <a:gd name="connsiteY1" fmla="*/ 70246 h 195262"/>
                      <a:gd name="connsiteX2" fmla="*/ 70247 w 195263"/>
                      <a:gd name="connsiteY2" fmla="*/ 70246 h 195262"/>
                      <a:gd name="connsiteX3" fmla="*/ 70247 w 195263"/>
                      <a:gd name="connsiteY3" fmla="*/ 0 h 195262"/>
                      <a:gd name="connsiteX4" fmla="*/ 125016 w 195263"/>
                      <a:gd name="connsiteY4" fmla="*/ 0 h 195262"/>
                      <a:gd name="connsiteX5" fmla="*/ 125016 w 195263"/>
                      <a:gd name="connsiteY5" fmla="*/ 70246 h 195262"/>
                      <a:gd name="connsiteX6" fmla="*/ 195263 w 195263"/>
                      <a:gd name="connsiteY6" fmla="*/ 70246 h 195262"/>
                      <a:gd name="connsiteX7" fmla="*/ 195263 w 195263"/>
                      <a:gd name="connsiteY7" fmla="*/ 125015 h 195262"/>
                      <a:gd name="connsiteX8" fmla="*/ 125016 w 195263"/>
                      <a:gd name="connsiteY8" fmla="*/ 125015 h 195262"/>
                      <a:gd name="connsiteX9" fmla="*/ 125016 w 195263"/>
                      <a:gd name="connsiteY9" fmla="*/ 195262 h 195262"/>
                      <a:gd name="connsiteX10" fmla="*/ 70247 w 195263"/>
                      <a:gd name="connsiteY10" fmla="*/ 195262 h 195262"/>
                      <a:gd name="connsiteX11" fmla="*/ 70247 w 195263"/>
                      <a:gd name="connsiteY11" fmla="*/ 125015 h 195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95263" h="195262">
                        <a:moveTo>
                          <a:pt x="0" y="125015"/>
                        </a:moveTo>
                        <a:lnTo>
                          <a:pt x="0" y="70246"/>
                        </a:lnTo>
                        <a:lnTo>
                          <a:pt x="70247" y="70246"/>
                        </a:lnTo>
                        <a:lnTo>
                          <a:pt x="70247" y="0"/>
                        </a:lnTo>
                        <a:lnTo>
                          <a:pt x="125016" y="0"/>
                        </a:lnTo>
                        <a:lnTo>
                          <a:pt x="125016" y="70246"/>
                        </a:lnTo>
                        <a:lnTo>
                          <a:pt x="195263" y="70246"/>
                        </a:lnTo>
                        <a:lnTo>
                          <a:pt x="195263" y="125015"/>
                        </a:lnTo>
                        <a:lnTo>
                          <a:pt x="125016" y="125015"/>
                        </a:lnTo>
                        <a:lnTo>
                          <a:pt x="125016" y="195262"/>
                        </a:lnTo>
                        <a:lnTo>
                          <a:pt x="70247" y="195262"/>
                        </a:lnTo>
                        <a:lnTo>
                          <a:pt x="70247" y="125015"/>
                        </a:lnTo>
                        <a:close/>
                      </a:path>
                    </a:pathLst>
                  </a:custGeom>
                  <a:solidFill>
                    <a:sysClr val="window" lastClr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866775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275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9" name="组合 8"/>
              <p:cNvGrpSpPr/>
              <p:nvPr/>
            </p:nvGrpSpPr>
            <p:grpSpPr>
              <a:xfrm>
                <a:off x="5240613" y="3825833"/>
                <a:ext cx="562694" cy="562694"/>
                <a:chOff x="2527035" y="4512851"/>
                <a:chExt cx="562694" cy="562694"/>
              </a:xfrm>
            </p:grpSpPr>
            <p:sp>
              <p:nvSpPr>
                <p:cNvPr id="15" name="任意多边形 101"/>
                <p:cNvSpPr/>
                <p:nvPr/>
              </p:nvSpPr>
              <p:spPr>
                <a:xfrm>
                  <a:off x="2527035" y="4512851"/>
                  <a:ext cx="562694" cy="562694"/>
                </a:xfrm>
                <a:custGeom>
                  <a:avLst/>
                  <a:gdLst>
                    <a:gd name="connsiteX0" fmla="*/ 281346 w 562694"/>
                    <a:gd name="connsiteY0" fmla="*/ 78398 h 562694"/>
                    <a:gd name="connsiteX1" fmla="*/ 78397 w 562694"/>
                    <a:gd name="connsiteY1" fmla="*/ 281347 h 562694"/>
                    <a:gd name="connsiteX2" fmla="*/ 281346 w 562694"/>
                    <a:gd name="connsiteY2" fmla="*/ 484296 h 562694"/>
                    <a:gd name="connsiteX3" fmla="*/ 484295 w 562694"/>
                    <a:gd name="connsiteY3" fmla="*/ 281347 h 562694"/>
                    <a:gd name="connsiteX4" fmla="*/ 281346 w 562694"/>
                    <a:gd name="connsiteY4" fmla="*/ 78398 h 562694"/>
                    <a:gd name="connsiteX5" fmla="*/ 249415 w 562694"/>
                    <a:gd name="connsiteY5" fmla="*/ 0 h 562694"/>
                    <a:gd name="connsiteX6" fmla="*/ 313280 w 562694"/>
                    <a:gd name="connsiteY6" fmla="*/ 0 h 562694"/>
                    <a:gd name="connsiteX7" fmla="*/ 325733 w 562694"/>
                    <a:gd name="connsiteY7" fmla="*/ 58097 h 562694"/>
                    <a:gd name="connsiteX8" fmla="*/ 328741 w 562694"/>
                    <a:gd name="connsiteY8" fmla="*/ 58556 h 562694"/>
                    <a:gd name="connsiteX9" fmla="*/ 354247 w 562694"/>
                    <a:gd name="connsiteY9" fmla="*/ 66131 h 562694"/>
                    <a:gd name="connsiteX10" fmla="*/ 394366 w 562694"/>
                    <a:gd name="connsiteY10" fmla="*/ 21727 h 562694"/>
                    <a:gd name="connsiteX11" fmla="*/ 449675 w 562694"/>
                    <a:gd name="connsiteY11" fmla="*/ 53660 h 562694"/>
                    <a:gd name="connsiteX12" fmla="*/ 431901 w 562694"/>
                    <a:gd name="connsiteY12" fmla="*/ 108685 h 562694"/>
                    <a:gd name="connsiteX13" fmla="*/ 435245 w 562694"/>
                    <a:gd name="connsiteY13" fmla="*/ 111124 h 562694"/>
                    <a:gd name="connsiteX14" fmla="*/ 453029 w 562694"/>
                    <a:gd name="connsiteY14" fmla="*/ 128231 h 562694"/>
                    <a:gd name="connsiteX15" fmla="*/ 454937 w 562694"/>
                    <a:gd name="connsiteY15" fmla="*/ 130495 h 562694"/>
                    <a:gd name="connsiteX16" fmla="*/ 509035 w 562694"/>
                    <a:gd name="connsiteY16" fmla="*/ 113020 h 562694"/>
                    <a:gd name="connsiteX17" fmla="*/ 540968 w 562694"/>
                    <a:gd name="connsiteY17" fmla="*/ 168329 h 562694"/>
                    <a:gd name="connsiteX18" fmla="*/ 500662 w 562694"/>
                    <a:gd name="connsiteY18" fmla="*/ 204745 h 562694"/>
                    <a:gd name="connsiteX19" fmla="*/ 503924 w 562694"/>
                    <a:gd name="connsiteY19" fmla="*/ 212836 h 562694"/>
                    <a:gd name="connsiteX20" fmla="*/ 510331 w 562694"/>
                    <a:gd name="connsiteY20" fmla="*/ 238191 h 562694"/>
                    <a:gd name="connsiteX21" fmla="*/ 562694 w 562694"/>
                    <a:gd name="connsiteY21" fmla="*/ 249415 h 562694"/>
                    <a:gd name="connsiteX22" fmla="*/ 562694 w 562694"/>
                    <a:gd name="connsiteY22" fmla="*/ 313280 h 562694"/>
                    <a:gd name="connsiteX23" fmla="*/ 513649 w 562694"/>
                    <a:gd name="connsiteY23" fmla="*/ 323793 h 562694"/>
                    <a:gd name="connsiteX24" fmla="*/ 511735 w 562694"/>
                    <a:gd name="connsiteY24" fmla="*/ 336337 h 562694"/>
                    <a:gd name="connsiteX25" fmla="*/ 506782 w 562694"/>
                    <a:gd name="connsiteY25" fmla="*/ 356105 h 562694"/>
                    <a:gd name="connsiteX26" fmla="*/ 504841 w 562694"/>
                    <a:gd name="connsiteY26" fmla="*/ 361726 h 562694"/>
                    <a:gd name="connsiteX27" fmla="*/ 540968 w 562694"/>
                    <a:gd name="connsiteY27" fmla="*/ 394367 h 562694"/>
                    <a:gd name="connsiteX28" fmla="*/ 509035 w 562694"/>
                    <a:gd name="connsiteY28" fmla="*/ 449676 h 562694"/>
                    <a:gd name="connsiteX29" fmla="*/ 464639 w 562694"/>
                    <a:gd name="connsiteY29" fmla="*/ 435335 h 562694"/>
                    <a:gd name="connsiteX30" fmla="*/ 459166 w 562694"/>
                    <a:gd name="connsiteY30" fmla="*/ 442841 h 562694"/>
                    <a:gd name="connsiteX31" fmla="*/ 442059 w 562694"/>
                    <a:gd name="connsiteY31" fmla="*/ 460624 h 562694"/>
                    <a:gd name="connsiteX32" fmla="*/ 435754 w 562694"/>
                    <a:gd name="connsiteY32" fmla="*/ 465939 h 562694"/>
                    <a:gd name="connsiteX33" fmla="*/ 449675 w 562694"/>
                    <a:gd name="connsiteY33" fmla="*/ 509035 h 562694"/>
                    <a:gd name="connsiteX34" fmla="*/ 394366 w 562694"/>
                    <a:gd name="connsiteY34" fmla="*/ 540967 h 562694"/>
                    <a:gd name="connsiteX35" fmla="*/ 365009 w 562694"/>
                    <a:gd name="connsiteY35" fmla="*/ 508474 h 562694"/>
                    <a:gd name="connsiteX36" fmla="*/ 357454 w 562694"/>
                    <a:gd name="connsiteY36" fmla="*/ 511520 h 562694"/>
                    <a:gd name="connsiteX37" fmla="*/ 322347 w 562694"/>
                    <a:gd name="connsiteY37" fmla="*/ 520391 h 562694"/>
                    <a:gd name="connsiteX38" fmla="*/ 313280 w 562694"/>
                    <a:gd name="connsiteY38" fmla="*/ 562694 h 562694"/>
                    <a:gd name="connsiteX39" fmla="*/ 249415 w 562694"/>
                    <a:gd name="connsiteY39" fmla="*/ 562694 h 562694"/>
                    <a:gd name="connsiteX40" fmla="*/ 240328 w 562694"/>
                    <a:gd name="connsiteY40" fmla="*/ 520303 h 562694"/>
                    <a:gd name="connsiteX41" fmla="*/ 233953 w 562694"/>
                    <a:gd name="connsiteY41" fmla="*/ 519330 h 562694"/>
                    <a:gd name="connsiteX42" fmla="*/ 197627 w 562694"/>
                    <a:gd name="connsiteY42" fmla="*/ 508541 h 562694"/>
                    <a:gd name="connsiteX43" fmla="*/ 168328 w 562694"/>
                    <a:gd name="connsiteY43" fmla="*/ 540967 h 562694"/>
                    <a:gd name="connsiteX44" fmla="*/ 113019 w 562694"/>
                    <a:gd name="connsiteY44" fmla="*/ 509035 h 562694"/>
                    <a:gd name="connsiteX45" fmla="*/ 126867 w 562694"/>
                    <a:gd name="connsiteY45" fmla="*/ 466166 h 562694"/>
                    <a:gd name="connsiteX46" fmla="*/ 99883 w 562694"/>
                    <a:gd name="connsiteY46" fmla="*/ 438530 h 562694"/>
                    <a:gd name="connsiteX47" fmla="*/ 97740 w 562694"/>
                    <a:gd name="connsiteY47" fmla="*/ 435436 h 562694"/>
                    <a:gd name="connsiteX48" fmla="*/ 53660 w 562694"/>
                    <a:gd name="connsiteY48" fmla="*/ 449676 h 562694"/>
                    <a:gd name="connsiteX49" fmla="*/ 21728 w 562694"/>
                    <a:gd name="connsiteY49" fmla="*/ 394367 h 562694"/>
                    <a:gd name="connsiteX50" fmla="*/ 57880 w 562694"/>
                    <a:gd name="connsiteY50" fmla="*/ 361703 h 562694"/>
                    <a:gd name="connsiteX51" fmla="*/ 54328 w 562694"/>
                    <a:gd name="connsiteY51" fmla="*/ 350525 h 562694"/>
                    <a:gd name="connsiteX52" fmla="*/ 48949 w 562694"/>
                    <a:gd name="connsiteY52" fmla="*/ 323772 h 562694"/>
                    <a:gd name="connsiteX53" fmla="*/ 0 w 562694"/>
                    <a:gd name="connsiteY53" fmla="*/ 313280 h 562694"/>
                    <a:gd name="connsiteX54" fmla="*/ 0 w 562694"/>
                    <a:gd name="connsiteY54" fmla="*/ 249415 h 562694"/>
                    <a:gd name="connsiteX55" fmla="*/ 51877 w 562694"/>
                    <a:gd name="connsiteY55" fmla="*/ 238295 h 562694"/>
                    <a:gd name="connsiteX56" fmla="*/ 54328 w 562694"/>
                    <a:gd name="connsiteY56" fmla="*/ 227361 h 562694"/>
                    <a:gd name="connsiteX57" fmla="*/ 62152 w 562694"/>
                    <a:gd name="connsiteY57" fmla="*/ 204853 h 562694"/>
                    <a:gd name="connsiteX58" fmla="*/ 21728 w 562694"/>
                    <a:gd name="connsiteY58" fmla="*/ 168329 h 562694"/>
                    <a:gd name="connsiteX59" fmla="*/ 53660 w 562694"/>
                    <a:gd name="connsiteY59" fmla="*/ 113020 h 562694"/>
                    <a:gd name="connsiteX60" fmla="*/ 108179 w 562694"/>
                    <a:gd name="connsiteY60" fmla="*/ 130630 h 562694"/>
                    <a:gd name="connsiteX61" fmla="*/ 120122 w 562694"/>
                    <a:gd name="connsiteY61" fmla="*/ 117744 h 562694"/>
                    <a:gd name="connsiteX62" fmla="*/ 130868 w 562694"/>
                    <a:gd name="connsiteY62" fmla="*/ 108916 h 562694"/>
                    <a:gd name="connsiteX63" fmla="*/ 113019 w 562694"/>
                    <a:gd name="connsiteY63" fmla="*/ 53660 h 562694"/>
                    <a:gd name="connsiteX64" fmla="*/ 168328 w 562694"/>
                    <a:gd name="connsiteY64" fmla="*/ 21727 h 562694"/>
                    <a:gd name="connsiteX65" fmla="*/ 208126 w 562694"/>
                    <a:gd name="connsiteY65" fmla="*/ 65775 h 562694"/>
                    <a:gd name="connsiteX66" fmla="*/ 233953 w 562694"/>
                    <a:gd name="connsiteY66" fmla="*/ 58556 h 562694"/>
                    <a:gd name="connsiteX67" fmla="*/ 236962 w 562694"/>
                    <a:gd name="connsiteY67" fmla="*/ 58097 h 562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562694" h="562694">
                      <a:moveTo>
                        <a:pt x="281346" y="78398"/>
                      </a:moveTo>
                      <a:cubicBezTo>
                        <a:pt x="169260" y="78398"/>
                        <a:pt x="78397" y="169261"/>
                        <a:pt x="78397" y="281347"/>
                      </a:cubicBezTo>
                      <a:cubicBezTo>
                        <a:pt x="78397" y="393433"/>
                        <a:pt x="169260" y="484296"/>
                        <a:pt x="281346" y="484296"/>
                      </a:cubicBezTo>
                      <a:cubicBezTo>
                        <a:pt x="393432" y="484296"/>
                        <a:pt x="484295" y="393433"/>
                        <a:pt x="484295" y="281347"/>
                      </a:cubicBezTo>
                      <a:cubicBezTo>
                        <a:pt x="484295" y="169261"/>
                        <a:pt x="393432" y="78398"/>
                        <a:pt x="281346" y="78398"/>
                      </a:cubicBezTo>
                      <a:close/>
                      <a:moveTo>
                        <a:pt x="249415" y="0"/>
                      </a:moveTo>
                      <a:lnTo>
                        <a:pt x="313280" y="0"/>
                      </a:lnTo>
                      <a:lnTo>
                        <a:pt x="325733" y="58097"/>
                      </a:lnTo>
                      <a:lnTo>
                        <a:pt x="328741" y="58556"/>
                      </a:lnTo>
                      <a:lnTo>
                        <a:pt x="354247" y="66131"/>
                      </a:lnTo>
                      <a:lnTo>
                        <a:pt x="394366" y="21727"/>
                      </a:lnTo>
                      <a:lnTo>
                        <a:pt x="449675" y="53660"/>
                      </a:lnTo>
                      <a:lnTo>
                        <a:pt x="431901" y="108685"/>
                      </a:lnTo>
                      <a:lnTo>
                        <a:pt x="435245" y="111124"/>
                      </a:lnTo>
                      <a:cubicBezTo>
                        <a:pt x="441467" y="116514"/>
                        <a:pt x="447404" y="122225"/>
                        <a:pt x="453029" y="128231"/>
                      </a:cubicBezTo>
                      <a:lnTo>
                        <a:pt x="454937" y="130495"/>
                      </a:lnTo>
                      <a:lnTo>
                        <a:pt x="509035" y="113020"/>
                      </a:lnTo>
                      <a:lnTo>
                        <a:pt x="540968" y="168329"/>
                      </a:lnTo>
                      <a:lnTo>
                        <a:pt x="500662" y="204745"/>
                      </a:lnTo>
                      <a:lnTo>
                        <a:pt x="503924" y="212836"/>
                      </a:lnTo>
                      <a:lnTo>
                        <a:pt x="510331" y="238191"/>
                      </a:lnTo>
                      <a:lnTo>
                        <a:pt x="562694" y="249415"/>
                      </a:lnTo>
                      <a:lnTo>
                        <a:pt x="562694" y="313280"/>
                      </a:lnTo>
                      <a:lnTo>
                        <a:pt x="513649" y="323793"/>
                      </a:lnTo>
                      <a:lnTo>
                        <a:pt x="511735" y="336337"/>
                      </a:lnTo>
                      <a:cubicBezTo>
                        <a:pt x="510364" y="343035"/>
                        <a:pt x="508709" y="349628"/>
                        <a:pt x="506782" y="356105"/>
                      </a:cubicBezTo>
                      <a:lnTo>
                        <a:pt x="504841" y="361726"/>
                      </a:lnTo>
                      <a:lnTo>
                        <a:pt x="540968" y="394367"/>
                      </a:lnTo>
                      <a:lnTo>
                        <a:pt x="509035" y="449676"/>
                      </a:lnTo>
                      <a:lnTo>
                        <a:pt x="464639" y="435335"/>
                      </a:lnTo>
                      <a:lnTo>
                        <a:pt x="459166" y="442841"/>
                      </a:lnTo>
                      <a:cubicBezTo>
                        <a:pt x="453776" y="449063"/>
                        <a:pt x="448066" y="455000"/>
                        <a:pt x="442059" y="460624"/>
                      </a:cubicBezTo>
                      <a:lnTo>
                        <a:pt x="435754" y="465939"/>
                      </a:lnTo>
                      <a:lnTo>
                        <a:pt x="449675" y="509035"/>
                      </a:lnTo>
                      <a:lnTo>
                        <a:pt x="394366" y="540967"/>
                      </a:lnTo>
                      <a:lnTo>
                        <a:pt x="365009" y="508474"/>
                      </a:lnTo>
                      <a:lnTo>
                        <a:pt x="357454" y="511520"/>
                      </a:lnTo>
                      <a:lnTo>
                        <a:pt x="322347" y="520391"/>
                      </a:lnTo>
                      <a:lnTo>
                        <a:pt x="313280" y="562694"/>
                      </a:lnTo>
                      <a:lnTo>
                        <a:pt x="249415" y="562694"/>
                      </a:lnTo>
                      <a:lnTo>
                        <a:pt x="240328" y="520303"/>
                      </a:lnTo>
                      <a:lnTo>
                        <a:pt x="233953" y="519330"/>
                      </a:lnTo>
                      <a:lnTo>
                        <a:pt x="197627" y="508541"/>
                      </a:lnTo>
                      <a:lnTo>
                        <a:pt x="168328" y="540967"/>
                      </a:lnTo>
                      <a:lnTo>
                        <a:pt x="113019" y="509035"/>
                      </a:lnTo>
                      <a:lnTo>
                        <a:pt x="126867" y="466166"/>
                      </a:lnTo>
                      <a:lnTo>
                        <a:pt x="99883" y="438530"/>
                      </a:lnTo>
                      <a:lnTo>
                        <a:pt x="97740" y="435436"/>
                      </a:lnTo>
                      <a:lnTo>
                        <a:pt x="53660" y="449676"/>
                      </a:lnTo>
                      <a:lnTo>
                        <a:pt x="21728" y="394367"/>
                      </a:lnTo>
                      <a:lnTo>
                        <a:pt x="57880" y="361703"/>
                      </a:lnTo>
                      <a:lnTo>
                        <a:pt x="54328" y="350525"/>
                      </a:lnTo>
                      <a:lnTo>
                        <a:pt x="48949" y="323772"/>
                      </a:lnTo>
                      <a:lnTo>
                        <a:pt x="0" y="313280"/>
                      </a:lnTo>
                      <a:lnTo>
                        <a:pt x="0" y="249415"/>
                      </a:lnTo>
                      <a:lnTo>
                        <a:pt x="51877" y="238295"/>
                      </a:lnTo>
                      <a:lnTo>
                        <a:pt x="54328" y="227361"/>
                      </a:lnTo>
                      <a:lnTo>
                        <a:pt x="62152" y="204853"/>
                      </a:lnTo>
                      <a:lnTo>
                        <a:pt x="21728" y="168329"/>
                      </a:lnTo>
                      <a:lnTo>
                        <a:pt x="53660" y="113020"/>
                      </a:lnTo>
                      <a:lnTo>
                        <a:pt x="108179" y="130630"/>
                      </a:lnTo>
                      <a:lnTo>
                        <a:pt x="120122" y="117744"/>
                      </a:lnTo>
                      <a:lnTo>
                        <a:pt x="130868" y="108916"/>
                      </a:lnTo>
                      <a:lnTo>
                        <a:pt x="113019" y="53660"/>
                      </a:lnTo>
                      <a:lnTo>
                        <a:pt x="168328" y="21727"/>
                      </a:lnTo>
                      <a:lnTo>
                        <a:pt x="208126" y="65775"/>
                      </a:lnTo>
                      <a:lnTo>
                        <a:pt x="233953" y="58556"/>
                      </a:lnTo>
                      <a:lnTo>
                        <a:pt x="236962" y="58097"/>
                      </a:lnTo>
                      <a:close/>
                    </a:path>
                  </a:pathLst>
                </a:custGeom>
                <a:noFill/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86677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275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grpSp>
              <p:nvGrpSpPr>
                <p:cNvPr id="16" name="组合 15"/>
                <p:cNvGrpSpPr/>
                <p:nvPr/>
              </p:nvGrpSpPr>
              <p:grpSpPr>
                <a:xfrm>
                  <a:off x="2653525" y="4639341"/>
                  <a:ext cx="309714" cy="309714"/>
                  <a:chOff x="2621005" y="4606821"/>
                  <a:chExt cx="374754" cy="374754"/>
                </a:xfrm>
                <a:effectLst>
                  <a:outerShdw blurRad="50800" dist="25400" dir="2700000" algn="tl" rotWithShape="0">
                    <a:prstClr val="black">
                      <a:alpha val="30000"/>
                    </a:prstClr>
                  </a:outerShdw>
                </a:effectLst>
              </p:grpSpPr>
              <p:sp>
                <p:nvSpPr>
                  <p:cNvPr id="17" name="椭圆 16"/>
                  <p:cNvSpPr/>
                  <p:nvPr/>
                </p:nvSpPr>
                <p:spPr>
                  <a:xfrm>
                    <a:off x="2621005" y="4606821"/>
                    <a:ext cx="374754" cy="374754"/>
                  </a:xfrm>
                  <a:prstGeom prst="ellipse">
                    <a:avLst/>
                  </a:prstGeom>
                  <a:solidFill>
                    <a:srgbClr val="12406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866775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275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8" name="任意多边形 104"/>
                  <p:cNvSpPr/>
                  <p:nvPr/>
                </p:nvSpPr>
                <p:spPr>
                  <a:xfrm rot="5400000">
                    <a:off x="2710750" y="4696567"/>
                    <a:ext cx="195263" cy="195262"/>
                  </a:xfrm>
                  <a:custGeom>
                    <a:avLst/>
                    <a:gdLst>
                      <a:gd name="connsiteX0" fmla="*/ 0 w 195263"/>
                      <a:gd name="connsiteY0" fmla="*/ 125015 h 195262"/>
                      <a:gd name="connsiteX1" fmla="*/ 0 w 195263"/>
                      <a:gd name="connsiteY1" fmla="*/ 70246 h 195262"/>
                      <a:gd name="connsiteX2" fmla="*/ 70247 w 195263"/>
                      <a:gd name="connsiteY2" fmla="*/ 70246 h 195262"/>
                      <a:gd name="connsiteX3" fmla="*/ 70247 w 195263"/>
                      <a:gd name="connsiteY3" fmla="*/ 0 h 195262"/>
                      <a:gd name="connsiteX4" fmla="*/ 125016 w 195263"/>
                      <a:gd name="connsiteY4" fmla="*/ 0 h 195262"/>
                      <a:gd name="connsiteX5" fmla="*/ 125016 w 195263"/>
                      <a:gd name="connsiteY5" fmla="*/ 70246 h 195262"/>
                      <a:gd name="connsiteX6" fmla="*/ 195263 w 195263"/>
                      <a:gd name="connsiteY6" fmla="*/ 70246 h 195262"/>
                      <a:gd name="connsiteX7" fmla="*/ 195263 w 195263"/>
                      <a:gd name="connsiteY7" fmla="*/ 125015 h 195262"/>
                      <a:gd name="connsiteX8" fmla="*/ 125016 w 195263"/>
                      <a:gd name="connsiteY8" fmla="*/ 125015 h 195262"/>
                      <a:gd name="connsiteX9" fmla="*/ 125016 w 195263"/>
                      <a:gd name="connsiteY9" fmla="*/ 195262 h 195262"/>
                      <a:gd name="connsiteX10" fmla="*/ 70247 w 195263"/>
                      <a:gd name="connsiteY10" fmla="*/ 195262 h 195262"/>
                      <a:gd name="connsiteX11" fmla="*/ 70247 w 195263"/>
                      <a:gd name="connsiteY11" fmla="*/ 125015 h 195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95263" h="195262">
                        <a:moveTo>
                          <a:pt x="0" y="125015"/>
                        </a:moveTo>
                        <a:lnTo>
                          <a:pt x="0" y="70246"/>
                        </a:lnTo>
                        <a:lnTo>
                          <a:pt x="70247" y="70246"/>
                        </a:lnTo>
                        <a:lnTo>
                          <a:pt x="70247" y="0"/>
                        </a:lnTo>
                        <a:lnTo>
                          <a:pt x="125016" y="0"/>
                        </a:lnTo>
                        <a:lnTo>
                          <a:pt x="125016" y="70246"/>
                        </a:lnTo>
                        <a:lnTo>
                          <a:pt x="195263" y="70246"/>
                        </a:lnTo>
                        <a:lnTo>
                          <a:pt x="195263" y="125015"/>
                        </a:lnTo>
                        <a:lnTo>
                          <a:pt x="125016" y="125015"/>
                        </a:lnTo>
                        <a:lnTo>
                          <a:pt x="125016" y="195262"/>
                        </a:lnTo>
                        <a:lnTo>
                          <a:pt x="70247" y="195262"/>
                        </a:lnTo>
                        <a:lnTo>
                          <a:pt x="70247" y="125015"/>
                        </a:lnTo>
                        <a:close/>
                      </a:path>
                    </a:pathLst>
                  </a:custGeom>
                  <a:solidFill>
                    <a:sysClr val="window" lastClr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866775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275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0" name="组合 9"/>
              <p:cNvGrpSpPr/>
              <p:nvPr/>
            </p:nvGrpSpPr>
            <p:grpSpPr>
              <a:xfrm>
                <a:off x="8021913" y="3825833"/>
                <a:ext cx="562694" cy="562694"/>
                <a:chOff x="2527035" y="4512851"/>
                <a:chExt cx="562694" cy="562694"/>
              </a:xfrm>
            </p:grpSpPr>
            <p:sp>
              <p:nvSpPr>
                <p:cNvPr id="11" name="任意多边形 106"/>
                <p:cNvSpPr/>
                <p:nvPr/>
              </p:nvSpPr>
              <p:spPr>
                <a:xfrm>
                  <a:off x="2527035" y="4512851"/>
                  <a:ext cx="562694" cy="562694"/>
                </a:xfrm>
                <a:custGeom>
                  <a:avLst/>
                  <a:gdLst>
                    <a:gd name="connsiteX0" fmla="*/ 281346 w 562694"/>
                    <a:gd name="connsiteY0" fmla="*/ 78398 h 562694"/>
                    <a:gd name="connsiteX1" fmla="*/ 78397 w 562694"/>
                    <a:gd name="connsiteY1" fmla="*/ 281347 h 562694"/>
                    <a:gd name="connsiteX2" fmla="*/ 281346 w 562694"/>
                    <a:gd name="connsiteY2" fmla="*/ 484296 h 562694"/>
                    <a:gd name="connsiteX3" fmla="*/ 484295 w 562694"/>
                    <a:gd name="connsiteY3" fmla="*/ 281347 h 562694"/>
                    <a:gd name="connsiteX4" fmla="*/ 281346 w 562694"/>
                    <a:gd name="connsiteY4" fmla="*/ 78398 h 562694"/>
                    <a:gd name="connsiteX5" fmla="*/ 249415 w 562694"/>
                    <a:gd name="connsiteY5" fmla="*/ 0 h 562694"/>
                    <a:gd name="connsiteX6" fmla="*/ 313280 w 562694"/>
                    <a:gd name="connsiteY6" fmla="*/ 0 h 562694"/>
                    <a:gd name="connsiteX7" fmla="*/ 325733 w 562694"/>
                    <a:gd name="connsiteY7" fmla="*/ 58097 h 562694"/>
                    <a:gd name="connsiteX8" fmla="*/ 328741 w 562694"/>
                    <a:gd name="connsiteY8" fmla="*/ 58556 h 562694"/>
                    <a:gd name="connsiteX9" fmla="*/ 354247 w 562694"/>
                    <a:gd name="connsiteY9" fmla="*/ 66131 h 562694"/>
                    <a:gd name="connsiteX10" fmla="*/ 394366 w 562694"/>
                    <a:gd name="connsiteY10" fmla="*/ 21727 h 562694"/>
                    <a:gd name="connsiteX11" fmla="*/ 449675 w 562694"/>
                    <a:gd name="connsiteY11" fmla="*/ 53660 h 562694"/>
                    <a:gd name="connsiteX12" fmla="*/ 431901 w 562694"/>
                    <a:gd name="connsiteY12" fmla="*/ 108685 h 562694"/>
                    <a:gd name="connsiteX13" fmla="*/ 435245 w 562694"/>
                    <a:gd name="connsiteY13" fmla="*/ 111124 h 562694"/>
                    <a:gd name="connsiteX14" fmla="*/ 453029 w 562694"/>
                    <a:gd name="connsiteY14" fmla="*/ 128231 h 562694"/>
                    <a:gd name="connsiteX15" fmla="*/ 454937 w 562694"/>
                    <a:gd name="connsiteY15" fmla="*/ 130495 h 562694"/>
                    <a:gd name="connsiteX16" fmla="*/ 509035 w 562694"/>
                    <a:gd name="connsiteY16" fmla="*/ 113020 h 562694"/>
                    <a:gd name="connsiteX17" fmla="*/ 540968 w 562694"/>
                    <a:gd name="connsiteY17" fmla="*/ 168329 h 562694"/>
                    <a:gd name="connsiteX18" fmla="*/ 500662 w 562694"/>
                    <a:gd name="connsiteY18" fmla="*/ 204745 h 562694"/>
                    <a:gd name="connsiteX19" fmla="*/ 503924 w 562694"/>
                    <a:gd name="connsiteY19" fmla="*/ 212836 h 562694"/>
                    <a:gd name="connsiteX20" fmla="*/ 510331 w 562694"/>
                    <a:gd name="connsiteY20" fmla="*/ 238191 h 562694"/>
                    <a:gd name="connsiteX21" fmla="*/ 562694 w 562694"/>
                    <a:gd name="connsiteY21" fmla="*/ 249415 h 562694"/>
                    <a:gd name="connsiteX22" fmla="*/ 562694 w 562694"/>
                    <a:gd name="connsiteY22" fmla="*/ 313280 h 562694"/>
                    <a:gd name="connsiteX23" fmla="*/ 513649 w 562694"/>
                    <a:gd name="connsiteY23" fmla="*/ 323793 h 562694"/>
                    <a:gd name="connsiteX24" fmla="*/ 511735 w 562694"/>
                    <a:gd name="connsiteY24" fmla="*/ 336337 h 562694"/>
                    <a:gd name="connsiteX25" fmla="*/ 506782 w 562694"/>
                    <a:gd name="connsiteY25" fmla="*/ 356105 h 562694"/>
                    <a:gd name="connsiteX26" fmla="*/ 504841 w 562694"/>
                    <a:gd name="connsiteY26" fmla="*/ 361726 h 562694"/>
                    <a:gd name="connsiteX27" fmla="*/ 540968 w 562694"/>
                    <a:gd name="connsiteY27" fmla="*/ 394367 h 562694"/>
                    <a:gd name="connsiteX28" fmla="*/ 509035 w 562694"/>
                    <a:gd name="connsiteY28" fmla="*/ 449676 h 562694"/>
                    <a:gd name="connsiteX29" fmla="*/ 464639 w 562694"/>
                    <a:gd name="connsiteY29" fmla="*/ 435335 h 562694"/>
                    <a:gd name="connsiteX30" fmla="*/ 459166 w 562694"/>
                    <a:gd name="connsiteY30" fmla="*/ 442841 h 562694"/>
                    <a:gd name="connsiteX31" fmla="*/ 442059 w 562694"/>
                    <a:gd name="connsiteY31" fmla="*/ 460624 h 562694"/>
                    <a:gd name="connsiteX32" fmla="*/ 435754 w 562694"/>
                    <a:gd name="connsiteY32" fmla="*/ 465939 h 562694"/>
                    <a:gd name="connsiteX33" fmla="*/ 449675 w 562694"/>
                    <a:gd name="connsiteY33" fmla="*/ 509035 h 562694"/>
                    <a:gd name="connsiteX34" fmla="*/ 394366 w 562694"/>
                    <a:gd name="connsiteY34" fmla="*/ 540967 h 562694"/>
                    <a:gd name="connsiteX35" fmla="*/ 365009 w 562694"/>
                    <a:gd name="connsiteY35" fmla="*/ 508474 h 562694"/>
                    <a:gd name="connsiteX36" fmla="*/ 357454 w 562694"/>
                    <a:gd name="connsiteY36" fmla="*/ 511520 h 562694"/>
                    <a:gd name="connsiteX37" fmla="*/ 322347 w 562694"/>
                    <a:gd name="connsiteY37" fmla="*/ 520391 h 562694"/>
                    <a:gd name="connsiteX38" fmla="*/ 313280 w 562694"/>
                    <a:gd name="connsiteY38" fmla="*/ 562694 h 562694"/>
                    <a:gd name="connsiteX39" fmla="*/ 249415 w 562694"/>
                    <a:gd name="connsiteY39" fmla="*/ 562694 h 562694"/>
                    <a:gd name="connsiteX40" fmla="*/ 240328 w 562694"/>
                    <a:gd name="connsiteY40" fmla="*/ 520303 h 562694"/>
                    <a:gd name="connsiteX41" fmla="*/ 233953 w 562694"/>
                    <a:gd name="connsiteY41" fmla="*/ 519330 h 562694"/>
                    <a:gd name="connsiteX42" fmla="*/ 197627 w 562694"/>
                    <a:gd name="connsiteY42" fmla="*/ 508541 h 562694"/>
                    <a:gd name="connsiteX43" fmla="*/ 168328 w 562694"/>
                    <a:gd name="connsiteY43" fmla="*/ 540967 h 562694"/>
                    <a:gd name="connsiteX44" fmla="*/ 113019 w 562694"/>
                    <a:gd name="connsiteY44" fmla="*/ 509035 h 562694"/>
                    <a:gd name="connsiteX45" fmla="*/ 126867 w 562694"/>
                    <a:gd name="connsiteY45" fmla="*/ 466166 h 562694"/>
                    <a:gd name="connsiteX46" fmla="*/ 99883 w 562694"/>
                    <a:gd name="connsiteY46" fmla="*/ 438530 h 562694"/>
                    <a:gd name="connsiteX47" fmla="*/ 97740 w 562694"/>
                    <a:gd name="connsiteY47" fmla="*/ 435436 h 562694"/>
                    <a:gd name="connsiteX48" fmla="*/ 53660 w 562694"/>
                    <a:gd name="connsiteY48" fmla="*/ 449676 h 562694"/>
                    <a:gd name="connsiteX49" fmla="*/ 21728 w 562694"/>
                    <a:gd name="connsiteY49" fmla="*/ 394367 h 562694"/>
                    <a:gd name="connsiteX50" fmla="*/ 57880 w 562694"/>
                    <a:gd name="connsiteY50" fmla="*/ 361703 h 562694"/>
                    <a:gd name="connsiteX51" fmla="*/ 54328 w 562694"/>
                    <a:gd name="connsiteY51" fmla="*/ 350525 h 562694"/>
                    <a:gd name="connsiteX52" fmla="*/ 48949 w 562694"/>
                    <a:gd name="connsiteY52" fmla="*/ 323772 h 562694"/>
                    <a:gd name="connsiteX53" fmla="*/ 0 w 562694"/>
                    <a:gd name="connsiteY53" fmla="*/ 313280 h 562694"/>
                    <a:gd name="connsiteX54" fmla="*/ 0 w 562694"/>
                    <a:gd name="connsiteY54" fmla="*/ 249415 h 562694"/>
                    <a:gd name="connsiteX55" fmla="*/ 51877 w 562694"/>
                    <a:gd name="connsiteY55" fmla="*/ 238295 h 562694"/>
                    <a:gd name="connsiteX56" fmla="*/ 54328 w 562694"/>
                    <a:gd name="connsiteY56" fmla="*/ 227361 h 562694"/>
                    <a:gd name="connsiteX57" fmla="*/ 62152 w 562694"/>
                    <a:gd name="connsiteY57" fmla="*/ 204853 h 562694"/>
                    <a:gd name="connsiteX58" fmla="*/ 21728 w 562694"/>
                    <a:gd name="connsiteY58" fmla="*/ 168329 h 562694"/>
                    <a:gd name="connsiteX59" fmla="*/ 53660 w 562694"/>
                    <a:gd name="connsiteY59" fmla="*/ 113020 h 562694"/>
                    <a:gd name="connsiteX60" fmla="*/ 108179 w 562694"/>
                    <a:gd name="connsiteY60" fmla="*/ 130630 h 562694"/>
                    <a:gd name="connsiteX61" fmla="*/ 120122 w 562694"/>
                    <a:gd name="connsiteY61" fmla="*/ 117744 h 562694"/>
                    <a:gd name="connsiteX62" fmla="*/ 130868 w 562694"/>
                    <a:gd name="connsiteY62" fmla="*/ 108916 h 562694"/>
                    <a:gd name="connsiteX63" fmla="*/ 113019 w 562694"/>
                    <a:gd name="connsiteY63" fmla="*/ 53660 h 562694"/>
                    <a:gd name="connsiteX64" fmla="*/ 168328 w 562694"/>
                    <a:gd name="connsiteY64" fmla="*/ 21727 h 562694"/>
                    <a:gd name="connsiteX65" fmla="*/ 208126 w 562694"/>
                    <a:gd name="connsiteY65" fmla="*/ 65775 h 562694"/>
                    <a:gd name="connsiteX66" fmla="*/ 233953 w 562694"/>
                    <a:gd name="connsiteY66" fmla="*/ 58556 h 562694"/>
                    <a:gd name="connsiteX67" fmla="*/ 236962 w 562694"/>
                    <a:gd name="connsiteY67" fmla="*/ 58097 h 562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562694" h="562694">
                      <a:moveTo>
                        <a:pt x="281346" y="78398"/>
                      </a:moveTo>
                      <a:cubicBezTo>
                        <a:pt x="169260" y="78398"/>
                        <a:pt x="78397" y="169261"/>
                        <a:pt x="78397" y="281347"/>
                      </a:cubicBezTo>
                      <a:cubicBezTo>
                        <a:pt x="78397" y="393433"/>
                        <a:pt x="169260" y="484296"/>
                        <a:pt x="281346" y="484296"/>
                      </a:cubicBezTo>
                      <a:cubicBezTo>
                        <a:pt x="393432" y="484296"/>
                        <a:pt x="484295" y="393433"/>
                        <a:pt x="484295" y="281347"/>
                      </a:cubicBezTo>
                      <a:cubicBezTo>
                        <a:pt x="484295" y="169261"/>
                        <a:pt x="393432" y="78398"/>
                        <a:pt x="281346" y="78398"/>
                      </a:cubicBezTo>
                      <a:close/>
                      <a:moveTo>
                        <a:pt x="249415" y="0"/>
                      </a:moveTo>
                      <a:lnTo>
                        <a:pt x="313280" y="0"/>
                      </a:lnTo>
                      <a:lnTo>
                        <a:pt x="325733" y="58097"/>
                      </a:lnTo>
                      <a:lnTo>
                        <a:pt x="328741" y="58556"/>
                      </a:lnTo>
                      <a:lnTo>
                        <a:pt x="354247" y="66131"/>
                      </a:lnTo>
                      <a:lnTo>
                        <a:pt x="394366" y="21727"/>
                      </a:lnTo>
                      <a:lnTo>
                        <a:pt x="449675" y="53660"/>
                      </a:lnTo>
                      <a:lnTo>
                        <a:pt x="431901" y="108685"/>
                      </a:lnTo>
                      <a:lnTo>
                        <a:pt x="435245" y="111124"/>
                      </a:lnTo>
                      <a:cubicBezTo>
                        <a:pt x="441467" y="116514"/>
                        <a:pt x="447404" y="122225"/>
                        <a:pt x="453029" y="128231"/>
                      </a:cubicBezTo>
                      <a:lnTo>
                        <a:pt x="454937" y="130495"/>
                      </a:lnTo>
                      <a:lnTo>
                        <a:pt x="509035" y="113020"/>
                      </a:lnTo>
                      <a:lnTo>
                        <a:pt x="540968" y="168329"/>
                      </a:lnTo>
                      <a:lnTo>
                        <a:pt x="500662" y="204745"/>
                      </a:lnTo>
                      <a:lnTo>
                        <a:pt x="503924" y="212836"/>
                      </a:lnTo>
                      <a:lnTo>
                        <a:pt x="510331" y="238191"/>
                      </a:lnTo>
                      <a:lnTo>
                        <a:pt x="562694" y="249415"/>
                      </a:lnTo>
                      <a:lnTo>
                        <a:pt x="562694" y="313280"/>
                      </a:lnTo>
                      <a:lnTo>
                        <a:pt x="513649" y="323793"/>
                      </a:lnTo>
                      <a:lnTo>
                        <a:pt x="511735" y="336337"/>
                      </a:lnTo>
                      <a:cubicBezTo>
                        <a:pt x="510364" y="343035"/>
                        <a:pt x="508709" y="349628"/>
                        <a:pt x="506782" y="356105"/>
                      </a:cubicBezTo>
                      <a:lnTo>
                        <a:pt x="504841" y="361726"/>
                      </a:lnTo>
                      <a:lnTo>
                        <a:pt x="540968" y="394367"/>
                      </a:lnTo>
                      <a:lnTo>
                        <a:pt x="509035" y="449676"/>
                      </a:lnTo>
                      <a:lnTo>
                        <a:pt x="464639" y="435335"/>
                      </a:lnTo>
                      <a:lnTo>
                        <a:pt x="459166" y="442841"/>
                      </a:lnTo>
                      <a:cubicBezTo>
                        <a:pt x="453776" y="449063"/>
                        <a:pt x="448066" y="455000"/>
                        <a:pt x="442059" y="460624"/>
                      </a:cubicBezTo>
                      <a:lnTo>
                        <a:pt x="435754" y="465939"/>
                      </a:lnTo>
                      <a:lnTo>
                        <a:pt x="449675" y="509035"/>
                      </a:lnTo>
                      <a:lnTo>
                        <a:pt x="394366" y="540967"/>
                      </a:lnTo>
                      <a:lnTo>
                        <a:pt x="365009" y="508474"/>
                      </a:lnTo>
                      <a:lnTo>
                        <a:pt x="357454" y="511520"/>
                      </a:lnTo>
                      <a:lnTo>
                        <a:pt x="322347" y="520391"/>
                      </a:lnTo>
                      <a:lnTo>
                        <a:pt x="313280" y="562694"/>
                      </a:lnTo>
                      <a:lnTo>
                        <a:pt x="249415" y="562694"/>
                      </a:lnTo>
                      <a:lnTo>
                        <a:pt x="240328" y="520303"/>
                      </a:lnTo>
                      <a:lnTo>
                        <a:pt x="233953" y="519330"/>
                      </a:lnTo>
                      <a:lnTo>
                        <a:pt x="197627" y="508541"/>
                      </a:lnTo>
                      <a:lnTo>
                        <a:pt x="168328" y="540967"/>
                      </a:lnTo>
                      <a:lnTo>
                        <a:pt x="113019" y="509035"/>
                      </a:lnTo>
                      <a:lnTo>
                        <a:pt x="126867" y="466166"/>
                      </a:lnTo>
                      <a:lnTo>
                        <a:pt x="99883" y="438530"/>
                      </a:lnTo>
                      <a:lnTo>
                        <a:pt x="97740" y="435436"/>
                      </a:lnTo>
                      <a:lnTo>
                        <a:pt x="53660" y="449676"/>
                      </a:lnTo>
                      <a:lnTo>
                        <a:pt x="21728" y="394367"/>
                      </a:lnTo>
                      <a:lnTo>
                        <a:pt x="57880" y="361703"/>
                      </a:lnTo>
                      <a:lnTo>
                        <a:pt x="54328" y="350525"/>
                      </a:lnTo>
                      <a:lnTo>
                        <a:pt x="48949" y="323772"/>
                      </a:lnTo>
                      <a:lnTo>
                        <a:pt x="0" y="313280"/>
                      </a:lnTo>
                      <a:lnTo>
                        <a:pt x="0" y="249415"/>
                      </a:lnTo>
                      <a:lnTo>
                        <a:pt x="51877" y="238295"/>
                      </a:lnTo>
                      <a:lnTo>
                        <a:pt x="54328" y="227361"/>
                      </a:lnTo>
                      <a:lnTo>
                        <a:pt x="62152" y="204853"/>
                      </a:lnTo>
                      <a:lnTo>
                        <a:pt x="21728" y="168329"/>
                      </a:lnTo>
                      <a:lnTo>
                        <a:pt x="53660" y="113020"/>
                      </a:lnTo>
                      <a:lnTo>
                        <a:pt x="108179" y="130630"/>
                      </a:lnTo>
                      <a:lnTo>
                        <a:pt x="120122" y="117744"/>
                      </a:lnTo>
                      <a:lnTo>
                        <a:pt x="130868" y="108916"/>
                      </a:lnTo>
                      <a:lnTo>
                        <a:pt x="113019" y="53660"/>
                      </a:lnTo>
                      <a:lnTo>
                        <a:pt x="168328" y="21727"/>
                      </a:lnTo>
                      <a:lnTo>
                        <a:pt x="208126" y="65775"/>
                      </a:lnTo>
                      <a:lnTo>
                        <a:pt x="233953" y="58556"/>
                      </a:lnTo>
                      <a:lnTo>
                        <a:pt x="236962" y="58097"/>
                      </a:lnTo>
                      <a:close/>
                    </a:path>
                  </a:pathLst>
                </a:custGeom>
                <a:noFill/>
                <a:ln w="12700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86677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275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grpSp>
              <p:nvGrpSpPr>
                <p:cNvPr id="12" name="组合 11"/>
                <p:cNvGrpSpPr/>
                <p:nvPr/>
              </p:nvGrpSpPr>
              <p:grpSpPr>
                <a:xfrm>
                  <a:off x="2653525" y="4639341"/>
                  <a:ext cx="309714" cy="309714"/>
                  <a:chOff x="2621005" y="4606821"/>
                  <a:chExt cx="374754" cy="374754"/>
                </a:xfrm>
                <a:effectLst>
                  <a:outerShdw blurRad="50800" dist="25400" dir="2700000" algn="tl" rotWithShape="0">
                    <a:prstClr val="black">
                      <a:alpha val="30000"/>
                    </a:prstClr>
                  </a:outerShdw>
                </a:effectLst>
              </p:grpSpPr>
              <p:sp>
                <p:nvSpPr>
                  <p:cNvPr id="13" name="椭圆 12"/>
                  <p:cNvSpPr/>
                  <p:nvPr/>
                </p:nvSpPr>
                <p:spPr>
                  <a:xfrm>
                    <a:off x="2621005" y="4606821"/>
                    <a:ext cx="374754" cy="374754"/>
                  </a:xfrm>
                  <a:prstGeom prst="ellipse">
                    <a:avLst/>
                  </a:prstGeom>
                  <a:solidFill>
                    <a:srgbClr val="12406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866775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275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4" name="任意多边形 109"/>
                  <p:cNvSpPr/>
                  <p:nvPr/>
                </p:nvSpPr>
                <p:spPr>
                  <a:xfrm rot="5400000">
                    <a:off x="2710750" y="4696567"/>
                    <a:ext cx="195263" cy="195262"/>
                  </a:xfrm>
                  <a:custGeom>
                    <a:avLst/>
                    <a:gdLst>
                      <a:gd name="connsiteX0" fmla="*/ 0 w 195263"/>
                      <a:gd name="connsiteY0" fmla="*/ 125015 h 195262"/>
                      <a:gd name="connsiteX1" fmla="*/ 0 w 195263"/>
                      <a:gd name="connsiteY1" fmla="*/ 70246 h 195262"/>
                      <a:gd name="connsiteX2" fmla="*/ 70247 w 195263"/>
                      <a:gd name="connsiteY2" fmla="*/ 70246 h 195262"/>
                      <a:gd name="connsiteX3" fmla="*/ 70247 w 195263"/>
                      <a:gd name="connsiteY3" fmla="*/ 0 h 195262"/>
                      <a:gd name="connsiteX4" fmla="*/ 125016 w 195263"/>
                      <a:gd name="connsiteY4" fmla="*/ 0 h 195262"/>
                      <a:gd name="connsiteX5" fmla="*/ 125016 w 195263"/>
                      <a:gd name="connsiteY5" fmla="*/ 70246 h 195262"/>
                      <a:gd name="connsiteX6" fmla="*/ 195263 w 195263"/>
                      <a:gd name="connsiteY6" fmla="*/ 70246 h 195262"/>
                      <a:gd name="connsiteX7" fmla="*/ 195263 w 195263"/>
                      <a:gd name="connsiteY7" fmla="*/ 125015 h 195262"/>
                      <a:gd name="connsiteX8" fmla="*/ 125016 w 195263"/>
                      <a:gd name="connsiteY8" fmla="*/ 125015 h 195262"/>
                      <a:gd name="connsiteX9" fmla="*/ 125016 w 195263"/>
                      <a:gd name="connsiteY9" fmla="*/ 195262 h 195262"/>
                      <a:gd name="connsiteX10" fmla="*/ 70247 w 195263"/>
                      <a:gd name="connsiteY10" fmla="*/ 195262 h 195262"/>
                      <a:gd name="connsiteX11" fmla="*/ 70247 w 195263"/>
                      <a:gd name="connsiteY11" fmla="*/ 125015 h 195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95263" h="195262">
                        <a:moveTo>
                          <a:pt x="0" y="125015"/>
                        </a:moveTo>
                        <a:lnTo>
                          <a:pt x="0" y="70246"/>
                        </a:lnTo>
                        <a:lnTo>
                          <a:pt x="70247" y="70246"/>
                        </a:lnTo>
                        <a:lnTo>
                          <a:pt x="70247" y="0"/>
                        </a:lnTo>
                        <a:lnTo>
                          <a:pt x="125016" y="0"/>
                        </a:lnTo>
                        <a:lnTo>
                          <a:pt x="125016" y="70246"/>
                        </a:lnTo>
                        <a:lnTo>
                          <a:pt x="195263" y="70246"/>
                        </a:lnTo>
                        <a:lnTo>
                          <a:pt x="195263" y="125015"/>
                        </a:lnTo>
                        <a:lnTo>
                          <a:pt x="125016" y="125015"/>
                        </a:lnTo>
                        <a:lnTo>
                          <a:pt x="125016" y="195262"/>
                        </a:lnTo>
                        <a:lnTo>
                          <a:pt x="70247" y="195262"/>
                        </a:lnTo>
                        <a:lnTo>
                          <a:pt x="70247" y="125015"/>
                        </a:lnTo>
                        <a:close/>
                      </a:path>
                    </a:pathLst>
                  </a:custGeom>
                  <a:solidFill>
                    <a:sysClr val="window" lastClr="FFFFFF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866775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275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宋体" panose="02010600030101010101" pitchFamily="2" charset="-122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35" name="组合 34"/>
            <p:cNvGrpSpPr/>
            <p:nvPr/>
          </p:nvGrpSpPr>
          <p:grpSpPr>
            <a:xfrm>
              <a:off x="806398" y="1032588"/>
              <a:ext cx="1295050" cy="1193804"/>
              <a:chOff x="4993868" y="2326868"/>
              <a:chExt cx="2204265" cy="2204265"/>
            </a:xfrm>
            <a:effectLst>
              <a:outerShdw blurRad="139700" dist="63500" dir="2700000" algn="tl" rotWithShape="0">
                <a:prstClr val="black">
                  <a:alpha val="25000"/>
                </a:prstClr>
              </a:outerShdw>
            </a:effectLst>
          </p:grpSpPr>
          <p:sp>
            <p:nvSpPr>
              <p:cNvPr id="36" name="任意多边形 113"/>
              <p:cNvSpPr/>
              <p:nvPr/>
            </p:nvSpPr>
            <p:spPr>
              <a:xfrm>
                <a:off x="4993868" y="2326868"/>
                <a:ext cx="2204265" cy="2204265"/>
              </a:xfrm>
              <a:custGeom>
                <a:avLst/>
                <a:gdLst>
                  <a:gd name="connsiteX0" fmla="*/ 1102132 w 2204265"/>
                  <a:gd name="connsiteY0" fmla="*/ 321083 h 2204265"/>
                  <a:gd name="connsiteX1" fmla="*/ 311557 w 2204265"/>
                  <a:gd name="connsiteY1" fmla="*/ 1111658 h 2204265"/>
                  <a:gd name="connsiteX2" fmla="*/ 1102132 w 2204265"/>
                  <a:gd name="connsiteY2" fmla="*/ 1902233 h 2204265"/>
                  <a:gd name="connsiteX3" fmla="*/ 1892707 w 2204265"/>
                  <a:gd name="connsiteY3" fmla="*/ 1111658 h 2204265"/>
                  <a:gd name="connsiteX4" fmla="*/ 1102132 w 2204265"/>
                  <a:gd name="connsiteY4" fmla="*/ 321083 h 2204265"/>
                  <a:gd name="connsiteX5" fmla="*/ 977042 w 2204265"/>
                  <a:gd name="connsiteY5" fmla="*/ 0 h 2204265"/>
                  <a:gd name="connsiteX6" fmla="*/ 1227224 w 2204265"/>
                  <a:gd name="connsiteY6" fmla="*/ 0 h 2204265"/>
                  <a:gd name="connsiteX7" fmla="*/ 1276006 w 2204265"/>
                  <a:gd name="connsiteY7" fmla="*/ 227584 h 2204265"/>
                  <a:gd name="connsiteX8" fmla="*/ 1287791 w 2204265"/>
                  <a:gd name="connsiteY8" fmla="*/ 229382 h 2204265"/>
                  <a:gd name="connsiteX9" fmla="*/ 1387705 w 2204265"/>
                  <a:gd name="connsiteY9" fmla="*/ 259057 h 2204265"/>
                  <a:gd name="connsiteX10" fmla="*/ 1544868 w 2204265"/>
                  <a:gd name="connsiteY10" fmla="*/ 85113 h 2204265"/>
                  <a:gd name="connsiteX11" fmla="*/ 1761531 w 2204265"/>
                  <a:gd name="connsiteY11" fmla="*/ 210203 h 2204265"/>
                  <a:gd name="connsiteX12" fmla="*/ 1691902 w 2204265"/>
                  <a:gd name="connsiteY12" fmla="*/ 425756 h 2204265"/>
                  <a:gd name="connsiteX13" fmla="*/ 1705003 w 2204265"/>
                  <a:gd name="connsiteY13" fmla="*/ 435309 h 2204265"/>
                  <a:gd name="connsiteX14" fmla="*/ 1774668 w 2204265"/>
                  <a:gd name="connsiteY14" fmla="*/ 502325 h 2204265"/>
                  <a:gd name="connsiteX15" fmla="*/ 1782142 w 2204265"/>
                  <a:gd name="connsiteY15" fmla="*/ 511190 h 2204265"/>
                  <a:gd name="connsiteX16" fmla="*/ 1994063 w 2204265"/>
                  <a:gd name="connsiteY16" fmla="*/ 442735 h 2204265"/>
                  <a:gd name="connsiteX17" fmla="*/ 2119154 w 2204265"/>
                  <a:gd name="connsiteY17" fmla="*/ 659399 h 2204265"/>
                  <a:gd name="connsiteX18" fmla="*/ 1961265 w 2204265"/>
                  <a:gd name="connsiteY18" fmla="*/ 802053 h 2204265"/>
                  <a:gd name="connsiteX19" fmla="*/ 1974042 w 2204265"/>
                  <a:gd name="connsiteY19" fmla="*/ 833752 h 2204265"/>
                  <a:gd name="connsiteX20" fmla="*/ 1999140 w 2204265"/>
                  <a:gd name="connsiteY20" fmla="*/ 933073 h 2204265"/>
                  <a:gd name="connsiteX21" fmla="*/ 2204265 w 2204265"/>
                  <a:gd name="connsiteY21" fmla="*/ 977042 h 2204265"/>
                  <a:gd name="connsiteX22" fmla="*/ 2204265 w 2204265"/>
                  <a:gd name="connsiteY22" fmla="*/ 1227224 h 2204265"/>
                  <a:gd name="connsiteX23" fmla="*/ 2012137 w 2204265"/>
                  <a:gd name="connsiteY23" fmla="*/ 1268406 h 2204265"/>
                  <a:gd name="connsiteX24" fmla="*/ 2004638 w 2204265"/>
                  <a:gd name="connsiteY24" fmla="*/ 1317545 h 2204265"/>
                  <a:gd name="connsiteX25" fmla="*/ 1985237 w 2204265"/>
                  <a:gd name="connsiteY25" fmla="*/ 1394985 h 2204265"/>
                  <a:gd name="connsiteX26" fmla="*/ 1977636 w 2204265"/>
                  <a:gd name="connsiteY26" fmla="*/ 1417004 h 2204265"/>
                  <a:gd name="connsiteX27" fmla="*/ 2119154 w 2204265"/>
                  <a:gd name="connsiteY27" fmla="*/ 1544868 h 2204265"/>
                  <a:gd name="connsiteX28" fmla="*/ 1994063 w 2204265"/>
                  <a:gd name="connsiteY28" fmla="*/ 1761531 h 2204265"/>
                  <a:gd name="connsiteX29" fmla="*/ 1820151 w 2204265"/>
                  <a:gd name="connsiteY29" fmla="*/ 1705353 h 2204265"/>
                  <a:gd name="connsiteX30" fmla="*/ 1798711 w 2204265"/>
                  <a:gd name="connsiteY30" fmla="*/ 1734758 h 2204265"/>
                  <a:gd name="connsiteX31" fmla="*/ 1731696 w 2204265"/>
                  <a:gd name="connsiteY31" fmla="*/ 1804423 h 2204265"/>
                  <a:gd name="connsiteX32" fmla="*/ 1706998 w 2204265"/>
                  <a:gd name="connsiteY32" fmla="*/ 1825242 h 2204265"/>
                  <a:gd name="connsiteX33" fmla="*/ 1761531 w 2204265"/>
                  <a:gd name="connsiteY33" fmla="*/ 1994062 h 2204265"/>
                  <a:gd name="connsiteX34" fmla="*/ 1544868 w 2204265"/>
                  <a:gd name="connsiteY34" fmla="*/ 2119153 h 2204265"/>
                  <a:gd name="connsiteX35" fmla="*/ 1429863 w 2204265"/>
                  <a:gd name="connsiteY35" fmla="*/ 1991868 h 2204265"/>
                  <a:gd name="connsiteX36" fmla="*/ 1400268 w 2204265"/>
                  <a:gd name="connsiteY36" fmla="*/ 2003797 h 2204265"/>
                  <a:gd name="connsiteX37" fmla="*/ 1262745 w 2204265"/>
                  <a:gd name="connsiteY37" fmla="*/ 2038549 h 2204265"/>
                  <a:gd name="connsiteX38" fmla="*/ 1227224 w 2204265"/>
                  <a:gd name="connsiteY38" fmla="*/ 2204265 h 2204265"/>
                  <a:gd name="connsiteX39" fmla="*/ 977042 w 2204265"/>
                  <a:gd name="connsiteY39" fmla="*/ 2204265 h 2204265"/>
                  <a:gd name="connsiteX40" fmla="*/ 941447 w 2204265"/>
                  <a:gd name="connsiteY40" fmla="*/ 2038203 h 2204265"/>
                  <a:gd name="connsiteX41" fmla="*/ 916475 w 2204265"/>
                  <a:gd name="connsiteY41" fmla="*/ 2034392 h 2204265"/>
                  <a:gd name="connsiteX42" fmla="*/ 774169 w 2204265"/>
                  <a:gd name="connsiteY42" fmla="*/ 1992127 h 2204265"/>
                  <a:gd name="connsiteX43" fmla="*/ 659399 w 2204265"/>
                  <a:gd name="connsiteY43" fmla="*/ 2119153 h 2204265"/>
                  <a:gd name="connsiteX44" fmla="*/ 442735 w 2204265"/>
                  <a:gd name="connsiteY44" fmla="*/ 1994062 h 2204265"/>
                  <a:gd name="connsiteX45" fmla="*/ 496981 w 2204265"/>
                  <a:gd name="connsiteY45" fmla="*/ 1826130 h 2204265"/>
                  <a:gd name="connsiteX46" fmla="*/ 391274 w 2204265"/>
                  <a:gd name="connsiteY46" fmla="*/ 1717869 h 2204265"/>
                  <a:gd name="connsiteX47" fmla="*/ 382878 w 2204265"/>
                  <a:gd name="connsiteY47" fmla="*/ 1705753 h 2204265"/>
                  <a:gd name="connsiteX48" fmla="*/ 210204 w 2204265"/>
                  <a:gd name="connsiteY48" fmla="*/ 1761531 h 2204265"/>
                  <a:gd name="connsiteX49" fmla="*/ 85113 w 2204265"/>
                  <a:gd name="connsiteY49" fmla="*/ 1544868 h 2204265"/>
                  <a:gd name="connsiteX50" fmla="*/ 226733 w 2204265"/>
                  <a:gd name="connsiteY50" fmla="*/ 1416912 h 2204265"/>
                  <a:gd name="connsiteX51" fmla="*/ 212821 w 2204265"/>
                  <a:gd name="connsiteY51" fmla="*/ 1373126 h 2204265"/>
                  <a:gd name="connsiteX52" fmla="*/ 191748 w 2204265"/>
                  <a:gd name="connsiteY52" fmla="*/ 1268325 h 2204265"/>
                  <a:gd name="connsiteX53" fmla="*/ 0 w 2204265"/>
                  <a:gd name="connsiteY53" fmla="*/ 1227224 h 2204265"/>
                  <a:gd name="connsiteX54" fmla="*/ 0 w 2204265"/>
                  <a:gd name="connsiteY54" fmla="*/ 977042 h 2204265"/>
                  <a:gd name="connsiteX55" fmla="*/ 203220 w 2204265"/>
                  <a:gd name="connsiteY55" fmla="*/ 933481 h 2204265"/>
                  <a:gd name="connsiteX56" fmla="*/ 212821 w 2204265"/>
                  <a:gd name="connsiteY56" fmla="*/ 890649 h 2204265"/>
                  <a:gd name="connsiteX57" fmla="*/ 243470 w 2204265"/>
                  <a:gd name="connsiteY57" fmla="*/ 802476 h 2204265"/>
                  <a:gd name="connsiteX58" fmla="*/ 85113 w 2204265"/>
                  <a:gd name="connsiteY58" fmla="*/ 659399 h 2204265"/>
                  <a:gd name="connsiteX59" fmla="*/ 210204 w 2204265"/>
                  <a:gd name="connsiteY59" fmla="*/ 442735 h 2204265"/>
                  <a:gd name="connsiteX60" fmla="*/ 423776 w 2204265"/>
                  <a:gd name="connsiteY60" fmla="*/ 511723 h 2204265"/>
                  <a:gd name="connsiteX61" fmla="*/ 470557 w 2204265"/>
                  <a:gd name="connsiteY61" fmla="*/ 461243 h 2204265"/>
                  <a:gd name="connsiteX62" fmla="*/ 512656 w 2204265"/>
                  <a:gd name="connsiteY62" fmla="*/ 426662 h 2204265"/>
                  <a:gd name="connsiteX63" fmla="*/ 442735 w 2204265"/>
                  <a:gd name="connsiteY63" fmla="*/ 210203 h 2204265"/>
                  <a:gd name="connsiteX64" fmla="*/ 659399 w 2204265"/>
                  <a:gd name="connsiteY64" fmla="*/ 85113 h 2204265"/>
                  <a:gd name="connsiteX65" fmla="*/ 815299 w 2204265"/>
                  <a:gd name="connsiteY65" fmla="*/ 257661 h 2204265"/>
                  <a:gd name="connsiteX66" fmla="*/ 916475 w 2204265"/>
                  <a:gd name="connsiteY66" fmla="*/ 229382 h 2204265"/>
                  <a:gd name="connsiteX67" fmla="*/ 928259 w 2204265"/>
                  <a:gd name="connsiteY67" fmla="*/ 227584 h 2204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204265" h="2204265">
                    <a:moveTo>
                      <a:pt x="1102132" y="321083"/>
                    </a:moveTo>
                    <a:cubicBezTo>
                      <a:pt x="665509" y="321083"/>
                      <a:pt x="311557" y="675035"/>
                      <a:pt x="311557" y="1111658"/>
                    </a:cubicBezTo>
                    <a:cubicBezTo>
                      <a:pt x="311557" y="1548281"/>
                      <a:pt x="665509" y="1902233"/>
                      <a:pt x="1102132" y="1902233"/>
                    </a:cubicBezTo>
                    <a:cubicBezTo>
                      <a:pt x="1538755" y="1902233"/>
                      <a:pt x="1892707" y="1548281"/>
                      <a:pt x="1892707" y="1111658"/>
                    </a:cubicBezTo>
                    <a:cubicBezTo>
                      <a:pt x="1892707" y="675035"/>
                      <a:pt x="1538755" y="321083"/>
                      <a:pt x="1102132" y="321083"/>
                    </a:cubicBezTo>
                    <a:close/>
                    <a:moveTo>
                      <a:pt x="977042" y="0"/>
                    </a:moveTo>
                    <a:lnTo>
                      <a:pt x="1227224" y="0"/>
                    </a:lnTo>
                    <a:lnTo>
                      <a:pt x="1276006" y="227584"/>
                    </a:lnTo>
                    <a:lnTo>
                      <a:pt x="1287791" y="229382"/>
                    </a:lnTo>
                    <a:lnTo>
                      <a:pt x="1387705" y="259057"/>
                    </a:lnTo>
                    <a:lnTo>
                      <a:pt x="1544868" y="85113"/>
                    </a:lnTo>
                    <a:lnTo>
                      <a:pt x="1761531" y="210203"/>
                    </a:lnTo>
                    <a:lnTo>
                      <a:pt x="1691902" y="425756"/>
                    </a:lnTo>
                    <a:lnTo>
                      <a:pt x="1705003" y="435309"/>
                    </a:lnTo>
                    <a:cubicBezTo>
                      <a:pt x="1729378" y="456423"/>
                      <a:pt x="1752634" y="478795"/>
                      <a:pt x="1774668" y="502325"/>
                    </a:cubicBezTo>
                    <a:lnTo>
                      <a:pt x="1782142" y="511190"/>
                    </a:lnTo>
                    <a:lnTo>
                      <a:pt x="1994063" y="442735"/>
                    </a:lnTo>
                    <a:lnTo>
                      <a:pt x="2119154" y="659399"/>
                    </a:lnTo>
                    <a:lnTo>
                      <a:pt x="1961265" y="802053"/>
                    </a:lnTo>
                    <a:lnTo>
                      <a:pt x="1974042" y="833752"/>
                    </a:lnTo>
                    <a:lnTo>
                      <a:pt x="1999140" y="933073"/>
                    </a:lnTo>
                    <a:lnTo>
                      <a:pt x="2204265" y="977042"/>
                    </a:lnTo>
                    <a:lnTo>
                      <a:pt x="2204265" y="1227224"/>
                    </a:lnTo>
                    <a:lnTo>
                      <a:pt x="2012137" y="1268406"/>
                    </a:lnTo>
                    <a:lnTo>
                      <a:pt x="2004638" y="1317545"/>
                    </a:lnTo>
                    <a:cubicBezTo>
                      <a:pt x="1999269" y="1343782"/>
                      <a:pt x="1992785" y="1369612"/>
                      <a:pt x="1985237" y="1394985"/>
                    </a:cubicBezTo>
                    <a:lnTo>
                      <a:pt x="1977636" y="1417004"/>
                    </a:lnTo>
                    <a:lnTo>
                      <a:pt x="2119154" y="1544868"/>
                    </a:lnTo>
                    <a:lnTo>
                      <a:pt x="1994063" y="1761531"/>
                    </a:lnTo>
                    <a:lnTo>
                      <a:pt x="1820151" y="1705353"/>
                    </a:lnTo>
                    <a:lnTo>
                      <a:pt x="1798711" y="1734758"/>
                    </a:lnTo>
                    <a:cubicBezTo>
                      <a:pt x="1777597" y="1759133"/>
                      <a:pt x="1755225" y="1782388"/>
                      <a:pt x="1731696" y="1804423"/>
                    </a:cubicBezTo>
                    <a:lnTo>
                      <a:pt x="1706998" y="1825242"/>
                    </a:lnTo>
                    <a:lnTo>
                      <a:pt x="1761531" y="1994062"/>
                    </a:lnTo>
                    <a:lnTo>
                      <a:pt x="1544868" y="2119153"/>
                    </a:lnTo>
                    <a:lnTo>
                      <a:pt x="1429863" y="1991868"/>
                    </a:lnTo>
                    <a:lnTo>
                      <a:pt x="1400268" y="2003797"/>
                    </a:lnTo>
                    <a:lnTo>
                      <a:pt x="1262745" y="2038549"/>
                    </a:lnTo>
                    <a:lnTo>
                      <a:pt x="1227224" y="2204265"/>
                    </a:lnTo>
                    <a:lnTo>
                      <a:pt x="977042" y="2204265"/>
                    </a:lnTo>
                    <a:lnTo>
                      <a:pt x="941447" y="2038203"/>
                    </a:lnTo>
                    <a:lnTo>
                      <a:pt x="916475" y="2034392"/>
                    </a:lnTo>
                    <a:lnTo>
                      <a:pt x="774169" y="1992127"/>
                    </a:lnTo>
                    <a:lnTo>
                      <a:pt x="659399" y="2119153"/>
                    </a:lnTo>
                    <a:lnTo>
                      <a:pt x="442735" y="1994062"/>
                    </a:lnTo>
                    <a:lnTo>
                      <a:pt x="496981" y="1826130"/>
                    </a:lnTo>
                    <a:lnTo>
                      <a:pt x="391274" y="1717869"/>
                    </a:lnTo>
                    <a:lnTo>
                      <a:pt x="382878" y="1705753"/>
                    </a:lnTo>
                    <a:lnTo>
                      <a:pt x="210204" y="1761531"/>
                    </a:lnTo>
                    <a:lnTo>
                      <a:pt x="85113" y="1544868"/>
                    </a:lnTo>
                    <a:lnTo>
                      <a:pt x="226733" y="1416912"/>
                    </a:lnTo>
                    <a:lnTo>
                      <a:pt x="212821" y="1373126"/>
                    </a:lnTo>
                    <a:lnTo>
                      <a:pt x="191748" y="1268325"/>
                    </a:lnTo>
                    <a:lnTo>
                      <a:pt x="0" y="1227224"/>
                    </a:lnTo>
                    <a:lnTo>
                      <a:pt x="0" y="977042"/>
                    </a:lnTo>
                    <a:lnTo>
                      <a:pt x="203220" y="933481"/>
                    </a:lnTo>
                    <a:lnTo>
                      <a:pt x="212821" y="890649"/>
                    </a:lnTo>
                    <a:lnTo>
                      <a:pt x="243470" y="802476"/>
                    </a:lnTo>
                    <a:lnTo>
                      <a:pt x="85113" y="659399"/>
                    </a:lnTo>
                    <a:lnTo>
                      <a:pt x="210204" y="442735"/>
                    </a:lnTo>
                    <a:lnTo>
                      <a:pt x="423776" y="511723"/>
                    </a:lnTo>
                    <a:lnTo>
                      <a:pt x="470557" y="461243"/>
                    </a:lnTo>
                    <a:lnTo>
                      <a:pt x="512656" y="426662"/>
                    </a:lnTo>
                    <a:lnTo>
                      <a:pt x="442735" y="210203"/>
                    </a:lnTo>
                    <a:lnTo>
                      <a:pt x="659399" y="85113"/>
                    </a:lnTo>
                    <a:lnTo>
                      <a:pt x="815299" y="257661"/>
                    </a:lnTo>
                    <a:lnTo>
                      <a:pt x="916475" y="229382"/>
                    </a:lnTo>
                    <a:lnTo>
                      <a:pt x="928259" y="227584"/>
                    </a:lnTo>
                    <a:close/>
                  </a:path>
                </a:pathLst>
              </a:custGeom>
              <a:gradFill>
                <a:gsLst>
                  <a:gs pos="0">
                    <a:sysClr val="window" lastClr="FFFFFF"/>
                  </a:gs>
                  <a:gs pos="100000">
                    <a:srgbClr val="E2E2E2"/>
                  </a:gs>
                </a:gsLst>
                <a:lin ang="27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6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275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5305425" y="2638425"/>
                <a:ext cx="1581150" cy="1581150"/>
              </a:xfrm>
              <a:prstGeom prst="ellipse">
                <a:avLst/>
              </a:prstGeom>
              <a:noFill/>
              <a:ln w="19050" cap="flat" cmpd="sng" algn="ctr"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6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275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5391458" y="2730220"/>
                <a:ext cx="1409087" cy="1409086"/>
              </a:xfrm>
              <a:prstGeom prst="ellipse">
                <a:avLst/>
              </a:prstGeom>
              <a:gradFill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ln w="19050" cap="flat" cmpd="sng" algn="ctr">
                <a:gradFill flip="none" rotWithShape="1">
                  <a:gsLst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6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275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4436142" y="1032588"/>
              <a:ext cx="1295050" cy="1193804"/>
              <a:chOff x="4993868" y="2326868"/>
              <a:chExt cx="2204265" cy="2204265"/>
            </a:xfrm>
            <a:effectLst>
              <a:outerShdw blurRad="139700" dist="63500" dir="2700000" algn="tl" rotWithShape="0">
                <a:prstClr val="black">
                  <a:alpha val="25000"/>
                </a:prstClr>
              </a:outerShdw>
            </a:effectLst>
          </p:grpSpPr>
          <p:sp>
            <p:nvSpPr>
              <p:cNvPr id="40" name="任意多边形 121"/>
              <p:cNvSpPr/>
              <p:nvPr/>
            </p:nvSpPr>
            <p:spPr>
              <a:xfrm>
                <a:off x="4993868" y="2326868"/>
                <a:ext cx="2204265" cy="2204265"/>
              </a:xfrm>
              <a:custGeom>
                <a:avLst/>
                <a:gdLst>
                  <a:gd name="connsiteX0" fmla="*/ 1102132 w 2204265"/>
                  <a:gd name="connsiteY0" fmla="*/ 321083 h 2204265"/>
                  <a:gd name="connsiteX1" fmla="*/ 311557 w 2204265"/>
                  <a:gd name="connsiteY1" fmla="*/ 1111658 h 2204265"/>
                  <a:gd name="connsiteX2" fmla="*/ 1102132 w 2204265"/>
                  <a:gd name="connsiteY2" fmla="*/ 1902233 h 2204265"/>
                  <a:gd name="connsiteX3" fmla="*/ 1892707 w 2204265"/>
                  <a:gd name="connsiteY3" fmla="*/ 1111658 h 2204265"/>
                  <a:gd name="connsiteX4" fmla="*/ 1102132 w 2204265"/>
                  <a:gd name="connsiteY4" fmla="*/ 321083 h 2204265"/>
                  <a:gd name="connsiteX5" fmla="*/ 977042 w 2204265"/>
                  <a:gd name="connsiteY5" fmla="*/ 0 h 2204265"/>
                  <a:gd name="connsiteX6" fmla="*/ 1227224 w 2204265"/>
                  <a:gd name="connsiteY6" fmla="*/ 0 h 2204265"/>
                  <a:gd name="connsiteX7" fmla="*/ 1276006 w 2204265"/>
                  <a:gd name="connsiteY7" fmla="*/ 227584 h 2204265"/>
                  <a:gd name="connsiteX8" fmla="*/ 1287791 w 2204265"/>
                  <a:gd name="connsiteY8" fmla="*/ 229382 h 2204265"/>
                  <a:gd name="connsiteX9" fmla="*/ 1387705 w 2204265"/>
                  <a:gd name="connsiteY9" fmla="*/ 259057 h 2204265"/>
                  <a:gd name="connsiteX10" fmla="*/ 1544868 w 2204265"/>
                  <a:gd name="connsiteY10" fmla="*/ 85113 h 2204265"/>
                  <a:gd name="connsiteX11" fmla="*/ 1761531 w 2204265"/>
                  <a:gd name="connsiteY11" fmla="*/ 210203 h 2204265"/>
                  <a:gd name="connsiteX12" fmla="*/ 1691902 w 2204265"/>
                  <a:gd name="connsiteY12" fmla="*/ 425756 h 2204265"/>
                  <a:gd name="connsiteX13" fmla="*/ 1705003 w 2204265"/>
                  <a:gd name="connsiteY13" fmla="*/ 435309 h 2204265"/>
                  <a:gd name="connsiteX14" fmla="*/ 1774668 w 2204265"/>
                  <a:gd name="connsiteY14" fmla="*/ 502325 h 2204265"/>
                  <a:gd name="connsiteX15" fmla="*/ 1782142 w 2204265"/>
                  <a:gd name="connsiteY15" fmla="*/ 511190 h 2204265"/>
                  <a:gd name="connsiteX16" fmla="*/ 1994063 w 2204265"/>
                  <a:gd name="connsiteY16" fmla="*/ 442735 h 2204265"/>
                  <a:gd name="connsiteX17" fmla="*/ 2119154 w 2204265"/>
                  <a:gd name="connsiteY17" fmla="*/ 659399 h 2204265"/>
                  <a:gd name="connsiteX18" fmla="*/ 1961265 w 2204265"/>
                  <a:gd name="connsiteY18" fmla="*/ 802053 h 2204265"/>
                  <a:gd name="connsiteX19" fmla="*/ 1974042 w 2204265"/>
                  <a:gd name="connsiteY19" fmla="*/ 833752 h 2204265"/>
                  <a:gd name="connsiteX20" fmla="*/ 1999140 w 2204265"/>
                  <a:gd name="connsiteY20" fmla="*/ 933073 h 2204265"/>
                  <a:gd name="connsiteX21" fmla="*/ 2204265 w 2204265"/>
                  <a:gd name="connsiteY21" fmla="*/ 977042 h 2204265"/>
                  <a:gd name="connsiteX22" fmla="*/ 2204265 w 2204265"/>
                  <a:gd name="connsiteY22" fmla="*/ 1227224 h 2204265"/>
                  <a:gd name="connsiteX23" fmla="*/ 2012137 w 2204265"/>
                  <a:gd name="connsiteY23" fmla="*/ 1268406 h 2204265"/>
                  <a:gd name="connsiteX24" fmla="*/ 2004638 w 2204265"/>
                  <a:gd name="connsiteY24" fmla="*/ 1317545 h 2204265"/>
                  <a:gd name="connsiteX25" fmla="*/ 1985237 w 2204265"/>
                  <a:gd name="connsiteY25" fmla="*/ 1394985 h 2204265"/>
                  <a:gd name="connsiteX26" fmla="*/ 1977636 w 2204265"/>
                  <a:gd name="connsiteY26" fmla="*/ 1417004 h 2204265"/>
                  <a:gd name="connsiteX27" fmla="*/ 2119154 w 2204265"/>
                  <a:gd name="connsiteY27" fmla="*/ 1544868 h 2204265"/>
                  <a:gd name="connsiteX28" fmla="*/ 1994063 w 2204265"/>
                  <a:gd name="connsiteY28" fmla="*/ 1761531 h 2204265"/>
                  <a:gd name="connsiteX29" fmla="*/ 1820151 w 2204265"/>
                  <a:gd name="connsiteY29" fmla="*/ 1705353 h 2204265"/>
                  <a:gd name="connsiteX30" fmla="*/ 1798711 w 2204265"/>
                  <a:gd name="connsiteY30" fmla="*/ 1734758 h 2204265"/>
                  <a:gd name="connsiteX31" fmla="*/ 1731696 w 2204265"/>
                  <a:gd name="connsiteY31" fmla="*/ 1804423 h 2204265"/>
                  <a:gd name="connsiteX32" fmla="*/ 1706998 w 2204265"/>
                  <a:gd name="connsiteY32" fmla="*/ 1825242 h 2204265"/>
                  <a:gd name="connsiteX33" fmla="*/ 1761531 w 2204265"/>
                  <a:gd name="connsiteY33" fmla="*/ 1994062 h 2204265"/>
                  <a:gd name="connsiteX34" fmla="*/ 1544868 w 2204265"/>
                  <a:gd name="connsiteY34" fmla="*/ 2119153 h 2204265"/>
                  <a:gd name="connsiteX35" fmla="*/ 1429863 w 2204265"/>
                  <a:gd name="connsiteY35" fmla="*/ 1991868 h 2204265"/>
                  <a:gd name="connsiteX36" fmla="*/ 1400268 w 2204265"/>
                  <a:gd name="connsiteY36" fmla="*/ 2003797 h 2204265"/>
                  <a:gd name="connsiteX37" fmla="*/ 1262745 w 2204265"/>
                  <a:gd name="connsiteY37" fmla="*/ 2038549 h 2204265"/>
                  <a:gd name="connsiteX38" fmla="*/ 1227224 w 2204265"/>
                  <a:gd name="connsiteY38" fmla="*/ 2204265 h 2204265"/>
                  <a:gd name="connsiteX39" fmla="*/ 977042 w 2204265"/>
                  <a:gd name="connsiteY39" fmla="*/ 2204265 h 2204265"/>
                  <a:gd name="connsiteX40" fmla="*/ 941447 w 2204265"/>
                  <a:gd name="connsiteY40" fmla="*/ 2038203 h 2204265"/>
                  <a:gd name="connsiteX41" fmla="*/ 916475 w 2204265"/>
                  <a:gd name="connsiteY41" fmla="*/ 2034392 h 2204265"/>
                  <a:gd name="connsiteX42" fmla="*/ 774169 w 2204265"/>
                  <a:gd name="connsiteY42" fmla="*/ 1992127 h 2204265"/>
                  <a:gd name="connsiteX43" fmla="*/ 659399 w 2204265"/>
                  <a:gd name="connsiteY43" fmla="*/ 2119153 h 2204265"/>
                  <a:gd name="connsiteX44" fmla="*/ 442735 w 2204265"/>
                  <a:gd name="connsiteY44" fmla="*/ 1994062 h 2204265"/>
                  <a:gd name="connsiteX45" fmla="*/ 496981 w 2204265"/>
                  <a:gd name="connsiteY45" fmla="*/ 1826130 h 2204265"/>
                  <a:gd name="connsiteX46" fmla="*/ 391274 w 2204265"/>
                  <a:gd name="connsiteY46" fmla="*/ 1717869 h 2204265"/>
                  <a:gd name="connsiteX47" fmla="*/ 382878 w 2204265"/>
                  <a:gd name="connsiteY47" fmla="*/ 1705753 h 2204265"/>
                  <a:gd name="connsiteX48" fmla="*/ 210204 w 2204265"/>
                  <a:gd name="connsiteY48" fmla="*/ 1761531 h 2204265"/>
                  <a:gd name="connsiteX49" fmla="*/ 85113 w 2204265"/>
                  <a:gd name="connsiteY49" fmla="*/ 1544868 h 2204265"/>
                  <a:gd name="connsiteX50" fmla="*/ 226733 w 2204265"/>
                  <a:gd name="connsiteY50" fmla="*/ 1416912 h 2204265"/>
                  <a:gd name="connsiteX51" fmla="*/ 212821 w 2204265"/>
                  <a:gd name="connsiteY51" fmla="*/ 1373126 h 2204265"/>
                  <a:gd name="connsiteX52" fmla="*/ 191748 w 2204265"/>
                  <a:gd name="connsiteY52" fmla="*/ 1268325 h 2204265"/>
                  <a:gd name="connsiteX53" fmla="*/ 0 w 2204265"/>
                  <a:gd name="connsiteY53" fmla="*/ 1227224 h 2204265"/>
                  <a:gd name="connsiteX54" fmla="*/ 0 w 2204265"/>
                  <a:gd name="connsiteY54" fmla="*/ 977042 h 2204265"/>
                  <a:gd name="connsiteX55" fmla="*/ 203220 w 2204265"/>
                  <a:gd name="connsiteY55" fmla="*/ 933481 h 2204265"/>
                  <a:gd name="connsiteX56" fmla="*/ 212821 w 2204265"/>
                  <a:gd name="connsiteY56" fmla="*/ 890649 h 2204265"/>
                  <a:gd name="connsiteX57" fmla="*/ 243470 w 2204265"/>
                  <a:gd name="connsiteY57" fmla="*/ 802476 h 2204265"/>
                  <a:gd name="connsiteX58" fmla="*/ 85113 w 2204265"/>
                  <a:gd name="connsiteY58" fmla="*/ 659399 h 2204265"/>
                  <a:gd name="connsiteX59" fmla="*/ 210204 w 2204265"/>
                  <a:gd name="connsiteY59" fmla="*/ 442735 h 2204265"/>
                  <a:gd name="connsiteX60" fmla="*/ 423776 w 2204265"/>
                  <a:gd name="connsiteY60" fmla="*/ 511723 h 2204265"/>
                  <a:gd name="connsiteX61" fmla="*/ 470557 w 2204265"/>
                  <a:gd name="connsiteY61" fmla="*/ 461243 h 2204265"/>
                  <a:gd name="connsiteX62" fmla="*/ 512656 w 2204265"/>
                  <a:gd name="connsiteY62" fmla="*/ 426662 h 2204265"/>
                  <a:gd name="connsiteX63" fmla="*/ 442735 w 2204265"/>
                  <a:gd name="connsiteY63" fmla="*/ 210203 h 2204265"/>
                  <a:gd name="connsiteX64" fmla="*/ 659399 w 2204265"/>
                  <a:gd name="connsiteY64" fmla="*/ 85113 h 2204265"/>
                  <a:gd name="connsiteX65" fmla="*/ 815299 w 2204265"/>
                  <a:gd name="connsiteY65" fmla="*/ 257661 h 2204265"/>
                  <a:gd name="connsiteX66" fmla="*/ 916475 w 2204265"/>
                  <a:gd name="connsiteY66" fmla="*/ 229382 h 2204265"/>
                  <a:gd name="connsiteX67" fmla="*/ 928259 w 2204265"/>
                  <a:gd name="connsiteY67" fmla="*/ 227584 h 2204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204265" h="2204265">
                    <a:moveTo>
                      <a:pt x="1102132" y="321083"/>
                    </a:moveTo>
                    <a:cubicBezTo>
                      <a:pt x="665509" y="321083"/>
                      <a:pt x="311557" y="675035"/>
                      <a:pt x="311557" y="1111658"/>
                    </a:cubicBezTo>
                    <a:cubicBezTo>
                      <a:pt x="311557" y="1548281"/>
                      <a:pt x="665509" y="1902233"/>
                      <a:pt x="1102132" y="1902233"/>
                    </a:cubicBezTo>
                    <a:cubicBezTo>
                      <a:pt x="1538755" y="1902233"/>
                      <a:pt x="1892707" y="1548281"/>
                      <a:pt x="1892707" y="1111658"/>
                    </a:cubicBezTo>
                    <a:cubicBezTo>
                      <a:pt x="1892707" y="675035"/>
                      <a:pt x="1538755" y="321083"/>
                      <a:pt x="1102132" y="321083"/>
                    </a:cubicBezTo>
                    <a:close/>
                    <a:moveTo>
                      <a:pt x="977042" y="0"/>
                    </a:moveTo>
                    <a:lnTo>
                      <a:pt x="1227224" y="0"/>
                    </a:lnTo>
                    <a:lnTo>
                      <a:pt x="1276006" y="227584"/>
                    </a:lnTo>
                    <a:lnTo>
                      <a:pt x="1287791" y="229382"/>
                    </a:lnTo>
                    <a:lnTo>
                      <a:pt x="1387705" y="259057"/>
                    </a:lnTo>
                    <a:lnTo>
                      <a:pt x="1544868" y="85113"/>
                    </a:lnTo>
                    <a:lnTo>
                      <a:pt x="1761531" y="210203"/>
                    </a:lnTo>
                    <a:lnTo>
                      <a:pt x="1691902" y="425756"/>
                    </a:lnTo>
                    <a:lnTo>
                      <a:pt x="1705003" y="435309"/>
                    </a:lnTo>
                    <a:cubicBezTo>
                      <a:pt x="1729378" y="456423"/>
                      <a:pt x="1752634" y="478795"/>
                      <a:pt x="1774668" y="502325"/>
                    </a:cubicBezTo>
                    <a:lnTo>
                      <a:pt x="1782142" y="511190"/>
                    </a:lnTo>
                    <a:lnTo>
                      <a:pt x="1994063" y="442735"/>
                    </a:lnTo>
                    <a:lnTo>
                      <a:pt x="2119154" y="659399"/>
                    </a:lnTo>
                    <a:lnTo>
                      <a:pt x="1961265" y="802053"/>
                    </a:lnTo>
                    <a:lnTo>
                      <a:pt x="1974042" y="833752"/>
                    </a:lnTo>
                    <a:lnTo>
                      <a:pt x="1999140" y="933073"/>
                    </a:lnTo>
                    <a:lnTo>
                      <a:pt x="2204265" y="977042"/>
                    </a:lnTo>
                    <a:lnTo>
                      <a:pt x="2204265" y="1227224"/>
                    </a:lnTo>
                    <a:lnTo>
                      <a:pt x="2012137" y="1268406"/>
                    </a:lnTo>
                    <a:lnTo>
                      <a:pt x="2004638" y="1317545"/>
                    </a:lnTo>
                    <a:cubicBezTo>
                      <a:pt x="1999269" y="1343782"/>
                      <a:pt x="1992785" y="1369612"/>
                      <a:pt x="1985237" y="1394985"/>
                    </a:cubicBezTo>
                    <a:lnTo>
                      <a:pt x="1977636" y="1417004"/>
                    </a:lnTo>
                    <a:lnTo>
                      <a:pt x="2119154" y="1544868"/>
                    </a:lnTo>
                    <a:lnTo>
                      <a:pt x="1994063" y="1761531"/>
                    </a:lnTo>
                    <a:lnTo>
                      <a:pt x="1820151" y="1705353"/>
                    </a:lnTo>
                    <a:lnTo>
                      <a:pt x="1798711" y="1734758"/>
                    </a:lnTo>
                    <a:cubicBezTo>
                      <a:pt x="1777597" y="1759133"/>
                      <a:pt x="1755225" y="1782388"/>
                      <a:pt x="1731696" y="1804423"/>
                    </a:cubicBezTo>
                    <a:lnTo>
                      <a:pt x="1706998" y="1825242"/>
                    </a:lnTo>
                    <a:lnTo>
                      <a:pt x="1761531" y="1994062"/>
                    </a:lnTo>
                    <a:lnTo>
                      <a:pt x="1544868" y="2119153"/>
                    </a:lnTo>
                    <a:lnTo>
                      <a:pt x="1429863" y="1991868"/>
                    </a:lnTo>
                    <a:lnTo>
                      <a:pt x="1400268" y="2003797"/>
                    </a:lnTo>
                    <a:lnTo>
                      <a:pt x="1262745" y="2038549"/>
                    </a:lnTo>
                    <a:lnTo>
                      <a:pt x="1227224" y="2204265"/>
                    </a:lnTo>
                    <a:lnTo>
                      <a:pt x="977042" y="2204265"/>
                    </a:lnTo>
                    <a:lnTo>
                      <a:pt x="941447" y="2038203"/>
                    </a:lnTo>
                    <a:lnTo>
                      <a:pt x="916475" y="2034392"/>
                    </a:lnTo>
                    <a:lnTo>
                      <a:pt x="774169" y="1992127"/>
                    </a:lnTo>
                    <a:lnTo>
                      <a:pt x="659399" y="2119153"/>
                    </a:lnTo>
                    <a:lnTo>
                      <a:pt x="442735" y="1994062"/>
                    </a:lnTo>
                    <a:lnTo>
                      <a:pt x="496981" y="1826130"/>
                    </a:lnTo>
                    <a:lnTo>
                      <a:pt x="391274" y="1717869"/>
                    </a:lnTo>
                    <a:lnTo>
                      <a:pt x="382878" y="1705753"/>
                    </a:lnTo>
                    <a:lnTo>
                      <a:pt x="210204" y="1761531"/>
                    </a:lnTo>
                    <a:lnTo>
                      <a:pt x="85113" y="1544868"/>
                    </a:lnTo>
                    <a:lnTo>
                      <a:pt x="226733" y="1416912"/>
                    </a:lnTo>
                    <a:lnTo>
                      <a:pt x="212821" y="1373126"/>
                    </a:lnTo>
                    <a:lnTo>
                      <a:pt x="191748" y="1268325"/>
                    </a:lnTo>
                    <a:lnTo>
                      <a:pt x="0" y="1227224"/>
                    </a:lnTo>
                    <a:lnTo>
                      <a:pt x="0" y="977042"/>
                    </a:lnTo>
                    <a:lnTo>
                      <a:pt x="203220" y="933481"/>
                    </a:lnTo>
                    <a:lnTo>
                      <a:pt x="212821" y="890649"/>
                    </a:lnTo>
                    <a:lnTo>
                      <a:pt x="243470" y="802476"/>
                    </a:lnTo>
                    <a:lnTo>
                      <a:pt x="85113" y="659399"/>
                    </a:lnTo>
                    <a:lnTo>
                      <a:pt x="210204" y="442735"/>
                    </a:lnTo>
                    <a:lnTo>
                      <a:pt x="423776" y="511723"/>
                    </a:lnTo>
                    <a:lnTo>
                      <a:pt x="470557" y="461243"/>
                    </a:lnTo>
                    <a:lnTo>
                      <a:pt x="512656" y="426662"/>
                    </a:lnTo>
                    <a:lnTo>
                      <a:pt x="442735" y="210203"/>
                    </a:lnTo>
                    <a:lnTo>
                      <a:pt x="659399" y="85113"/>
                    </a:lnTo>
                    <a:lnTo>
                      <a:pt x="815299" y="257661"/>
                    </a:lnTo>
                    <a:lnTo>
                      <a:pt x="916475" y="229382"/>
                    </a:lnTo>
                    <a:lnTo>
                      <a:pt x="928259" y="227584"/>
                    </a:lnTo>
                    <a:close/>
                  </a:path>
                </a:pathLst>
              </a:custGeom>
              <a:gradFill>
                <a:gsLst>
                  <a:gs pos="0">
                    <a:sysClr val="window" lastClr="FFFFFF"/>
                  </a:gs>
                  <a:gs pos="100000">
                    <a:srgbClr val="E2E2E2"/>
                  </a:gs>
                </a:gsLst>
                <a:lin ang="27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6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275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5305425" y="2638425"/>
                <a:ext cx="1581150" cy="1581150"/>
              </a:xfrm>
              <a:prstGeom prst="ellipse">
                <a:avLst/>
              </a:prstGeom>
              <a:noFill/>
              <a:ln w="19050" cap="flat" cmpd="sng" algn="ctr"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6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275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5391458" y="2730220"/>
                <a:ext cx="1409087" cy="1409086"/>
              </a:xfrm>
              <a:prstGeom prst="ellipse">
                <a:avLst/>
              </a:prstGeom>
              <a:gradFill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ln w="19050" cap="flat" cmpd="sng" algn="ctr">
                <a:gradFill flip="none" rotWithShape="1">
                  <a:gsLst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6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275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6216679" y="4932405"/>
              <a:ext cx="1295050" cy="1193804"/>
              <a:chOff x="4993868" y="2326868"/>
              <a:chExt cx="2204265" cy="2204265"/>
            </a:xfrm>
            <a:effectLst>
              <a:outerShdw blurRad="139700" dist="63500" dir="2700000" algn="tl" rotWithShape="0">
                <a:prstClr val="black">
                  <a:alpha val="25000"/>
                </a:prstClr>
              </a:outerShdw>
            </a:effectLst>
          </p:grpSpPr>
          <p:sp>
            <p:nvSpPr>
              <p:cNvPr id="44" name="任意多边形 133"/>
              <p:cNvSpPr/>
              <p:nvPr/>
            </p:nvSpPr>
            <p:spPr>
              <a:xfrm>
                <a:off x="4993868" y="2326868"/>
                <a:ext cx="2204265" cy="2204265"/>
              </a:xfrm>
              <a:custGeom>
                <a:avLst/>
                <a:gdLst>
                  <a:gd name="connsiteX0" fmla="*/ 1102132 w 2204265"/>
                  <a:gd name="connsiteY0" fmla="*/ 321083 h 2204265"/>
                  <a:gd name="connsiteX1" fmla="*/ 311557 w 2204265"/>
                  <a:gd name="connsiteY1" fmla="*/ 1111658 h 2204265"/>
                  <a:gd name="connsiteX2" fmla="*/ 1102132 w 2204265"/>
                  <a:gd name="connsiteY2" fmla="*/ 1902233 h 2204265"/>
                  <a:gd name="connsiteX3" fmla="*/ 1892707 w 2204265"/>
                  <a:gd name="connsiteY3" fmla="*/ 1111658 h 2204265"/>
                  <a:gd name="connsiteX4" fmla="*/ 1102132 w 2204265"/>
                  <a:gd name="connsiteY4" fmla="*/ 321083 h 2204265"/>
                  <a:gd name="connsiteX5" fmla="*/ 977042 w 2204265"/>
                  <a:gd name="connsiteY5" fmla="*/ 0 h 2204265"/>
                  <a:gd name="connsiteX6" fmla="*/ 1227224 w 2204265"/>
                  <a:gd name="connsiteY6" fmla="*/ 0 h 2204265"/>
                  <a:gd name="connsiteX7" fmla="*/ 1276006 w 2204265"/>
                  <a:gd name="connsiteY7" fmla="*/ 227584 h 2204265"/>
                  <a:gd name="connsiteX8" fmla="*/ 1287791 w 2204265"/>
                  <a:gd name="connsiteY8" fmla="*/ 229382 h 2204265"/>
                  <a:gd name="connsiteX9" fmla="*/ 1387705 w 2204265"/>
                  <a:gd name="connsiteY9" fmla="*/ 259057 h 2204265"/>
                  <a:gd name="connsiteX10" fmla="*/ 1544868 w 2204265"/>
                  <a:gd name="connsiteY10" fmla="*/ 85113 h 2204265"/>
                  <a:gd name="connsiteX11" fmla="*/ 1761531 w 2204265"/>
                  <a:gd name="connsiteY11" fmla="*/ 210203 h 2204265"/>
                  <a:gd name="connsiteX12" fmla="*/ 1691902 w 2204265"/>
                  <a:gd name="connsiteY12" fmla="*/ 425756 h 2204265"/>
                  <a:gd name="connsiteX13" fmla="*/ 1705003 w 2204265"/>
                  <a:gd name="connsiteY13" fmla="*/ 435309 h 2204265"/>
                  <a:gd name="connsiteX14" fmla="*/ 1774668 w 2204265"/>
                  <a:gd name="connsiteY14" fmla="*/ 502325 h 2204265"/>
                  <a:gd name="connsiteX15" fmla="*/ 1782142 w 2204265"/>
                  <a:gd name="connsiteY15" fmla="*/ 511190 h 2204265"/>
                  <a:gd name="connsiteX16" fmla="*/ 1994063 w 2204265"/>
                  <a:gd name="connsiteY16" fmla="*/ 442735 h 2204265"/>
                  <a:gd name="connsiteX17" fmla="*/ 2119154 w 2204265"/>
                  <a:gd name="connsiteY17" fmla="*/ 659399 h 2204265"/>
                  <a:gd name="connsiteX18" fmla="*/ 1961265 w 2204265"/>
                  <a:gd name="connsiteY18" fmla="*/ 802053 h 2204265"/>
                  <a:gd name="connsiteX19" fmla="*/ 1974042 w 2204265"/>
                  <a:gd name="connsiteY19" fmla="*/ 833752 h 2204265"/>
                  <a:gd name="connsiteX20" fmla="*/ 1999140 w 2204265"/>
                  <a:gd name="connsiteY20" fmla="*/ 933073 h 2204265"/>
                  <a:gd name="connsiteX21" fmla="*/ 2204265 w 2204265"/>
                  <a:gd name="connsiteY21" fmla="*/ 977042 h 2204265"/>
                  <a:gd name="connsiteX22" fmla="*/ 2204265 w 2204265"/>
                  <a:gd name="connsiteY22" fmla="*/ 1227224 h 2204265"/>
                  <a:gd name="connsiteX23" fmla="*/ 2012137 w 2204265"/>
                  <a:gd name="connsiteY23" fmla="*/ 1268406 h 2204265"/>
                  <a:gd name="connsiteX24" fmla="*/ 2004638 w 2204265"/>
                  <a:gd name="connsiteY24" fmla="*/ 1317545 h 2204265"/>
                  <a:gd name="connsiteX25" fmla="*/ 1985237 w 2204265"/>
                  <a:gd name="connsiteY25" fmla="*/ 1394985 h 2204265"/>
                  <a:gd name="connsiteX26" fmla="*/ 1977636 w 2204265"/>
                  <a:gd name="connsiteY26" fmla="*/ 1417004 h 2204265"/>
                  <a:gd name="connsiteX27" fmla="*/ 2119154 w 2204265"/>
                  <a:gd name="connsiteY27" fmla="*/ 1544868 h 2204265"/>
                  <a:gd name="connsiteX28" fmla="*/ 1994063 w 2204265"/>
                  <a:gd name="connsiteY28" fmla="*/ 1761531 h 2204265"/>
                  <a:gd name="connsiteX29" fmla="*/ 1820151 w 2204265"/>
                  <a:gd name="connsiteY29" fmla="*/ 1705353 h 2204265"/>
                  <a:gd name="connsiteX30" fmla="*/ 1798711 w 2204265"/>
                  <a:gd name="connsiteY30" fmla="*/ 1734758 h 2204265"/>
                  <a:gd name="connsiteX31" fmla="*/ 1731696 w 2204265"/>
                  <a:gd name="connsiteY31" fmla="*/ 1804423 h 2204265"/>
                  <a:gd name="connsiteX32" fmla="*/ 1706998 w 2204265"/>
                  <a:gd name="connsiteY32" fmla="*/ 1825242 h 2204265"/>
                  <a:gd name="connsiteX33" fmla="*/ 1761531 w 2204265"/>
                  <a:gd name="connsiteY33" fmla="*/ 1994062 h 2204265"/>
                  <a:gd name="connsiteX34" fmla="*/ 1544868 w 2204265"/>
                  <a:gd name="connsiteY34" fmla="*/ 2119153 h 2204265"/>
                  <a:gd name="connsiteX35" fmla="*/ 1429863 w 2204265"/>
                  <a:gd name="connsiteY35" fmla="*/ 1991868 h 2204265"/>
                  <a:gd name="connsiteX36" fmla="*/ 1400268 w 2204265"/>
                  <a:gd name="connsiteY36" fmla="*/ 2003797 h 2204265"/>
                  <a:gd name="connsiteX37" fmla="*/ 1262745 w 2204265"/>
                  <a:gd name="connsiteY37" fmla="*/ 2038549 h 2204265"/>
                  <a:gd name="connsiteX38" fmla="*/ 1227224 w 2204265"/>
                  <a:gd name="connsiteY38" fmla="*/ 2204265 h 2204265"/>
                  <a:gd name="connsiteX39" fmla="*/ 977042 w 2204265"/>
                  <a:gd name="connsiteY39" fmla="*/ 2204265 h 2204265"/>
                  <a:gd name="connsiteX40" fmla="*/ 941447 w 2204265"/>
                  <a:gd name="connsiteY40" fmla="*/ 2038203 h 2204265"/>
                  <a:gd name="connsiteX41" fmla="*/ 916475 w 2204265"/>
                  <a:gd name="connsiteY41" fmla="*/ 2034392 h 2204265"/>
                  <a:gd name="connsiteX42" fmla="*/ 774169 w 2204265"/>
                  <a:gd name="connsiteY42" fmla="*/ 1992127 h 2204265"/>
                  <a:gd name="connsiteX43" fmla="*/ 659399 w 2204265"/>
                  <a:gd name="connsiteY43" fmla="*/ 2119153 h 2204265"/>
                  <a:gd name="connsiteX44" fmla="*/ 442735 w 2204265"/>
                  <a:gd name="connsiteY44" fmla="*/ 1994062 h 2204265"/>
                  <a:gd name="connsiteX45" fmla="*/ 496981 w 2204265"/>
                  <a:gd name="connsiteY45" fmla="*/ 1826130 h 2204265"/>
                  <a:gd name="connsiteX46" fmla="*/ 391274 w 2204265"/>
                  <a:gd name="connsiteY46" fmla="*/ 1717869 h 2204265"/>
                  <a:gd name="connsiteX47" fmla="*/ 382878 w 2204265"/>
                  <a:gd name="connsiteY47" fmla="*/ 1705753 h 2204265"/>
                  <a:gd name="connsiteX48" fmla="*/ 210204 w 2204265"/>
                  <a:gd name="connsiteY48" fmla="*/ 1761531 h 2204265"/>
                  <a:gd name="connsiteX49" fmla="*/ 85113 w 2204265"/>
                  <a:gd name="connsiteY49" fmla="*/ 1544868 h 2204265"/>
                  <a:gd name="connsiteX50" fmla="*/ 226733 w 2204265"/>
                  <a:gd name="connsiteY50" fmla="*/ 1416912 h 2204265"/>
                  <a:gd name="connsiteX51" fmla="*/ 212821 w 2204265"/>
                  <a:gd name="connsiteY51" fmla="*/ 1373126 h 2204265"/>
                  <a:gd name="connsiteX52" fmla="*/ 191748 w 2204265"/>
                  <a:gd name="connsiteY52" fmla="*/ 1268325 h 2204265"/>
                  <a:gd name="connsiteX53" fmla="*/ 0 w 2204265"/>
                  <a:gd name="connsiteY53" fmla="*/ 1227224 h 2204265"/>
                  <a:gd name="connsiteX54" fmla="*/ 0 w 2204265"/>
                  <a:gd name="connsiteY54" fmla="*/ 977042 h 2204265"/>
                  <a:gd name="connsiteX55" fmla="*/ 203220 w 2204265"/>
                  <a:gd name="connsiteY55" fmla="*/ 933481 h 2204265"/>
                  <a:gd name="connsiteX56" fmla="*/ 212821 w 2204265"/>
                  <a:gd name="connsiteY56" fmla="*/ 890649 h 2204265"/>
                  <a:gd name="connsiteX57" fmla="*/ 243470 w 2204265"/>
                  <a:gd name="connsiteY57" fmla="*/ 802476 h 2204265"/>
                  <a:gd name="connsiteX58" fmla="*/ 85113 w 2204265"/>
                  <a:gd name="connsiteY58" fmla="*/ 659399 h 2204265"/>
                  <a:gd name="connsiteX59" fmla="*/ 210204 w 2204265"/>
                  <a:gd name="connsiteY59" fmla="*/ 442735 h 2204265"/>
                  <a:gd name="connsiteX60" fmla="*/ 423776 w 2204265"/>
                  <a:gd name="connsiteY60" fmla="*/ 511723 h 2204265"/>
                  <a:gd name="connsiteX61" fmla="*/ 470557 w 2204265"/>
                  <a:gd name="connsiteY61" fmla="*/ 461243 h 2204265"/>
                  <a:gd name="connsiteX62" fmla="*/ 512656 w 2204265"/>
                  <a:gd name="connsiteY62" fmla="*/ 426662 h 2204265"/>
                  <a:gd name="connsiteX63" fmla="*/ 442735 w 2204265"/>
                  <a:gd name="connsiteY63" fmla="*/ 210203 h 2204265"/>
                  <a:gd name="connsiteX64" fmla="*/ 659399 w 2204265"/>
                  <a:gd name="connsiteY64" fmla="*/ 85113 h 2204265"/>
                  <a:gd name="connsiteX65" fmla="*/ 815299 w 2204265"/>
                  <a:gd name="connsiteY65" fmla="*/ 257661 h 2204265"/>
                  <a:gd name="connsiteX66" fmla="*/ 916475 w 2204265"/>
                  <a:gd name="connsiteY66" fmla="*/ 229382 h 2204265"/>
                  <a:gd name="connsiteX67" fmla="*/ 928259 w 2204265"/>
                  <a:gd name="connsiteY67" fmla="*/ 227584 h 2204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204265" h="2204265">
                    <a:moveTo>
                      <a:pt x="1102132" y="321083"/>
                    </a:moveTo>
                    <a:cubicBezTo>
                      <a:pt x="665509" y="321083"/>
                      <a:pt x="311557" y="675035"/>
                      <a:pt x="311557" y="1111658"/>
                    </a:cubicBezTo>
                    <a:cubicBezTo>
                      <a:pt x="311557" y="1548281"/>
                      <a:pt x="665509" y="1902233"/>
                      <a:pt x="1102132" y="1902233"/>
                    </a:cubicBezTo>
                    <a:cubicBezTo>
                      <a:pt x="1538755" y="1902233"/>
                      <a:pt x="1892707" y="1548281"/>
                      <a:pt x="1892707" y="1111658"/>
                    </a:cubicBezTo>
                    <a:cubicBezTo>
                      <a:pt x="1892707" y="675035"/>
                      <a:pt x="1538755" y="321083"/>
                      <a:pt x="1102132" y="321083"/>
                    </a:cubicBezTo>
                    <a:close/>
                    <a:moveTo>
                      <a:pt x="977042" y="0"/>
                    </a:moveTo>
                    <a:lnTo>
                      <a:pt x="1227224" y="0"/>
                    </a:lnTo>
                    <a:lnTo>
                      <a:pt x="1276006" y="227584"/>
                    </a:lnTo>
                    <a:lnTo>
                      <a:pt x="1287791" y="229382"/>
                    </a:lnTo>
                    <a:lnTo>
                      <a:pt x="1387705" y="259057"/>
                    </a:lnTo>
                    <a:lnTo>
                      <a:pt x="1544868" y="85113"/>
                    </a:lnTo>
                    <a:lnTo>
                      <a:pt x="1761531" y="210203"/>
                    </a:lnTo>
                    <a:lnTo>
                      <a:pt x="1691902" y="425756"/>
                    </a:lnTo>
                    <a:lnTo>
                      <a:pt x="1705003" y="435309"/>
                    </a:lnTo>
                    <a:cubicBezTo>
                      <a:pt x="1729378" y="456423"/>
                      <a:pt x="1752634" y="478795"/>
                      <a:pt x="1774668" y="502325"/>
                    </a:cubicBezTo>
                    <a:lnTo>
                      <a:pt x="1782142" y="511190"/>
                    </a:lnTo>
                    <a:lnTo>
                      <a:pt x="1994063" y="442735"/>
                    </a:lnTo>
                    <a:lnTo>
                      <a:pt x="2119154" y="659399"/>
                    </a:lnTo>
                    <a:lnTo>
                      <a:pt x="1961265" y="802053"/>
                    </a:lnTo>
                    <a:lnTo>
                      <a:pt x="1974042" y="833752"/>
                    </a:lnTo>
                    <a:lnTo>
                      <a:pt x="1999140" y="933073"/>
                    </a:lnTo>
                    <a:lnTo>
                      <a:pt x="2204265" y="977042"/>
                    </a:lnTo>
                    <a:lnTo>
                      <a:pt x="2204265" y="1227224"/>
                    </a:lnTo>
                    <a:lnTo>
                      <a:pt x="2012137" y="1268406"/>
                    </a:lnTo>
                    <a:lnTo>
                      <a:pt x="2004638" y="1317545"/>
                    </a:lnTo>
                    <a:cubicBezTo>
                      <a:pt x="1999269" y="1343782"/>
                      <a:pt x="1992785" y="1369612"/>
                      <a:pt x="1985237" y="1394985"/>
                    </a:cubicBezTo>
                    <a:lnTo>
                      <a:pt x="1977636" y="1417004"/>
                    </a:lnTo>
                    <a:lnTo>
                      <a:pt x="2119154" y="1544868"/>
                    </a:lnTo>
                    <a:lnTo>
                      <a:pt x="1994063" y="1761531"/>
                    </a:lnTo>
                    <a:lnTo>
                      <a:pt x="1820151" y="1705353"/>
                    </a:lnTo>
                    <a:lnTo>
                      <a:pt x="1798711" y="1734758"/>
                    </a:lnTo>
                    <a:cubicBezTo>
                      <a:pt x="1777597" y="1759133"/>
                      <a:pt x="1755225" y="1782388"/>
                      <a:pt x="1731696" y="1804423"/>
                    </a:cubicBezTo>
                    <a:lnTo>
                      <a:pt x="1706998" y="1825242"/>
                    </a:lnTo>
                    <a:lnTo>
                      <a:pt x="1761531" y="1994062"/>
                    </a:lnTo>
                    <a:lnTo>
                      <a:pt x="1544868" y="2119153"/>
                    </a:lnTo>
                    <a:lnTo>
                      <a:pt x="1429863" y="1991868"/>
                    </a:lnTo>
                    <a:lnTo>
                      <a:pt x="1400268" y="2003797"/>
                    </a:lnTo>
                    <a:lnTo>
                      <a:pt x="1262745" y="2038549"/>
                    </a:lnTo>
                    <a:lnTo>
                      <a:pt x="1227224" y="2204265"/>
                    </a:lnTo>
                    <a:lnTo>
                      <a:pt x="977042" y="2204265"/>
                    </a:lnTo>
                    <a:lnTo>
                      <a:pt x="941447" y="2038203"/>
                    </a:lnTo>
                    <a:lnTo>
                      <a:pt x="916475" y="2034392"/>
                    </a:lnTo>
                    <a:lnTo>
                      <a:pt x="774169" y="1992127"/>
                    </a:lnTo>
                    <a:lnTo>
                      <a:pt x="659399" y="2119153"/>
                    </a:lnTo>
                    <a:lnTo>
                      <a:pt x="442735" y="1994062"/>
                    </a:lnTo>
                    <a:lnTo>
                      <a:pt x="496981" y="1826130"/>
                    </a:lnTo>
                    <a:lnTo>
                      <a:pt x="391274" y="1717869"/>
                    </a:lnTo>
                    <a:lnTo>
                      <a:pt x="382878" y="1705753"/>
                    </a:lnTo>
                    <a:lnTo>
                      <a:pt x="210204" y="1761531"/>
                    </a:lnTo>
                    <a:lnTo>
                      <a:pt x="85113" y="1544868"/>
                    </a:lnTo>
                    <a:lnTo>
                      <a:pt x="226733" y="1416912"/>
                    </a:lnTo>
                    <a:lnTo>
                      <a:pt x="212821" y="1373126"/>
                    </a:lnTo>
                    <a:lnTo>
                      <a:pt x="191748" y="1268325"/>
                    </a:lnTo>
                    <a:lnTo>
                      <a:pt x="0" y="1227224"/>
                    </a:lnTo>
                    <a:lnTo>
                      <a:pt x="0" y="977042"/>
                    </a:lnTo>
                    <a:lnTo>
                      <a:pt x="203220" y="933481"/>
                    </a:lnTo>
                    <a:lnTo>
                      <a:pt x="212821" y="890649"/>
                    </a:lnTo>
                    <a:lnTo>
                      <a:pt x="243470" y="802476"/>
                    </a:lnTo>
                    <a:lnTo>
                      <a:pt x="85113" y="659399"/>
                    </a:lnTo>
                    <a:lnTo>
                      <a:pt x="210204" y="442735"/>
                    </a:lnTo>
                    <a:lnTo>
                      <a:pt x="423776" y="511723"/>
                    </a:lnTo>
                    <a:lnTo>
                      <a:pt x="470557" y="461243"/>
                    </a:lnTo>
                    <a:lnTo>
                      <a:pt x="512656" y="426662"/>
                    </a:lnTo>
                    <a:lnTo>
                      <a:pt x="442735" y="210203"/>
                    </a:lnTo>
                    <a:lnTo>
                      <a:pt x="659399" y="85113"/>
                    </a:lnTo>
                    <a:lnTo>
                      <a:pt x="815299" y="257661"/>
                    </a:lnTo>
                    <a:lnTo>
                      <a:pt x="916475" y="229382"/>
                    </a:lnTo>
                    <a:lnTo>
                      <a:pt x="928259" y="227584"/>
                    </a:lnTo>
                    <a:close/>
                  </a:path>
                </a:pathLst>
              </a:custGeom>
              <a:gradFill>
                <a:gsLst>
                  <a:gs pos="0">
                    <a:sysClr val="window" lastClr="FFFFFF"/>
                  </a:gs>
                  <a:gs pos="100000">
                    <a:srgbClr val="E2E2E2"/>
                  </a:gs>
                </a:gsLst>
                <a:lin ang="27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6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275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5305425" y="2638425"/>
                <a:ext cx="1581150" cy="1581150"/>
              </a:xfrm>
              <a:prstGeom prst="ellipse">
                <a:avLst/>
              </a:prstGeom>
              <a:noFill/>
              <a:ln w="19050" cap="flat" cmpd="sng" algn="ctr"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6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275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5391458" y="2730220"/>
                <a:ext cx="1409087" cy="1409086"/>
              </a:xfrm>
              <a:prstGeom prst="ellipse">
                <a:avLst/>
              </a:prstGeom>
              <a:gradFill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ln w="19050" cap="flat" cmpd="sng" algn="ctr">
                <a:gradFill flip="none" rotWithShape="1">
                  <a:gsLst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6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275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245985" y="4973816"/>
              <a:ext cx="2169370" cy="1682810"/>
              <a:chOff x="4419607" y="3250813"/>
              <a:chExt cx="1662283" cy="1398816"/>
            </a:xfrm>
          </p:grpSpPr>
          <p:sp>
            <p:nvSpPr>
              <p:cNvPr id="48" name="文本框 47"/>
              <p:cNvSpPr txBox="1"/>
              <p:nvPr/>
            </p:nvSpPr>
            <p:spPr>
              <a:xfrm>
                <a:off x="4471208" y="3250813"/>
                <a:ext cx="1519166" cy="270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fontAlgn="auto">
                  <a:spcBef>
                    <a:spcPts val="0"/>
                  </a:spcBef>
                  <a:spcAft>
                    <a:spcPts val="0"/>
                  </a:spcAft>
                  <a:defRPr sz="1600" b="1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marL="0" marR="0" lvl="0" indent="0" algn="l" defTabSz="86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515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2. </a:t>
                </a:r>
                <a:r>
                  <a:rPr kumimoji="0" lang="zh-CN" altLang="en-US" sz="1515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项目分配</a:t>
                </a:r>
                <a:endParaRPr kumimoji="0" lang="zh-CN" altLang="en-US" sz="1515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4419607" y="3506736"/>
                <a:ext cx="1662283" cy="1142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just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 sz="120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marL="0" marR="0" lvl="0" indent="0" algn="just" defTabSz="86677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4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项目录入信息系统后，需要对项目进行分配管理工作，根据目前评测业务总体情况和待测项目的紧急度进行合理分配，指定评测负责人；</a:t>
                </a:r>
                <a:endParaRPr kumimoji="0" lang="zh-CN" altLang="en-US" sz="114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3977435" y="4965546"/>
              <a:ext cx="2168702" cy="1190900"/>
              <a:chOff x="4565484" y="3187186"/>
              <a:chExt cx="1661772" cy="989921"/>
            </a:xfrm>
          </p:grpSpPr>
          <p:sp>
            <p:nvSpPr>
              <p:cNvPr id="51" name="文本框 50"/>
              <p:cNvSpPr txBox="1"/>
              <p:nvPr/>
            </p:nvSpPr>
            <p:spPr>
              <a:xfrm>
                <a:off x="4565484" y="3187186"/>
                <a:ext cx="1661772" cy="270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fontAlgn="auto">
                  <a:spcBef>
                    <a:spcPts val="0"/>
                  </a:spcBef>
                  <a:spcAft>
                    <a:spcPts val="0"/>
                  </a:spcAft>
                  <a:defRPr sz="1600" b="1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marL="0" marR="0" lvl="0" indent="0" algn="l" defTabSz="86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515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4. </a:t>
                </a:r>
                <a:r>
                  <a:rPr kumimoji="0" lang="zh-CN" altLang="en-US" sz="1515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测试用例</a:t>
                </a:r>
                <a:endParaRPr kumimoji="0" lang="zh-CN" altLang="en-US" sz="1515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4569734" y="3470947"/>
                <a:ext cx="1577713" cy="706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just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 sz="120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marL="0" marR="0" lvl="0" indent="0" algn="just" defTabSz="86677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4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记录各个测试数据，并进行梳理和分析，并根据预设置模板，自动生成报告；</a:t>
                </a:r>
                <a:endParaRPr kumimoji="0" lang="zh-CN" altLang="en-US" sz="114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2177247" y="1181864"/>
              <a:ext cx="1982594" cy="1456987"/>
              <a:chOff x="4565484" y="3198627"/>
              <a:chExt cx="1519166" cy="1211099"/>
            </a:xfrm>
          </p:grpSpPr>
          <p:sp>
            <p:nvSpPr>
              <p:cNvPr id="54" name="文本框 53"/>
              <p:cNvSpPr txBox="1"/>
              <p:nvPr/>
            </p:nvSpPr>
            <p:spPr>
              <a:xfrm>
                <a:off x="4565484" y="3198627"/>
                <a:ext cx="1519166" cy="270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86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515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1. </a:t>
                </a:r>
                <a:r>
                  <a:rPr kumimoji="0" lang="zh-CN" altLang="en-US" sz="1515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项目登记管理</a:t>
                </a:r>
                <a:endParaRPr kumimoji="0" lang="zh-CN" altLang="en-US" sz="1515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4569734" y="3485203"/>
                <a:ext cx="1496841" cy="924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86677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4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当合同签订后，整个进入技术阶段，为了更好完成评测任务，首先需要将新的项目信息登记</a:t>
                </a:r>
                <a:r>
                  <a:rPr kumimoji="0" lang="zh-CN" altLang="en-US" sz="114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；</a:t>
                </a:r>
                <a:endParaRPr kumimoji="0" lang="zh-CN" altLang="en-US" sz="114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5762102" y="1181852"/>
              <a:ext cx="2197162" cy="1151237"/>
              <a:chOff x="4565484" y="3198627"/>
              <a:chExt cx="1683579" cy="956952"/>
            </a:xfrm>
          </p:grpSpPr>
          <p:sp>
            <p:nvSpPr>
              <p:cNvPr id="57" name="文本框 56"/>
              <p:cNvSpPr txBox="1"/>
              <p:nvPr/>
            </p:nvSpPr>
            <p:spPr>
              <a:xfrm>
                <a:off x="4565484" y="3198627"/>
                <a:ext cx="1683579" cy="270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fontAlgn="auto">
                  <a:spcBef>
                    <a:spcPts val="0"/>
                  </a:spcBef>
                  <a:spcAft>
                    <a:spcPts val="0"/>
                  </a:spcAft>
                  <a:defRPr sz="1600" b="1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marL="0" marR="0" lvl="0" indent="0" algn="l" defTabSz="86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515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3. </a:t>
                </a:r>
                <a:r>
                  <a:rPr kumimoji="0" lang="zh-CN" altLang="en-US" sz="1515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任务分解和测试计划</a:t>
                </a:r>
                <a:endParaRPr kumimoji="0" lang="zh-CN" altLang="en-US" sz="1515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8" name="文本框 57"/>
              <p:cNvSpPr txBox="1"/>
              <p:nvPr/>
            </p:nvSpPr>
            <p:spPr>
              <a:xfrm>
                <a:off x="4569734" y="3449419"/>
                <a:ext cx="1679329" cy="706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just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 sz="120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marL="0" marR="0" lvl="0" indent="0" algn="just" defTabSz="86677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4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接到项目后，评测负责人召集相关评测工程师进行沟通并进行任务分解，并制定测试计划；</a:t>
                </a:r>
                <a:endParaRPr kumimoji="0" lang="zh-CN" altLang="en-US" sz="114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9494470" y="1202243"/>
              <a:ext cx="2318418" cy="1182228"/>
              <a:chOff x="4557409" y="3215573"/>
              <a:chExt cx="1776491" cy="982712"/>
            </a:xfrm>
          </p:grpSpPr>
          <p:sp>
            <p:nvSpPr>
              <p:cNvPr id="60" name="文本框 59"/>
              <p:cNvSpPr txBox="1"/>
              <p:nvPr/>
            </p:nvSpPr>
            <p:spPr>
              <a:xfrm>
                <a:off x="4597371" y="3215573"/>
                <a:ext cx="1648703" cy="270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fontAlgn="auto">
                  <a:spcBef>
                    <a:spcPts val="0"/>
                  </a:spcBef>
                  <a:spcAft>
                    <a:spcPts val="0"/>
                  </a:spcAft>
                  <a:defRPr sz="1600" b="1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marL="0" marR="0" lvl="0" indent="0" algn="l" defTabSz="86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515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5.</a:t>
                </a:r>
                <a:r>
                  <a:rPr kumimoji="0" lang="zh-CN" altLang="en-US" sz="1515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测试记录和报告编写</a:t>
                </a:r>
                <a:endParaRPr kumimoji="0" lang="zh-CN" altLang="en-US" sz="1515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1" name="文本框 60"/>
              <p:cNvSpPr txBox="1"/>
              <p:nvPr/>
            </p:nvSpPr>
            <p:spPr>
              <a:xfrm>
                <a:off x="4557409" y="3492126"/>
                <a:ext cx="1776491" cy="706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just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 sz="120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marL="0" marR="0" lvl="0" indent="0" algn="just" defTabSz="86677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4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记录各个测试数据，并进行梳理和分析，并根据预设置模板，自动生成报告；</a:t>
                </a:r>
                <a:endParaRPr kumimoji="0" lang="zh-CN" altLang="en-US" sz="114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2516864" y="4953689"/>
              <a:ext cx="1295050" cy="1193804"/>
              <a:chOff x="10459084" y="5309563"/>
              <a:chExt cx="1365873" cy="1259090"/>
            </a:xfrm>
          </p:grpSpPr>
          <p:grpSp>
            <p:nvGrpSpPr>
              <p:cNvPr id="63" name="组合 62"/>
              <p:cNvGrpSpPr/>
              <p:nvPr/>
            </p:nvGrpSpPr>
            <p:grpSpPr>
              <a:xfrm>
                <a:off x="10459084" y="5309563"/>
                <a:ext cx="1365873" cy="1259090"/>
                <a:chOff x="4993868" y="2326868"/>
                <a:chExt cx="2204265" cy="2204265"/>
              </a:xfrm>
              <a:effectLst>
                <a:outerShdw blurRad="139700" dist="63500" dir="2700000" algn="tl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69" name="任意多边形 137"/>
                <p:cNvSpPr/>
                <p:nvPr/>
              </p:nvSpPr>
              <p:spPr>
                <a:xfrm>
                  <a:off x="4993868" y="2326868"/>
                  <a:ext cx="2204265" cy="2204265"/>
                </a:xfrm>
                <a:custGeom>
                  <a:avLst/>
                  <a:gdLst>
                    <a:gd name="connsiteX0" fmla="*/ 1102132 w 2204265"/>
                    <a:gd name="connsiteY0" fmla="*/ 321083 h 2204265"/>
                    <a:gd name="connsiteX1" fmla="*/ 311557 w 2204265"/>
                    <a:gd name="connsiteY1" fmla="*/ 1111658 h 2204265"/>
                    <a:gd name="connsiteX2" fmla="*/ 1102132 w 2204265"/>
                    <a:gd name="connsiteY2" fmla="*/ 1902233 h 2204265"/>
                    <a:gd name="connsiteX3" fmla="*/ 1892707 w 2204265"/>
                    <a:gd name="connsiteY3" fmla="*/ 1111658 h 2204265"/>
                    <a:gd name="connsiteX4" fmla="*/ 1102132 w 2204265"/>
                    <a:gd name="connsiteY4" fmla="*/ 321083 h 2204265"/>
                    <a:gd name="connsiteX5" fmla="*/ 977042 w 2204265"/>
                    <a:gd name="connsiteY5" fmla="*/ 0 h 2204265"/>
                    <a:gd name="connsiteX6" fmla="*/ 1227224 w 2204265"/>
                    <a:gd name="connsiteY6" fmla="*/ 0 h 2204265"/>
                    <a:gd name="connsiteX7" fmla="*/ 1276006 w 2204265"/>
                    <a:gd name="connsiteY7" fmla="*/ 227584 h 2204265"/>
                    <a:gd name="connsiteX8" fmla="*/ 1287791 w 2204265"/>
                    <a:gd name="connsiteY8" fmla="*/ 229382 h 2204265"/>
                    <a:gd name="connsiteX9" fmla="*/ 1387705 w 2204265"/>
                    <a:gd name="connsiteY9" fmla="*/ 259057 h 2204265"/>
                    <a:gd name="connsiteX10" fmla="*/ 1544868 w 2204265"/>
                    <a:gd name="connsiteY10" fmla="*/ 85113 h 2204265"/>
                    <a:gd name="connsiteX11" fmla="*/ 1761531 w 2204265"/>
                    <a:gd name="connsiteY11" fmla="*/ 210203 h 2204265"/>
                    <a:gd name="connsiteX12" fmla="*/ 1691902 w 2204265"/>
                    <a:gd name="connsiteY12" fmla="*/ 425756 h 2204265"/>
                    <a:gd name="connsiteX13" fmla="*/ 1705003 w 2204265"/>
                    <a:gd name="connsiteY13" fmla="*/ 435309 h 2204265"/>
                    <a:gd name="connsiteX14" fmla="*/ 1774668 w 2204265"/>
                    <a:gd name="connsiteY14" fmla="*/ 502325 h 2204265"/>
                    <a:gd name="connsiteX15" fmla="*/ 1782142 w 2204265"/>
                    <a:gd name="connsiteY15" fmla="*/ 511190 h 2204265"/>
                    <a:gd name="connsiteX16" fmla="*/ 1994063 w 2204265"/>
                    <a:gd name="connsiteY16" fmla="*/ 442735 h 2204265"/>
                    <a:gd name="connsiteX17" fmla="*/ 2119154 w 2204265"/>
                    <a:gd name="connsiteY17" fmla="*/ 659399 h 2204265"/>
                    <a:gd name="connsiteX18" fmla="*/ 1961265 w 2204265"/>
                    <a:gd name="connsiteY18" fmla="*/ 802053 h 2204265"/>
                    <a:gd name="connsiteX19" fmla="*/ 1974042 w 2204265"/>
                    <a:gd name="connsiteY19" fmla="*/ 833752 h 2204265"/>
                    <a:gd name="connsiteX20" fmla="*/ 1999140 w 2204265"/>
                    <a:gd name="connsiteY20" fmla="*/ 933073 h 2204265"/>
                    <a:gd name="connsiteX21" fmla="*/ 2204265 w 2204265"/>
                    <a:gd name="connsiteY21" fmla="*/ 977042 h 2204265"/>
                    <a:gd name="connsiteX22" fmla="*/ 2204265 w 2204265"/>
                    <a:gd name="connsiteY22" fmla="*/ 1227224 h 2204265"/>
                    <a:gd name="connsiteX23" fmla="*/ 2012137 w 2204265"/>
                    <a:gd name="connsiteY23" fmla="*/ 1268406 h 2204265"/>
                    <a:gd name="connsiteX24" fmla="*/ 2004638 w 2204265"/>
                    <a:gd name="connsiteY24" fmla="*/ 1317545 h 2204265"/>
                    <a:gd name="connsiteX25" fmla="*/ 1985237 w 2204265"/>
                    <a:gd name="connsiteY25" fmla="*/ 1394985 h 2204265"/>
                    <a:gd name="connsiteX26" fmla="*/ 1977636 w 2204265"/>
                    <a:gd name="connsiteY26" fmla="*/ 1417004 h 2204265"/>
                    <a:gd name="connsiteX27" fmla="*/ 2119154 w 2204265"/>
                    <a:gd name="connsiteY27" fmla="*/ 1544868 h 2204265"/>
                    <a:gd name="connsiteX28" fmla="*/ 1994063 w 2204265"/>
                    <a:gd name="connsiteY28" fmla="*/ 1761531 h 2204265"/>
                    <a:gd name="connsiteX29" fmla="*/ 1820151 w 2204265"/>
                    <a:gd name="connsiteY29" fmla="*/ 1705353 h 2204265"/>
                    <a:gd name="connsiteX30" fmla="*/ 1798711 w 2204265"/>
                    <a:gd name="connsiteY30" fmla="*/ 1734758 h 2204265"/>
                    <a:gd name="connsiteX31" fmla="*/ 1731696 w 2204265"/>
                    <a:gd name="connsiteY31" fmla="*/ 1804423 h 2204265"/>
                    <a:gd name="connsiteX32" fmla="*/ 1706998 w 2204265"/>
                    <a:gd name="connsiteY32" fmla="*/ 1825242 h 2204265"/>
                    <a:gd name="connsiteX33" fmla="*/ 1761531 w 2204265"/>
                    <a:gd name="connsiteY33" fmla="*/ 1994062 h 2204265"/>
                    <a:gd name="connsiteX34" fmla="*/ 1544868 w 2204265"/>
                    <a:gd name="connsiteY34" fmla="*/ 2119153 h 2204265"/>
                    <a:gd name="connsiteX35" fmla="*/ 1429863 w 2204265"/>
                    <a:gd name="connsiteY35" fmla="*/ 1991868 h 2204265"/>
                    <a:gd name="connsiteX36" fmla="*/ 1400268 w 2204265"/>
                    <a:gd name="connsiteY36" fmla="*/ 2003797 h 2204265"/>
                    <a:gd name="connsiteX37" fmla="*/ 1262745 w 2204265"/>
                    <a:gd name="connsiteY37" fmla="*/ 2038549 h 2204265"/>
                    <a:gd name="connsiteX38" fmla="*/ 1227224 w 2204265"/>
                    <a:gd name="connsiteY38" fmla="*/ 2204265 h 2204265"/>
                    <a:gd name="connsiteX39" fmla="*/ 977042 w 2204265"/>
                    <a:gd name="connsiteY39" fmla="*/ 2204265 h 2204265"/>
                    <a:gd name="connsiteX40" fmla="*/ 941447 w 2204265"/>
                    <a:gd name="connsiteY40" fmla="*/ 2038203 h 2204265"/>
                    <a:gd name="connsiteX41" fmla="*/ 916475 w 2204265"/>
                    <a:gd name="connsiteY41" fmla="*/ 2034392 h 2204265"/>
                    <a:gd name="connsiteX42" fmla="*/ 774169 w 2204265"/>
                    <a:gd name="connsiteY42" fmla="*/ 1992127 h 2204265"/>
                    <a:gd name="connsiteX43" fmla="*/ 659399 w 2204265"/>
                    <a:gd name="connsiteY43" fmla="*/ 2119153 h 2204265"/>
                    <a:gd name="connsiteX44" fmla="*/ 442735 w 2204265"/>
                    <a:gd name="connsiteY44" fmla="*/ 1994062 h 2204265"/>
                    <a:gd name="connsiteX45" fmla="*/ 496981 w 2204265"/>
                    <a:gd name="connsiteY45" fmla="*/ 1826130 h 2204265"/>
                    <a:gd name="connsiteX46" fmla="*/ 391274 w 2204265"/>
                    <a:gd name="connsiteY46" fmla="*/ 1717869 h 2204265"/>
                    <a:gd name="connsiteX47" fmla="*/ 382878 w 2204265"/>
                    <a:gd name="connsiteY47" fmla="*/ 1705753 h 2204265"/>
                    <a:gd name="connsiteX48" fmla="*/ 210204 w 2204265"/>
                    <a:gd name="connsiteY48" fmla="*/ 1761531 h 2204265"/>
                    <a:gd name="connsiteX49" fmla="*/ 85113 w 2204265"/>
                    <a:gd name="connsiteY49" fmla="*/ 1544868 h 2204265"/>
                    <a:gd name="connsiteX50" fmla="*/ 226733 w 2204265"/>
                    <a:gd name="connsiteY50" fmla="*/ 1416912 h 2204265"/>
                    <a:gd name="connsiteX51" fmla="*/ 212821 w 2204265"/>
                    <a:gd name="connsiteY51" fmla="*/ 1373126 h 2204265"/>
                    <a:gd name="connsiteX52" fmla="*/ 191748 w 2204265"/>
                    <a:gd name="connsiteY52" fmla="*/ 1268325 h 2204265"/>
                    <a:gd name="connsiteX53" fmla="*/ 0 w 2204265"/>
                    <a:gd name="connsiteY53" fmla="*/ 1227224 h 2204265"/>
                    <a:gd name="connsiteX54" fmla="*/ 0 w 2204265"/>
                    <a:gd name="connsiteY54" fmla="*/ 977042 h 2204265"/>
                    <a:gd name="connsiteX55" fmla="*/ 203220 w 2204265"/>
                    <a:gd name="connsiteY55" fmla="*/ 933481 h 2204265"/>
                    <a:gd name="connsiteX56" fmla="*/ 212821 w 2204265"/>
                    <a:gd name="connsiteY56" fmla="*/ 890649 h 2204265"/>
                    <a:gd name="connsiteX57" fmla="*/ 243470 w 2204265"/>
                    <a:gd name="connsiteY57" fmla="*/ 802476 h 2204265"/>
                    <a:gd name="connsiteX58" fmla="*/ 85113 w 2204265"/>
                    <a:gd name="connsiteY58" fmla="*/ 659399 h 2204265"/>
                    <a:gd name="connsiteX59" fmla="*/ 210204 w 2204265"/>
                    <a:gd name="connsiteY59" fmla="*/ 442735 h 2204265"/>
                    <a:gd name="connsiteX60" fmla="*/ 423776 w 2204265"/>
                    <a:gd name="connsiteY60" fmla="*/ 511723 h 2204265"/>
                    <a:gd name="connsiteX61" fmla="*/ 470557 w 2204265"/>
                    <a:gd name="connsiteY61" fmla="*/ 461243 h 2204265"/>
                    <a:gd name="connsiteX62" fmla="*/ 512656 w 2204265"/>
                    <a:gd name="connsiteY62" fmla="*/ 426662 h 2204265"/>
                    <a:gd name="connsiteX63" fmla="*/ 442735 w 2204265"/>
                    <a:gd name="connsiteY63" fmla="*/ 210203 h 2204265"/>
                    <a:gd name="connsiteX64" fmla="*/ 659399 w 2204265"/>
                    <a:gd name="connsiteY64" fmla="*/ 85113 h 2204265"/>
                    <a:gd name="connsiteX65" fmla="*/ 815299 w 2204265"/>
                    <a:gd name="connsiteY65" fmla="*/ 257661 h 2204265"/>
                    <a:gd name="connsiteX66" fmla="*/ 916475 w 2204265"/>
                    <a:gd name="connsiteY66" fmla="*/ 229382 h 2204265"/>
                    <a:gd name="connsiteX67" fmla="*/ 928259 w 2204265"/>
                    <a:gd name="connsiteY67" fmla="*/ 227584 h 2204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2204265" h="2204265">
                      <a:moveTo>
                        <a:pt x="1102132" y="321083"/>
                      </a:moveTo>
                      <a:cubicBezTo>
                        <a:pt x="665509" y="321083"/>
                        <a:pt x="311557" y="675035"/>
                        <a:pt x="311557" y="1111658"/>
                      </a:cubicBezTo>
                      <a:cubicBezTo>
                        <a:pt x="311557" y="1548281"/>
                        <a:pt x="665509" y="1902233"/>
                        <a:pt x="1102132" y="1902233"/>
                      </a:cubicBezTo>
                      <a:cubicBezTo>
                        <a:pt x="1538755" y="1902233"/>
                        <a:pt x="1892707" y="1548281"/>
                        <a:pt x="1892707" y="1111658"/>
                      </a:cubicBezTo>
                      <a:cubicBezTo>
                        <a:pt x="1892707" y="675035"/>
                        <a:pt x="1538755" y="321083"/>
                        <a:pt x="1102132" y="321083"/>
                      </a:cubicBezTo>
                      <a:close/>
                      <a:moveTo>
                        <a:pt x="977042" y="0"/>
                      </a:moveTo>
                      <a:lnTo>
                        <a:pt x="1227224" y="0"/>
                      </a:lnTo>
                      <a:lnTo>
                        <a:pt x="1276006" y="227584"/>
                      </a:lnTo>
                      <a:lnTo>
                        <a:pt x="1287791" y="229382"/>
                      </a:lnTo>
                      <a:lnTo>
                        <a:pt x="1387705" y="259057"/>
                      </a:lnTo>
                      <a:lnTo>
                        <a:pt x="1544868" y="85113"/>
                      </a:lnTo>
                      <a:lnTo>
                        <a:pt x="1761531" y="210203"/>
                      </a:lnTo>
                      <a:lnTo>
                        <a:pt x="1691902" y="425756"/>
                      </a:lnTo>
                      <a:lnTo>
                        <a:pt x="1705003" y="435309"/>
                      </a:lnTo>
                      <a:cubicBezTo>
                        <a:pt x="1729378" y="456423"/>
                        <a:pt x="1752634" y="478795"/>
                        <a:pt x="1774668" y="502325"/>
                      </a:cubicBezTo>
                      <a:lnTo>
                        <a:pt x="1782142" y="511190"/>
                      </a:lnTo>
                      <a:lnTo>
                        <a:pt x="1994063" y="442735"/>
                      </a:lnTo>
                      <a:lnTo>
                        <a:pt x="2119154" y="659399"/>
                      </a:lnTo>
                      <a:lnTo>
                        <a:pt x="1961265" y="802053"/>
                      </a:lnTo>
                      <a:lnTo>
                        <a:pt x="1974042" y="833752"/>
                      </a:lnTo>
                      <a:lnTo>
                        <a:pt x="1999140" y="933073"/>
                      </a:lnTo>
                      <a:lnTo>
                        <a:pt x="2204265" y="977042"/>
                      </a:lnTo>
                      <a:lnTo>
                        <a:pt x="2204265" y="1227224"/>
                      </a:lnTo>
                      <a:lnTo>
                        <a:pt x="2012137" y="1268406"/>
                      </a:lnTo>
                      <a:lnTo>
                        <a:pt x="2004638" y="1317545"/>
                      </a:lnTo>
                      <a:cubicBezTo>
                        <a:pt x="1999269" y="1343782"/>
                        <a:pt x="1992785" y="1369612"/>
                        <a:pt x="1985237" y="1394985"/>
                      </a:cubicBezTo>
                      <a:lnTo>
                        <a:pt x="1977636" y="1417004"/>
                      </a:lnTo>
                      <a:lnTo>
                        <a:pt x="2119154" y="1544868"/>
                      </a:lnTo>
                      <a:lnTo>
                        <a:pt x="1994063" y="1761531"/>
                      </a:lnTo>
                      <a:lnTo>
                        <a:pt x="1820151" y="1705353"/>
                      </a:lnTo>
                      <a:lnTo>
                        <a:pt x="1798711" y="1734758"/>
                      </a:lnTo>
                      <a:cubicBezTo>
                        <a:pt x="1777597" y="1759133"/>
                        <a:pt x="1755225" y="1782388"/>
                        <a:pt x="1731696" y="1804423"/>
                      </a:cubicBezTo>
                      <a:lnTo>
                        <a:pt x="1706998" y="1825242"/>
                      </a:lnTo>
                      <a:lnTo>
                        <a:pt x="1761531" y="1994062"/>
                      </a:lnTo>
                      <a:lnTo>
                        <a:pt x="1544868" y="2119153"/>
                      </a:lnTo>
                      <a:lnTo>
                        <a:pt x="1429863" y="1991868"/>
                      </a:lnTo>
                      <a:lnTo>
                        <a:pt x="1400268" y="2003797"/>
                      </a:lnTo>
                      <a:lnTo>
                        <a:pt x="1262745" y="2038549"/>
                      </a:lnTo>
                      <a:lnTo>
                        <a:pt x="1227224" y="2204265"/>
                      </a:lnTo>
                      <a:lnTo>
                        <a:pt x="977042" y="2204265"/>
                      </a:lnTo>
                      <a:lnTo>
                        <a:pt x="941447" y="2038203"/>
                      </a:lnTo>
                      <a:lnTo>
                        <a:pt x="916475" y="2034392"/>
                      </a:lnTo>
                      <a:lnTo>
                        <a:pt x="774169" y="1992127"/>
                      </a:lnTo>
                      <a:lnTo>
                        <a:pt x="659399" y="2119153"/>
                      </a:lnTo>
                      <a:lnTo>
                        <a:pt x="442735" y="1994062"/>
                      </a:lnTo>
                      <a:lnTo>
                        <a:pt x="496981" y="1826130"/>
                      </a:lnTo>
                      <a:lnTo>
                        <a:pt x="391274" y="1717869"/>
                      </a:lnTo>
                      <a:lnTo>
                        <a:pt x="382878" y="1705753"/>
                      </a:lnTo>
                      <a:lnTo>
                        <a:pt x="210204" y="1761531"/>
                      </a:lnTo>
                      <a:lnTo>
                        <a:pt x="85113" y="1544868"/>
                      </a:lnTo>
                      <a:lnTo>
                        <a:pt x="226733" y="1416912"/>
                      </a:lnTo>
                      <a:lnTo>
                        <a:pt x="212821" y="1373126"/>
                      </a:lnTo>
                      <a:lnTo>
                        <a:pt x="191748" y="1268325"/>
                      </a:lnTo>
                      <a:lnTo>
                        <a:pt x="0" y="1227224"/>
                      </a:lnTo>
                      <a:lnTo>
                        <a:pt x="0" y="977042"/>
                      </a:lnTo>
                      <a:lnTo>
                        <a:pt x="203220" y="933481"/>
                      </a:lnTo>
                      <a:lnTo>
                        <a:pt x="212821" y="890649"/>
                      </a:lnTo>
                      <a:lnTo>
                        <a:pt x="243470" y="802476"/>
                      </a:lnTo>
                      <a:lnTo>
                        <a:pt x="85113" y="659399"/>
                      </a:lnTo>
                      <a:lnTo>
                        <a:pt x="210204" y="442735"/>
                      </a:lnTo>
                      <a:lnTo>
                        <a:pt x="423776" y="511723"/>
                      </a:lnTo>
                      <a:lnTo>
                        <a:pt x="470557" y="461243"/>
                      </a:lnTo>
                      <a:lnTo>
                        <a:pt x="512656" y="426662"/>
                      </a:lnTo>
                      <a:lnTo>
                        <a:pt x="442735" y="210203"/>
                      </a:lnTo>
                      <a:lnTo>
                        <a:pt x="659399" y="85113"/>
                      </a:lnTo>
                      <a:lnTo>
                        <a:pt x="815299" y="257661"/>
                      </a:lnTo>
                      <a:lnTo>
                        <a:pt x="916475" y="229382"/>
                      </a:lnTo>
                      <a:lnTo>
                        <a:pt x="928259" y="227584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/>
                    </a:gs>
                    <a:gs pos="100000">
                      <a:srgbClr val="E2E2E2"/>
                    </a:gs>
                  </a:gsLst>
                  <a:lin ang="2700000" scaled="1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86677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275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0" name="椭圆 69"/>
                <p:cNvSpPr/>
                <p:nvPr/>
              </p:nvSpPr>
              <p:spPr>
                <a:xfrm>
                  <a:off x="5305425" y="2638425"/>
                  <a:ext cx="1581150" cy="1581150"/>
                </a:xfrm>
                <a:prstGeom prst="ellipse">
                  <a:avLst/>
                </a:prstGeom>
                <a:noFill/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85000"/>
                        </a:sysClr>
                      </a:gs>
                      <a:gs pos="100000">
                        <a:sysClr val="window" lastClr="FFFFFF"/>
                      </a:gs>
                    </a:gsLst>
                    <a:lin ang="2700000" scaled="1"/>
                    <a:tileRect/>
                  </a:gra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86677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275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1" name="椭圆 70"/>
                <p:cNvSpPr/>
                <p:nvPr/>
              </p:nvSpPr>
              <p:spPr>
                <a:xfrm>
                  <a:off x="5391458" y="2730220"/>
                  <a:ext cx="1409087" cy="1409086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2700000" scaled="1"/>
                </a:gradFill>
                <a:ln w="19050" cap="flat" cmpd="sng" algn="ctr">
                  <a:gradFill flip="none" rotWithShape="1">
                    <a:gsLst>
                      <a:gs pos="100000">
                        <a:sysClr val="window" lastClr="FFFFFF">
                          <a:lumMod val="85000"/>
                        </a:sysClr>
                      </a:gs>
                      <a:gs pos="0">
                        <a:sysClr val="window" lastClr="FFFFFF"/>
                      </a:gs>
                    </a:gsLst>
                    <a:lin ang="2700000" scaled="1"/>
                    <a:tileRect/>
                  </a:gra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86677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275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64" name="Group 36"/>
              <p:cNvGrpSpPr>
                <a:grpSpLocks noChangeAspect="1"/>
              </p:cNvGrpSpPr>
              <p:nvPr/>
            </p:nvGrpSpPr>
            <p:grpSpPr bwMode="auto">
              <a:xfrm>
                <a:off x="10878790" y="5755468"/>
                <a:ext cx="495505" cy="394524"/>
                <a:chOff x="3321" y="1710"/>
                <a:chExt cx="1042" cy="900"/>
              </a:xfrm>
              <a:solidFill>
                <a:srgbClr val="124062"/>
              </a:solidFill>
            </p:grpSpPr>
            <p:sp>
              <p:nvSpPr>
                <p:cNvPr id="65" name="Freeform 37"/>
                <p:cNvSpPr>
                  <a:spLocks noEditPoints="1"/>
                </p:cNvSpPr>
                <p:nvPr/>
              </p:nvSpPr>
              <p:spPr bwMode="auto">
                <a:xfrm>
                  <a:off x="3321" y="1710"/>
                  <a:ext cx="1042" cy="745"/>
                </a:xfrm>
                <a:custGeom>
                  <a:avLst/>
                  <a:gdLst>
                    <a:gd name="T0" fmla="*/ 37 w 438"/>
                    <a:gd name="T1" fmla="*/ 255 h 313"/>
                    <a:gd name="T2" fmla="*/ 20 w 438"/>
                    <a:gd name="T3" fmla="*/ 237 h 313"/>
                    <a:gd name="T4" fmla="*/ 20 w 438"/>
                    <a:gd name="T5" fmla="*/ 42 h 313"/>
                    <a:gd name="T6" fmla="*/ 37 w 438"/>
                    <a:gd name="T7" fmla="*/ 25 h 313"/>
                    <a:gd name="T8" fmla="*/ 401 w 438"/>
                    <a:gd name="T9" fmla="*/ 25 h 313"/>
                    <a:gd name="T10" fmla="*/ 418 w 438"/>
                    <a:gd name="T11" fmla="*/ 42 h 313"/>
                    <a:gd name="T12" fmla="*/ 418 w 438"/>
                    <a:gd name="T13" fmla="*/ 237 h 313"/>
                    <a:gd name="T14" fmla="*/ 401 w 438"/>
                    <a:gd name="T15" fmla="*/ 255 h 313"/>
                    <a:gd name="T16" fmla="*/ 37 w 438"/>
                    <a:gd name="T17" fmla="*/ 255 h 313"/>
                    <a:gd name="T18" fmla="*/ 424 w 438"/>
                    <a:gd name="T19" fmla="*/ 0 h 313"/>
                    <a:gd name="T20" fmla="*/ 14 w 438"/>
                    <a:gd name="T21" fmla="*/ 0 h 313"/>
                    <a:gd name="T22" fmla="*/ 0 w 438"/>
                    <a:gd name="T23" fmla="*/ 14 h 313"/>
                    <a:gd name="T24" fmla="*/ 0 w 438"/>
                    <a:gd name="T25" fmla="*/ 298 h 313"/>
                    <a:gd name="T26" fmla="*/ 14 w 438"/>
                    <a:gd name="T27" fmla="*/ 313 h 313"/>
                    <a:gd name="T28" fmla="*/ 424 w 438"/>
                    <a:gd name="T29" fmla="*/ 313 h 313"/>
                    <a:gd name="T30" fmla="*/ 438 w 438"/>
                    <a:gd name="T31" fmla="*/ 298 h 313"/>
                    <a:gd name="T32" fmla="*/ 438 w 438"/>
                    <a:gd name="T33" fmla="*/ 14 h 313"/>
                    <a:gd name="T34" fmla="*/ 424 w 438"/>
                    <a:gd name="T35" fmla="*/ 0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38" h="313">
                      <a:moveTo>
                        <a:pt x="37" y="255"/>
                      </a:moveTo>
                      <a:cubicBezTo>
                        <a:pt x="28" y="255"/>
                        <a:pt x="20" y="247"/>
                        <a:pt x="20" y="237"/>
                      </a:cubicBezTo>
                      <a:cubicBezTo>
                        <a:pt x="20" y="42"/>
                        <a:pt x="20" y="42"/>
                        <a:pt x="20" y="42"/>
                      </a:cubicBezTo>
                      <a:cubicBezTo>
                        <a:pt x="20" y="33"/>
                        <a:pt x="28" y="25"/>
                        <a:pt x="37" y="25"/>
                      </a:cubicBezTo>
                      <a:cubicBezTo>
                        <a:pt x="401" y="25"/>
                        <a:pt x="401" y="25"/>
                        <a:pt x="401" y="25"/>
                      </a:cubicBezTo>
                      <a:cubicBezTo>
                        <a:pt x="410" y="25"/>
                        <a:pt x="418" y="33"/>
                        <a:pt x="418" y="42"/>
                      </a:cubicBezTo>
                      <a:cubicBezTo>
                        <a:pt x="418" y="237"/>
                        <a:pt x="418" y="237"/>
                        <a:pt x="418" y="237"/>
                      </a:cubicBezTo>
                      <a:cubicBezTo>
                        <a:pt x="418" y="247"/>
                        <a:pt x="410" y="255"/>
                        <a:pt x="401" y="255"/>
                      </a:cubicBezTo>
                      <a:cubicBezTo>
                        <a:pt x="37" y="255"/>
                        <a:pt x="37" y="255"/>
                        <a:pt x="37" y="255"/>
                      </a:cubicBezTo>
                      <a:moveTo>
                        <a:pt x="424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6" y="0"/>
                        <a:pt x="0" y="6"/>
                        <a:pt x="0" y="14"/>
                      </a:cubicBez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0" y="306"/>
                        <a:pt x="6" y="313"/>
                        <a:pt x="14" y="313"/>
                      </a:cubicBezTo>
                      <a:cubicBezTo>
                        <a:pt x="424" y="313"/>
                        <a:pt x="424" y="313"/>
                        <a:pt x="424" y="313"/>
                      </a:cubicBezTo>
                      <a:cubicBezTo>
                        <a:pt x="432" y="313"/>
                        <a:pt x="438" y="306"/>
                        <a:pt x="438" y="298"/>
                      </a:cubicBezTo>
                      <a:cubicBezTo>
                        <a:pt x="438" y="14"/>
                        <a:pt x="438" y="14"/>
                        <a:pt x="438" y="14"/>
                      </a:cubicBezTo>
                      <a:cubicBezTo>
                        <a:pt x="438" y="6"/>
                        <a:pt x="432" y="0"/>
                        <a:pt x="42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15598" tIns="57799" rIns="115598" bIns="57799" numCol="1" anchor="t" anchorCtr="0" compatLnSpc="1"/>
                <a:lstStyle/>
                <a:p>
                  <a:pPr marL="0" marR="0" lvl="0" indent="0" algn="l" defTabSz="86677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275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6" name="Rectangle 38"/>
                <p:cNvSpPr>
                  <a:spLocks noChangeArrowheads="1"/>
                </p:cNvSpPr>
                <p:nvPr/>
              </p:nvSpPr>
              <p:spPr bwMode="auto">
                <a:xfrm>
                  <a:off x="3716" y="2465"/>
                  <a:ext cx="252" cy="9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15598" tIns="57799" rIns="115598" bIns="57799" numCol="1" anchor="t" anchorCtr="0" compatLnSpc="1"/>
                <a:lstStyle/>
                <a:p>
                  <a:pPr marL="0" marR="0" lvl="0" indent="0" algn="l" defTabSz="86677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275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7" name="Rectangle 40"/>
                <p:cNvSpPr>
                  <a:spLocks noChangeArrowheads="1"/>
                </p:cNvSpPr>
                <p:nvPr/>
              </p:nvSpPr>
              <p:spPr bwMode="auto">
                <a:xfrm>
                  <a:off x="3595" y="2570"/>
                  <a:ext cx="495" cy="4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15598" tIns="57799" rIns="115598" bIns="57799" numCol="1" anchor="t" anchorCtr="0" compatLnSpc="1"/>
                <a:lstStyle/>
                <a:p>
                  <a:pPr marL="0" marR="0" lvl="0" indent="0" algn="l" defTabSz="86677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275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68" name="Freeform 42"/>
                <p:cNvSpPr/>
                <p:nvPr/>
              </p:nvSpPr>
              <p:spPr bwMode="auto">
                <a:xfrm>
                  <a:off x="3433" y="1853"/>
                  <a:ext cx="771" cy="400"/>
                </a:xfrm>
                <a:custGeom>
                  <a:avLst/>
                  <a:gdLst>
                    <a:gd name="T0" fmla="*/ 761 w 771"/>
                    <a:gd name="T1" fmla="*/ 0 h 400"/>
                    <a:gd name="T2" fmla="*/ 657 w 771"/>
                    <a:gd name="T3" fmla="*/ 9 h 400"/>
                    <a:gd name="T4" fmla="*/ 697 w 771"/>
                    <a:gd name="T5" fmla="*/ 43 h 400"/>
                    <a:gd name="T6" fmla="*/ 557 w 771"/>
                    <a:gd name="T7" fmla="*/ 212 h 400"/>
                    <a:gd name="T8" fmla="*/ 419 w 771"/>
                    <a:gd name="T9" fmla="*/ 105 h 400"/>
                    <a:gd name="T10" fmla="*/ 286 w 771"/>
                    <a:gd name="T11" fmla="*/ 278 h 400"/>
                    <a:gd name="T12" fmla="*/ 152 w 771"/>
                    <a:gd name="T13" fmla="*/ 190 h 400"/>
                    <a:gd name="T14" fmla="*/ 0 w 771"/>
                    <a:gd name="T15" fmla="*/ 369 h 400"/>
                    <a:gd name="T16" fmla="*/ 36 w 771"/>
                    <a:gd name="T17" fmla="*/ 400 h 400"/>
                    <a:gd name="T18" fmla="*/ 162 w 771"/>
                    <a:gd name="T19" fmla="*/ 252 h 400"/>
                    <a:gd name="T20" fmla="*/ 298 w 771"/>
                    <a:gd name="T21" fmla="*/ 343 h 400"/>
                    <a:gd name="T22" fmla="*/ 428 w 771"/>
                    <a:gd name="T23" fmla="*/ 171 h 400"/>
                    <a:gd name="T24" fmla="*/ 564 w 771"/>
                    <a:gd name="T25" fmla="*/ 278 h 400"/>
                    <a:gd name="T26" fmla="*/ 733 w 771"/>
                    <a:gd name="T27" fmla="*/ 71 h 400"/>
                    <a:gd name="T28" fmla="*/ 771 w 771"/>
                    <a:gd name="T29" fmla="*/ 105 h 400"/>
                    <a:gd name="T30" fmla="*/ 761 w 771"/>
                    <a:gd name="T31" fmla="*/ 0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71" h="400">
                      <a:moveTo>
                        <a:pt x="761" y="0"/>
                      </a:moveTo>
                      <a:lnTo>
                        <a:pt x="657" y="9"/>
                      </a:lnTo>
                      <a:lnTo>
                        <a:pt x="697" y="43"/>
                      </a:lnTo>
                      <a:lnTo>
                        <a:pt x="557" y="212"/>
                      </a:lnTo>
                      <a:lnTo>
                        <a:pt x="419" y="105"/>
                      </a:lnTo>
                      <a:lnTo>
                        <a:pt x="286" y="278"/>
                      </a:lnTo>
                      <a:lnTo>
                        <a:pt x="152" y="190"/>
                      </a:lnTo>
                      <a:lnTo>
                        <a:pt x="0" y="369"/>
                      </a:lnTo>
                      <a:lnTo>
                        <a:pt x="36" y="400"/>
                      </a:lnTo>
                      <a:lnTo>
                        <a:pt x="162" y="252"/>
                      </a:lnTo>
                      <a:lnTo>
                        <a:pt x="298" y="343"/>
                      </a:lnTo>
                      <a:lnTo>
                        <a:pt x="428" y="171"/>
                      </a:lnTo>
                      <a:lnTo>
                        <a:pt x="564" y="278"/>
                      </a:lnTo>
                      <a:lnTo>
                        <a:pt x="733" y="71"/>
                      </a:lnTo>
                      <a:lnTo>
                        <a:pt x="771" y="105"/>
                      </a:lnTo>
                      <a:lnTo>
                        <a:pt x="7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15598" tIns="57799" rIns="115598" bIns="57799" numCol="1" anchor="t" anchorCtr="0" compatLnSpc="1"/>
                <a:lstStyle/>
                <a:p>
                  <a:pPr marL="0" marR="0" lvl="0" indent="0" algn="l" defTabSz="86677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275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grpSp>
          <p:nvGrpSpPr>
            <p:cNvPr id="72" name="组合 71"/>
            <p:cNvGrpSpPr/>
            <p:nvPr/>
          </p:nvGrpSpPr>
          <p:grpSpPr>
            <a:xfrm>
              <a:off x="10263645" y="4858501"/>
              <a:ext cx="1295050" cy="1193804"/>
              <a:chOff x="-248135" y="3424451"/>
              <a:chExt cx="1365873" cy="1259090"/>
            </a:xfrm>
          </p:grpSpPr>
          <p:grpSp>
            <p:nvGrpSpPr>
              <p:cNvPr id="73" name="组合 72"/>
              <p:cNvGrpSpPr/>
              <p:nvPr/>
            </p:nvGrpSpPr>
            <p:grpSpPr>
              <a:xfrm>
                <a:off x="-248135" y="3424451"/>
                <a:ext cx="1365873" cy="1259090"/>
                <a:chOff x="4993868" y="2326868"/>
                <a:chExt cx="2204265" cy="2204265"/>
              </a:xfrm>
              <a:effectLst>
                <a:outerShdw blurRad="139700" dist="63500" dir="2700000" algn="tl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75" name="任意多边形 125"/>
                <p:cNvSpPr/>
                <p:nvPr/>
              </p:nvSpPr>
              <p:spPr>
                <a:xfrm>
                  <a:off x="4993868" y="2326868"/>
                  <a:ext cx="2204265" cy="2204265"/>
                </a:xfrm>
                <a:custGeom>
                  <a:avLst/>
                  <a:gdLst>
                    <a:gd name="connsiteX0" fmla="*/ 1102132 w 2204265"/>
                    <a:gd name="connsiteY0" fmla="*/ 321083 h 2204265"/>
                    <a:gd name="connsiteX1" fmla="*/ 311557 w 2204265"/>
                    <a:gd name="connsiteY1" fmla="*/ 1111658 h 2204265"/>
                    <a:gd name="connsiteX2" fmla="*/ 1102132 w 2204265"/>
                    <a:gd name="connsiteY2" fmla="*/ 1902233 h 2204265"/>
                    <a:gd name="connsiteX3" fmla="*/ 1892707 w 2204265"/>
                    <a:gd name="connsiteY3" fmla="*/ 1111658 h 2204265"/>
                    <a:gd name="connsiteX4" fmla="*/ 1102132 w 2204265"/>
                    <a:gd name="connsiteY4" fmla="*/ 321083 h 2204265"/>
                    <a:gd name="connsiteX5" fmla="*/ 977042 w 2204265"/>
                    <a:gd name="connsiteY5" fmla="*/ 0 h 2204265"/>
                    <a:gd name="connsiteX6" fmla="*/ 1227224 w 2204265"/>
                    <a:gd name="connsiteY6" fmla="*/ 0 h 2204265"/>
                    <a:gd name="connsiteX7" fmla="*/ 1276006 w 2204265"/>
                    <a:gd name="connsiteY7" fmla="*/ 227584 h 2204265"/>
                    <a:gd name="connsiteX8" fmla="*/ 1287791 w 2204265"/>
                    <a:gd name="connsiteY8" fmla="*/ 229382 h 2204265"/>
                    <a:gd name="connsiteX9" fmla="*/ 1387705 w 2204265"/>
                    <a:gd name="connsiteY9" fmla="*/ 259057 h 2204265"/>
                    <a:gd name="connsiteX10" fmla="*/ 1544868 w 2204265"/>
                    <a:gd name="connsiteY10" fmla="*/ 85113 h 2204265"/>
                    <a:gd name="connsiteX11" fmla="*/ 1761531 w 2204265"/>
                    <a:gd name="connsiteY11" fmla="*/ 210203 h 2204265"/>
                    <a:gd name="connsiteX12" fmla="*/ 1691902 w 2204265"/>
                    <a:gd name="connsiteY12" fmla="*/ 425756 h 2204265"/>
                    <a:gd name="connsiteX13" fmla="*/ 1705003 w 2204265"/>
                    <a:gd name="connsiteY13" fmla="*/ 435309 h 2204265"/>
                    <a:gd name="connsiteX14" fmla="*/ 1774668 w 2204265"/>
                    <a:gd name="connsiteY14" fmla="*/ 502325 h 2204265"/>
                    <a:gd name="connsiteX15" fmla="*/ 1782142 w 2204265"/>
                    <a:gd name="connsiteY15" fmla="*/ 511190 h 2204265"/>
                    <a:gd name="connsiteX16" fmla="*/ 1994063 w 2204265"/>
                    <a:gd name="connsiteY16" fmla="*/ 442735 h 2204265"/>
                    <a:gd name="connsiteX17" fmla="*/ 2119154 w 2204265"/>
                    <a:gd name="connsiteY17" fmla="*/ 659399 h 2204265"/>
                    <a:gd name="connsiteX18" fmla="*/ 1961265 w 2204265"/>
                    <a:gd name="connsiteY18" fmla="*/ 802053 h 2204265"/>
                    <a:gd name="connsiteX19" fmla="*/ 1974042 w 2204265"/>
                    <a:gd name="connsiteY19" fmla="*/ 833752 h 2204265"/>
                    <a:gd name="connsiteX20" fmla="*/ 1999140 w 2204265"/>
                    <a:gd name="connsiteY20" fmla="*/ 933073 h 2204265"/>
                    <a:gd name="connsiteX21" fmla="*/ 2204265 w 2204265"/>
                    <a:gd name="connsiteY21" fmla="*/ 977042 h 2204265"/>
                    <a:gd name="connsiteX22" fmla="*/ 2204265 w 2204265"/>
                    <a:gd name="connsiteY22" fmla="*/ 1227224 h 2204265"/>
                    <a:gd name="connsiteX23" fmla="*/ 2012137 w 2204265"/>
                    <a:gd name="connsiteY23" fmla="*/ 1268406 h 2204265"/>
                    <a:gd name="connsiteX24" fmla="*/ 2004638 w 2204265"/>
                    <a:gd name="connsiteY24" fmla="*/ 1317545 h 2204265"/>
                    <a:gd name="connsiteX25" fmla="*/ 1985237 w 2204265"/>
                    <a:gd name="connsiteY25" fmla="*/ 1394985 h 2204265"/>
                    <a:gd name="connsiteX26" fmla="*/ 1977636 w 2204265"/>
                    <a:gd name="connsiteY26" fmla="*/ 1417004 h 2204265"/>
                    <a:gd name="connsiteX27" fmla="*/ 2119154 w 2204265"/>
                    <a:gd name="connsiteY27" fmla="*/ 1544868 h 2204265"/>
                    <a:gd name="connsiteX28" fmla="*/ 1994063 w 2204265"/>
                    <a:gd name="connsiteY28" fmla="*/ 1761531 h 2204265"/>
                    <a:gd name="connsiteX29" fmla="*/ 1820151 w 2204265"/>
                    <a:gd name="connsiteY29" fmla="*/ 1705353 h 2204265"/>
                    <a:gd name="connsiteX30" fmla="*/ 1798711 w 2204265"/>
                    <a:gd name="connsiteY30" fmla="*/ 1734758 h 2204265"/>
                    <a:gd name="connsiteX31" fmla="*/ 1731696 w 2204265"/>
                    <a:gd name="connsiteY31" fmla="*/ 1804423 h 2204265"/>
                    <a:gd name="connsiteX32" fmla="*/ 1706998 w 2204265"/>
                    <a:gd name="connsiteY32" fmla="*/ 1825242 h 2204265"/>
                    <a:gd name="connsiteX33" fmla="*/ 1761531 w 2204265"/>
                    <a:gd name="connsiteY33" fmla="*/ 1994062 h 2204265"/>
                    <a:gd name="connsiteX34" fmla="*/ 1544868 w 2204265"/>
                    <a:gd name="connsiteY34" fmla="*/ 2119153 h 2204265"/>
                    <a:gd name="connsiteX35" fmla="*/ 1429863 w 2204265"/>
                    <a:gd name="connsiteY35" fmla="*/ 1991868 h 2204265"/>
                    <a:gd name="connsiteX36" fmla="*/ 1400268 w 2204265"/>
                    <a:gd name="connsiteY36" fmla="*/ 2003797 h 2204265"/>
                    <a:gd name="connsiteX37" fmla="*/ 1262745 w 2204265"/>
                    <a:gd name="connsiteY37" fmla="*/ 2038549 h 2204265"/>
                    <a:gd name="connsiteX38" fmla="*/ 1227224 w 2204265"/>
                    <a:gd name="connsiteY38" fmla="*/ 2204265 h 2204265"/>
                    <a:gd name="connsiteX39" fmla="*/ 977042 w 2204265"/>
                    <a:gd name="connsiteY39" fmla="*/ 2204265 h 2204265"/>
                    <a:gd name="connsiteX40" fmla="*/ 941447 w 2204265"/>
                    <a:gd name="connsiteY40" fmla="*/ 2038203 h 2204265"/>
                    <a:gd name="connsiteX41" fmla="*/ 916475 w 2204265"/>
                    <a:gd name="connsiteY41" fmla="*/ 2034392 h 2204265"/>
                    <a:gd name="connsiteX42" fmla="*/ 774169 w 2204265"/>
                    <a:gd name="connsiteY42" fmla="*/ 1992127 h 2204265"/>
                    <a:gd name="connsiteX43" fmla="*/ 659399 w 2204265"/>
                    <a:gd name="connsiteY43" fmla="*/ 2119153 h 2204265"/>
                    <a:gd name="connsiteX44" fmla="*/ 442735 w 2204265"/>
                    <a:gd name="connsiteY44" fmla="*/ 1994062 h 2204265"/>
                    <a:gd name="connsiteX45" fmla="*/ 496981 w 2204265"/>
                    <a:gd name="connsiteY45" fmla="*/ 1826130 h 2204265"/>
                    <a:gd name="connsiteX46" fmla="*/ 391274 w 2204265"/>
                    <a:gd name="connsiteY46" fmla="*/ 1717869 h 2204265"/>
                    <a:gd name="connsiteX47" fmla="*/ 382878 w 2204265"/>
                    <a:gd name="connsiteY47" fmla="*/ 1705753 h 2204265"/>
                    <a:gd name="connsiteX48" fmla="*/ 210204 w 2204265"/>
                    <a:gd name="connsiteY48" fmla="*/ 1761531 h 2204265"/>
                    <a:gd name="connsiteX49" fmla="*/ 85113 w 2204265"/>
                    <a:gd name="connsiteY49" fmla="*/ 1544868 h 2204265"/>
                    <a:gd name="connsiteX50" fmla="*/ 226733 w 2204265"/>
                    <a:gd name="connsiteY50" fmla="*/ 1416912 h 2204265"/>
                    <a:gd name="connsiteX51" fmla="*/ 212821 w 2204265"/>
                    <a:gd name="connsiteY51" fmla="*/ 1373126 h 2204265"/>
                    <a:gd name="connsiteX52" fmla="*/ 191748 w 2204265"/>
                    <a:gd name="connsiteY52" fmla="*/ 1268325 h 2204265"/>
                    <a:gd name="connsiteX53" fmla="*/ 0 w 2204265"/>
                    <a:gd name="connsiteY53" fmla="*/ 1227224 h 2204265"/>
                    <a:gd name="connsiteX54" fmla="*/ 0 w 2204265"/>
                    <a:gd name="connsiteY54" fmla="*/ 977042 h 2204265"/>
                    <a:gd name="connsiteX55" fmla="*/ 203220 w 2204265"/>
                    <a:gd name="connsiteY55" fmla="*/ 933481 h 2204265"/>
                    <a:gd name="connsiteX56" fmla="*/ 212821 w 2204265"/>
                    <a:gd name="connsiteY56" fmla="*/ 890649 h 2204265"/>
                    <a:gd name="connsiteX57" fmla="*/ 243470 w 2204265"/>
                    <a:gd name="connsiteY57" fmla="*/ 802476 h 2204265"/>
                    <a:gd name="connsiteX58" fmla="*/ 85113 w 2204265"/>
                    <a:gd name="connsiteY58" fmla="*/ 659399 h 2204265"/>
                    <a:gd name="connsiteX59" fmla="*/ 210204 w 2204265"/>
                    <a:gd name="connsiteY59" fmla="*/ 442735 h 2204265"/>
                    <a:gd name="connsiteX60" fmla="*/ 423776 w 2204265"/>
                    <a:gd name="connsiteY60" fmla="*/ 511723 h 2204265"/>
                    <a:gd name="connsiteX61" fmla="*/ 470557 w 2204265"/>
                    <a:gd name="connsiteY61" fmla="*/ 461243 h 2204265"/>
                    <a:gd name="connsiteX62" fmla="*/ 512656 w 2204265"/>
                    <a:gd name="connsiteY62" fmla="*/ 426662 h 2204265"/>
                    <a:gd name="connsiteX63" fmla="*/ 442735 w 2204265"/>
                    <a:gd name="connsiteY63" fmla="*/ 210203 h 2204265"/>
                    <a:gd name="connsiteX64" fmla="*/ 659399 w 2204265"/>
                    <a:gd name="connsiteY64" fmla="*/ 85113 h 2204265"/>
                    <a:gd name="connsiteX65" fmla="*/ 815299 w 2204265"/>
                    <a:gd name="connsiteY65" fmla="*/ 257661 h 2204265"/>
                    <a:gd name="connsiteX66" fmla="*/ 916475 w 2204265"/>
                    <a:gd name="connsiteY66" fmla="*/ 229382 h 2204265"/>
                    <a:gd name="connsiteX67" fmla="*/ 928259 w 2204265"/>
                    <a:gd name="connsiteY67" fmla="*/ 227584 h 2204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2204265" h="2204265">
                      <a:moveTo>
                        <a:pt x="1102132" y="321083"/>
                      </a:moveTo>
                      <a:cubicBezTo>
                        <a:pt x="665509" y="321083"/>
                        <a:pt x="311557" y="675035"/>
                        <a:pt x="311557" y="1111658"/>
                      </a:cubicBezTo>
                      <a:cubicBezTo>
                        <a:pt x="311557" y="1548281"/>
                        <a:pt x="665509" y="1902233"/>
                        <a:pt x="1102132" y="1902233"/>
                      </a:cubicBezTo>
                      <a:cubicBezTo>
                        <a:pt x="1538755" y="1902233"/>
                        <a:pt x="1892707" y="1548281"/>
                        <a:pt x="1892707" y="1111658"/>
                      </a:cubicBezTo>
                      <a:cubicBezTo>
                        <a:pt x="1892707" y="675035"/>
                        <a:pt x="1538755" y="321083"/>
                        <a:pt x="1102132" y="321083"/>
                      </a:cubicBezTo>
                      <a:close/>
                      <a:moveTo>
                        <a:pt x="977042" y="0"/>
                      </a:moveTo>
                      <a:lnTo>
                        <a:pt x="1227224" y="0"/>
                      </a:lnTo>
                      <a:lnTo>
                        <a:pt x="1276006" y="227584"/>
                      </a:lnTo>
                      <a:lnTo>
                        <a:pt x="1287791" y="229382"/>
                      </a:lnTo>
                      <a:lnTo>
                        <a:pt x="1387705" y="259057"/>
                      </a:lnTo>
                      <a:lnTo>
                        <a:pt x="1544868" y="85113"/>
                      </a:lnTo>
                      <a:lnTo>
                        <a:pt x="1761531" y="210203"/>
                      </a:lnTo>
                      <a:lnTo>
                        <a:pt x="1691902" y="425756"/>
                      </a:lnTo>
                      <a:lnTo>
                        <a:pt x="1705003" y="435309"/>
                      </a:lnTo>
                      <a:cubicBezTo>
                        <a:pt x="1729378" y="456423"/>
                        <a:pt x="1752634" y="478795"/>
                        <a:pt x="1774668" y="502325"/>
                      </a:cubicBezTo>
                      <a:lnTo>
                        <a:pt x="1782142" y="511190"/>
                      </a:lnTo>
                      <a:lnTo>
                        <a:pt x="1994063" y="442735"/>
                      </a:lnTo>
                      <a:lnTo>
                        <a:pt x="2119154" y="659399"/>
                      </a:lnTo>
                      <a:lnTo>
                        <a:pt x="1961265" y="802053"/>
                      </a:lnTo>
                      <a:lnTo>
                        <a:pt x="1974042" y="833752"/>
                      </a:lnTo>
                      <a:lnTo>
                        <a:pt x="1999140" y="933073"/>
                      </a:lnTo>
                      <a:lnTo>
                        <a:pt x="2204265" y="977042"/>
                      </a:lnTo>
                      <a:lnTo>
                        <a:pt x="2204265" y="1227224"/>
                      </a:lnTo>
                      <a:lnTo>
                        <a:pt x="2012137" y="1268406"/>
                      </a:lnTo>
                      <a:lnTo>
                        <a:pt x="2004638" y="1317545"/>
                      </a:lnTo>
                      <a:cubicBezTo>
                        <a:pt x="1999269" y="1343782"/>
                        <a:pt x="1992785" y="1369612"/>
                        <a:pt x="1985237" y="1394985"/>
                      </a:cubicBezTo>
                      <a:lnTo>
                        <a:pt x="1977636" y="1417004"/>
                      </a:lnTo>
                      <a:lnTo>
                        <a:pt x="2119154" y="1544868"/>
                      </a:lnTo>
                      <a:lnTo>
                        <a:pt x="1994063" y="1761531"/>
                      </a:lnTo>
                      <a:lnTo>
                        <a:pt x="1820151" y="1705353"/>
                      </a:lnTo>
                      <a:lnTo>
                        <a:pt x="1798711" y="1734758"/>
                      </a:lnTo>
                      <a:cubicBezTo>
                        <a:pt x="1777597" y="1759133"/>
                        <a:pt x="1755225" y="1782388"/>
                        <a:pt x="1731696" y="1804423"/>
                      </a:cubicBezTo>
                      <a:lnTo>
                        <a:pt x="1706998" y="1825242"/>
                      </a:lnTo>
                      <a:lnTo>
                        <a:pt x="1761531" y="1994062"/>
                      </a:lnTo>
                      <a:lnTo>
                        <a:pt x="1544868" y="2119153"/>
                      </a:lnTo>
                      <a:lnTo>
                        <a:pt x="1429863" y="1991868"/>
                      </a:lnTo>
                      <a:lnTo>
                        <a:pt x="1400268" y="2003797"/>
                      </a:lnTo>
                      <a:lnTo>
                        <a:pt x="1262745" y="2038549"/>
                      </a:lnTo>
                      <a:lnTo>
                        <a:pt x="1227224" y="2204265"/>
                      </a:lnTo>
                      <a:lnTo>
                        <a:pt x="977042" y="2204265"/>
                      </a:lnTo>
                      <a:lnTo>
                        <a:pt x="941447" y="2038203"/>
                      </a:lnTo>
                      <a:lnTo>
                        <a:pt x="916475" y="2034392"/>
                      </a:lnTo>
                      <a:lnTo>
                        <a:pt x="774169" y="1992127"/>
                      </a:lnTo>
                      <a:lnTo>
                        <a:pt x="659399" y="2119153"/>
                      </a:lnTo>
                      <a:lnTo>
                        <a:pt x="442735" y="1994062"/>
                      </a:lnTo>
                      <a:lnTo>
                        <a:pt x="496981" y="1826130"/>
                      </a:lnTo>
                      <a:lnTo>
                        <a:pt x="391274" y="1717869"/>
                      </a:lnTo>
                      <a:lnTo>
                        <a:pt x="382878" y="1705753"/>
                      </a:lnTo>
                      <a:lnTo>
                        <a:pt x="210204" y="1761531"/>
                      </a:lnTo>
                      <a:lnTo>
                        <a:pt x="85113" y="1544868"/>
                      </a:lnTo>
                      <a:lnTo>
                        <a:pt x="226733" y="1416912"/>
                      </a:lnTo>
                      <a:lnTo>
                        <a:pt x="212821" y="1373126"/>
                      </a:lnTo>
                      <a:lnTo>
                        <a:pt x="191748" y="1268325"/>
                      </a:lnTo>
                      <a:lnTo>
                        <a:pt x="0" y="1227224"/>
                      </a:lnTo>
                      <a:lnTo>
                        <a:pt x="0" y="977042"/>
                      </a:lnTo>
                      <a:lnTo>
                        <a:pt x="203220" y="933481"/>
                      </a:lnTo>
                      <a:lnTo>
                        <a:pt x="212821" y="890649"/>
                      </a:lnTo>
                      <a:lnTo>
                        <a:pt x="243470" y="802476"/>
                      </a:lnTo>
                      <a:lnTo>
                        <a:pt x="85113" y="659399"/>
                      </a:lnTo>
                      <a:lnTo>
                        <a:pt x="210204" y="442735"/>
                      </a:lnTo>
                      <a:lnTo>
                        <a:pt x="423776" y="511723"/>
                      </a:lnTo>
                      <a:lnTo>
                        <a:pt x="470557" y="461243"/>
                      </a:lnTo>
                      <a:lnTo>
                        <a:pt x="512656" y="426662"/>
                      </a:lnTo>
                      <a:lnTo>
                        <a:pt x="442735" y="210203"/>
                      </a:lnTo>
                      <a:lnTo>
                        <a:pt x="659399" y="85113"/>
                      </a:lnTo>
                      <a:lnTo>
                        <a:pt x="815299" y="257661"/>
                      </a:lnTo>
                      <a:lnTo>
                        <a:pt x="916475" y="229382"/>
                      </a:lnTo>
                      <a:lnTo>
                        <a:pt x="928259" y="227584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/>
                    </a:gs>
                    <a:gs pos="100000">
                      <a:srgbClr val="E2E2E2"/>
                    </a:gs>
                  </a:gsLst>
                  <a:lin ang="2700000" scaled="1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86677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275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6" name="椭圆 75"/>
                <p:cNvSpPr/>
                <p:nvPr/>
              </p:nvSpPr>
              <p:spPr>
                <a:xfrm>
                  <a:off x="5305425" y="2638425"/>
                  <a:ext cx="1581150" cy="1581150"/>
                </a:xfrm>
                <a:prstGeom prst="ellipse">
                  <a:avLst/>
                </a:prstGeom>
                <a:noFill/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85000"/>
                        </a:sysClr>
                      </a:gs>
                      <a:gs pos="100000">
                        <a:sysClr val="window" lastClr="FFFFFF"/>
                      </a:gs>
                    </a:gsLst>
                    <a:lin ang="2700000" scaled="1"/>
                    <a:tileRect/>
                  </a:gra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86677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275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77" name="椭圆 76"/>
                <p:cNvSpPr/>
                <p:nvPr/>
              </p:nvSpPr>
              <p:spPr>
                <a:xfrm>
                  <a:off x="5391458" y="2730220"/>
                  <a:ext cx="1409087" cy="1409086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2700000" scaled="1"/>
                </a:gradFill>
                <a:ln w="19050" cap="flat" cmpd="sng" algn="ctr">
                  <a:gradFill flip="none" rotWithShape="1">
                    <a:gsLst>
                      <a:gs pos="100000">
                        <a:sysClr val="window" lastClr="FFFFFF">
                          <a:lumMod val="85000"/>
                        </a:sysClr>
                      </a:gs>
                      <a:gs pos="0">
                        <a:sysClr val="window" lastClr="FFFFFF"/>
                      </a:gs>
                    </a:gsLst>
                    <a:lin ang="2700000" scaled="1"/>
                    <a:tileRect/>
                  </a:gra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86677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275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74" name="Freeform 53"/>
              <p:cNvSpPr>
                <a:spLocks noEditPoints="1"/>
              </p:cNvSpPr>
              <p:nvPr/>
            </p:nvSpPr>
            <p:spPr bwMode="auto">
              <a:xfrm>
                <a:off x="205338" y="3809944"/>
                <a:ext cx="507871" cy="468166"/>
              </a:xfrm>
              <a:custGeom>
                <a:avLst/>
                <a:gdLst>
                  <a:gd name="T0" fmla="*/ 166 w 449"/>
                  <a:gd name="T1" fmla="*/ 362 h 449"/>
                  <a:gd name="T2" fmla="*/ 211 w 449"/>
                  <a:gd name="T3" fmla="*/ 317 h 449"/>
                  <a:gd name="T4" fmla="*/ 237 w 449"/>
                  <a:gd name="T5" fmla="*/ 407 h 449"/>
                  <a:gd name="T6" fmla="*/ 302 w 449"/>
                  <a:gd name="T7" fmla="*/ 313 h 449"/>
                  <a:gd name="T8" fmla="*/ 294 w 449"/>
                  <a:gd name="T9" fmla="*/ 393 h 449"/>
                  <a:gd name="T10" fmla="*/ 395 w 449"/>
                  <a:gd name="T11" fmla="*/ 289 h 449"/>
                  <a:gd name="T12" fmla="*/ 294 w 449"/>
                  <a:gd name="T13" fmla="*/ 393 h 449"/>
                  <a:gd name="T14" fmla="*/ 95 w 449"/>
                  <a:gd name="T15" fmla="*/ 353 h 449"/>
                  <a:gd name="T16" fmla="*/ 121 w 449"/>
                  <a:gd name="T17" fmla="*/ 309 h 449"/>
                  <a:gd name="T18" fmla="*/ 237 w 449"/>
                  <a:gd name="T19" fmla="*/ 293 h 449"/>
                  <a:gd name="T20" fmla="*/ 311 w 449"/>
                  <a:gd name="T21" fmla="*/ 191 h 449"/>
                  <a:gd name="T22" fmla="*/ 307 w 449"/>
                  <a:gd name="T23" fmla="*/ 287 h 449"/>
                  <a:gd name="T24" fmla="*/ 211 w 449"/>
                  <a:gd name="T25" fmla="*/ 293 h 449"/>
                  <a:gd name="T26" fmla="*/ 137 w 449"/>
                  <a:gd name="T27" fmla="*/ 226 h 449"/>
                  <a:gd name="T28" fmla="*/ 211 w 449"/>
                  <a:gd name="T29" fmla="*/ 196 h 449"/>
                  <a:gd name="T30" fmla="*/ 333 w 449"/>
                  <a:gd name="T31" fmla="*/ 282 h 449"/>
                  <a:gd name="T32" fmla="*/ 335 w 449"/>
                  <a:gd name="T33" fmla="*/ 188 h 449"/>
                  <a:gd name="T34" fmla="*/ 407 w 449"/>
                  <a:gd name="T35" fmla="*/ 224 h 449"/>
                  <a:gd name="T36" fmla="*/ 116 w 449"/>
                  <a:gd name="T37" fmla="*/ 281 h 449"/>
                  <a:gd name="T38" fmla="*/ 41 w 449"/>
                  <a:gd name="T39" fmla="*/ 224 h 449"/>
                  <a:gd name="T40" fmla="*/ 114 w 449"/>
                  <a:gd name="T41" fmla="*/ 188 h 449"/>
                  <a:gd name="T42" fmla="*/ 116 w 449"/>
                  <a:gd name="T43" fmla="*/ 281 h 449"/>
                  <a:gd name="T44" fmla="*/ 59 w 449"/>
                  <a:gd name="T45" fmla="*/ 146 h 449"/>
                  <a:gd name="T46" fmla="*/ 158 w 449"/>
                  <a:gd name="T47" fmla="*/ 55 h 449"/>
                  <a:gd name="T48" fmla="*/ 331 w 449"/>
                  <a:gd name="T49" fmla="*/ 164 h 449"/>
                  <a:gd name="T50" fmla="*/ 390 w 449"/>
                  <a:gd name="T51" fmla="*/ 147 h 449"/>
                  <a:gd name="T52" fmla="*/ 211 w 449"/>
                  <a:gd name="T53" fmla="*/ 171 h 449"/>
                  <a:gd name="T54" fmla="*/ 210 w 449"/>
                  <a:gd name="T55" fmla="*/ 43 h 449"/>
                  <a:gd name="T56" fmla="*/ 211 w 449"/>
                  <a:gd name="T57" fmla="*/ 171 h 449"/>
                  <a:gd name="T58" fmla="*/ 237 w 449"/>
                  <a:gd name="T59" fmla="*/ 43 h 449"/>
                  <a:gd name="T60" fmla="*/ 308 w 449"/>
                  <a:gd name="T61" fmla="*/ 167 h 449"/>
                  <a:gd name="T62" fmla="*/ 225 w 449"/>
                  <a:gd name="T63" fmla="*/ 0 h 449"/>
                  <a:gd name="T64" fmla="*/ 225 w 449"/>
                  <a:gd name="T65" fmla="*/ 449 h 449"/>
                  <a:gd name="T66" fmla="*/ 225 w 449"/>
                  <a:gd name="T67" fmla="*/ 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9" h="449">
                    <a:moveTo>
                      <a:pt x="211" y="407"/>
                    </a:moveTo>
                    <a:cubicBezTo>
                      <a:pt x="192" y="407"/>
                      <a:pt x="176" y="387"/>
                      <a:pt x="166" y="362"/>
                    </a:cubicBezTo>
                    <a:cubicBezTo>
                      <a:pt x="158" y="347"/>
                      <a:pt x="151" y="331"/>
                      <a:pt x="147" y="313"/>
                    </a:cubicBezTo>
                    <a:cubicBezTo>
                      <a:pt x="168" y="315"/>
                      <a:pt x="189" y="317"/>
                      <a:pt x="211" y="317"/>
                    </a:cubicBezTo>
                    <a:cubicBezTo>
                      <a:pt x="211" y="407"/>
                      <a:pt x="211" y="407"/>
                      <a:pt x="211" y="407"/>
                    </a:cubicBezTo>
                    <a:moveTo>
                      <a:pt x="237" y="407"/>
                    </a:moveTo>
                    <a:cubicBezTo>
                      <a:pt x="237" y="317"/>
                      <a:pt x="237" y="317"/>
                      <a:pt x="237" y="317"/>
                    </a:cubicBezTo>
                    <a:cubicBezTo>
                      <a:pt x="259" y="317"/>
                      <a:pt x="280" y="315"/>
                      <a:pt x="302" y="313"/>
                    </a:cubicBezTo>
                    <a:cubicBezTo>
                      <a:pt x="293" y="344"/>
                      <a:pt x="273" y="407"/>
                      <a:pt x="237" y="407"/>
                    </a:cubicBezTo>
                    <a:moveTo>
                      <a:pt x="294" y="393"/>
                    </a:moveTo>
                    <a:cubicBezTo>
                      <a:pt x="311" y="370"/>
                      <a:pt x="320" y="343"/>
                      <a:pt x="328" y="310"/>
                    </a:cubicBezTo>
                    <a:cubicBezTo>
                      <a:pt x="354" y="304"/>
                      <a:pt x="377" y="297"/>
                      <a:pt x="395" y="289"/>
                    </a:cubicBezTo>
                    <a:cubicBezTo>
                      <a:pt x="386" y="313"/>
                      <a:pt x="373" y="335"/>
                      <a:pt x="354" y="353"/>
                    </a:cubicBezTo>
                    <a:cubicBezTo>
                      <a:pt x="337" y="371"/>
                      <a:pt x="315" y="384"/>
                      <a:pt x="294" y="393"/>
                    </a:cubicBezTo>
                    <a:moveTo>
                      <a:pt x="154" y="393"/>
                    </a:moveTo>
                    <a:cubicBezTo>
                      <a:pt x="133" y="384"/>
                      <a:pt x="112" y="371"/>
                      <a:pt x="95" y="353"/>
                    </a:cubicBezTo>
                    <a:cubicBezTo>
                      <a:pt x="75" y="335"/>
                      <a:pt x="62" y="312"/>
                      <a:pt x="52" y="286"/>
                    </a:cubicBezTo>
                    <a:cubicBezTo>
                      <a:pt x="68" y="295"/>
                      <a:pt x="93" y="303"/>
                      <a:pt x="121" y="309"/>
                    </a:cubicBezTo>
                    <a:cubicBezTo>
                      <a:pt x="128" y="342"/>
                      <a:pt x="138" y="371"/>
                      <a:pt x="154" y="393"/>
                    </a:cubicBezTo>
                    <a:moveTo>
                      <a:pt x="237" y="293"/>
                    </a:moveTo>
                    <a:cubicBezTo>
                      <a:pt x="237" y="196"/>
                      <a:pt x="237" y="196"/>
                      <a:pt x="237" y="196"/>
                    </a:cubicBezTo>
                    <a:cubicBezTo>
                      <a:pt x="263" y="195"/>
                      <a:pt x="287" y="193"/>
                      <a:pt x="311" y="191"/>
                    </a:cubicBezTo>
                    <a:cubicBezTo>
                      <a:pt x="311" y="203"/>
                      <a:pt x="311" y="214"/>
                      <a:pt x="311" y="226"/>
                    </a:cubicBezTo>
                    <a:cubicBezTo>
                      <a:pt x="311" y="247"/>
                      <a:pt x="311" y="268"/>
                      <a:pt x="307" y="287"/>
                    </a:cubicBezTo>
                    <a:cubicBezTo>
                      <a:pt x="284" y="290"/>
                      <a:pt x="261" y="292"/>
                      <a:pt x="237" y="293"/>
                    </a:cubicBezTo>
                    <a:moveTo>
                      <a:pt x="211" y="293"/>
                    </a:moveTo>
                    <a:cubicBezTo>
                      <a:pt x="187" y="292"/>
                      <a:pt x="165" y="290"/>
                      <a:pt x="141" y="286"/>
                    </a:cubicBezTo>
                    <a:cubicBezTo>
                      <a:pt x="138" y="268"/>
                      <a:pt x="137" y="246"/>
                      <a:pt x="137" y="226"/>
                    </a:cubicBezTo>
                    <a:cubicBezTo>
                      <a:pt x="137" y="214"/>
                      <a:pt x="138" y="203"/>
                      <a:pt x="138" y="191"/>
                    </a:cubicBezTo>
                    <a:cubicBezTo>
                      <a:pt x="161" y="193"/>
                      <a:pt x="186" y="195"/>
                      <a:pt x="211" y="196"/>
                    </a:cubicBezTo>
                    <a:cubicBezTo>
                      <a:pt x="211" y="293"/>
                      <a:pt x="211" y="293"/>
                      <a:pt x="211" y="293"/>
                    </a:cubicBezTo>
                    <a:moveTo>
                      <a:pt x="333" y="282"/>
                    </a:moveTo>
                    <a:cubicBezTo>
                      <a:pt x="335" y="265"/>
                      <a:pt x="336" y="245"/>
                      <a:pt x="336" y="226"/>
                    </a:cubicBezTo>
                    <a:cubicBezTo>
                      <a:pt x="336" y="212"/>
                      <a:pt x="336" y="201"/>
                      <a:pt x="335" y="188"/>
                    </a:cubicBezTo>
                    <a:cubicBezTo>
                      <a:pt x="363" y="185"/>
                      <a:pt x="386" y="177"/>
                      <a:pt x="399" y="171"/>
                    </a:cubicBezTo>
                    <a:cubicBezTo>
                      <a:pt x="405" y="188"/>
                      <a:pt x="407" y="207"/>
                      <a:pt x="407" y="224"/>
                    </a:cubicBezTo>
                    <a:cubicBezTo>
                      <a:pt x="407" y="254"/>
                      <a:pt x="405" y="270"/>
                      <a:pt x="333" y="282"/>
                    </a:cubicBezTo>
                    <a:moveTo>
                      <a:pt x="116" y="281"/>
                    </a:moveTo>
                    <a:cubicBezTo>
                      <a:pt x="75" y="274"/>
                      <a:pt x="52" y="260"/>
                      <a:pt x="43" y="250"/>
                    </a:cubicBezTo>
                    <a:cubicBezTo>
                      <a:pt x="41" y="242"/>
                      <a:pt x="41" y="233"/>
                      <a:pt x="41" y="224"/>
                    </a:cubicBezTo>
                    <a:cubicBezTo>
                      <a:pt x="41" y="206"/>
                      <a:pt x="44" y="187"/>
                      <a:pt x="49" y="171"/>
                    </a:cubicBezTo>
                    <a:cubicBezTo>
                      <a:pt x="64" y="177"/>
                      <a:pt x="82" y="182"/>
                      <a:pt x="114" y="188"/>
                    </a:cubicBezTo>
                    <a:cubicBezTo>
                      <a:pt x="113" y="201"/>
                      <a:pt x="112" y="212"/>
                      <a:pt x="112" y="226"/>
                    </a:cubicBezTo>
                    <a:cubicBezTo>
                      <a:pt x="112" y="245"/>
                      <a:pt x="113" y="264"/>
                      <a:pt x="116" y="281"/>
                    </a:cubicBezTo>
                    <a:moveTo>
                      <a:pt x="117" y="164"/>
                    </a:moveTo>
                    <a:cubicBezTo>
                      <a:pt x="76" y="153"/>
                      <a:pt x="65" y="152"/>
                      <a:pt x="59" y="146"/>
                    </a:cubicBezTo>
                    <a:cubicBezTo>
                      <a:pt x="68" y="128"/>
                      <a:pt x="79" y="110"/>
                      <a:pt x="95" y="96"/>
                    </a:cubicBezTo>
                    <a:cubicBezTo>
                      <a:pt x="114" y="76"/>
                      <a:pt x="135" y="66"/>
                      <a:pt x="158" y="55"/>
                    </a:cubicBezTo>
                    <a:cubicBezTo>
                      <a:pt x="138" y="83"/>
                      <a:pt x="124" y="119"/>
                      <a:pt x="117" y="164"/>
                    </a:cubicBezTo>
                    <a:moveTo>
                      <a:pt x="331" y="164"/>
                    </a:moveTo>
                    <a:cubicBezTo>
                      <a:pt x="324" y="119"/>
                      <a:pt x="311" y="81"/>
                      <a:pt x="291" y="54"/>
                    </a:cubicBezTo>
                    <a:cubicBezTo>
                      <a:pt x="333" y="69"/>
                      <a:pt x="370" y="104"/>
                      <a:pt x="390" y="147"/>
                    </a:cubicBezTo>
                    <a:cubicBezTo>
                      <a:pt x="384" y="151"/>
                      <a:pt x="369" y="157"/>
                      <a:pt x="331" y="164"/>
                    </a:cubicBezTo>
                    <a:moveTo>
                      <a:pt x="211" y="171"/>
                    </a:moveTo>
                    <a:cubicBezTo>
                      <a:pt x="187" y="171"/>
                      <a:pt x="164" y="169"/>
                      <a:pt x="141" y="167"/>
                    </a:cubicBezTo>
                    <a:cubicBezTo>
                      <a:pt x="152" y="104"/>
                      <a:pt x="178" y="55"/>
                      <a:pt x="210" y="43"/>
                    </a:cubicBezTo>
                    <a:cubicBezTo>
                      <a:pt x="210" y="43"/>
                      <a:pt x="211" y="43"/>
                      <a:pt x="211" y="43"/>
                    </a:cubicBezTo>
                    <a:cubicBezTo>
                      <a:pt x="211" y="171"/>
                      <a:pt x="211" y="171"/>
                      <a:pt x="211" y="171"/>
                    </a:cubicBezTo>
                    <a:moveTo>
                      <a:pt x="237" y="171"/>
                    </a:moveTo>
                    <a:cubicBezTo>
                      <a:pt x="237" y="43"/>
                      <a:pt x="237" y="43"/>
                      <a:pt x="237" y="43"/>
                    </a:cubicBezTo>
                    <a:cubicBezTo>
                      <a:pt x="242" y="43"/>
                      <a:pt x="249" y="48"/>
                      <a:pt x="255" y="52"/>
                    </a:cubicBezTo>
                    <a:cubicBezTo>
                      <a:pt x="279" y="74"/>
                      <a:pt x="299" y="117"/>
                      <a:pt x="308" y="167"/>
                    </a:cubicBezTo>
                    <a:cubicBezTo>
                      <a:pt x="284" y="169"/>
                      <a:pt x="261" y="171"/>
                      <a:pt x="237" y="171"/>
                    </a:cubicBezTo>
                    <a:moveTo>
                      <a:pt x="225" y="0"/>
                    </a:moveTo>
                    <a:cubicBezTo>
                      <a:pt x="100" y="0"/>
                      <a:pt x="0" y="100"/>
                      <a:pt x="0" y="224"/>
                    </a:cubicBezTo>
                    <a:cubicBezTo>
                      <a:pt x="0" y="349"/>
                      <a:pt x="100" y="449"/>
                      <a:pt x="225" y="449"/>
                    </a:cubicBezTo>
                    <a:cubicBezTo>
                      <a:pt x="350" y="449"/>
                      <a:pt x="449" y="349"/>
                      <a:pt x="449" y="224"/>
                    </a:cubicBezTo>
                    <a:cubicBezTo>
                      <a:pt x="449" y="100"/>
                      <a:pt x="350" y="0"/>
                      <a:pt x="225" y="0"/>
                    </a:cubicBezTo>
                  </a:path>
                </a:pathLst>
              </a:custGeom>
              <a:solidFill>
                <a:srgbClr val="124062"/>
              </a:solidFill>
              <a:ln>
                <a:noFill/>
              </a:ln>
            </p:spPr>
            <p:txBody>
              <a:bodyPr vert="horz" wrap="square" lIns="86699" tIns="43349" rIns="86699" bIns="43349" numCol="1" anchor="t" anchorCtr="0" compatLnSpc="1"/>
              <a:lstStyle/>
              <a:p>
                <a:pPr marL="0" marR="0" lvl="0" indent="0" algn="l" defTabSz="86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275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78" name="Freeform 57"/>
            <p:cNvSpPr>
              <a:spLocks noEditPoints="1"/>
            </p:cNvSpPr>
            <p:nvPr/>
          </p:nvSpPr>
          <p:spPr bwMode="auto">
            <a:xfrm>
              <a:off x="6636833" y="5326099"/>
              <a:ext cx="468012" cy="432253"/>
            </a:xfrm>
            <a:custGeom>
              <a:avLst/>
              <a:gdLst>
                <a:gd name="T0" fmla="*/ 145 w 437"/>
                <a:gd name="T1" fmla="*/ 119 h 437"/>
                <a:gd name="T2" fmla="*/ 126 w 437"/>
                <a:gd name="T3" fmla="*/ 159 h 437"/>
                <a:gd name="T4" fmla="*/ 197 w 437"/>
                <a:gd name="T5" fmla="*/ 237 h 437"/>
                <a:gd name="T6" fmla="*/ 214 w 437"/>
                <a:gd name="T7" fmla="*/ 245 h 437"/>
                <a:gd name="T8" fmla="*/ 276 w 437"/>
                <a:gd name="T9" fmla="*/ 245 h 437"/>
                <a:gd name="T10" fmla="*/ 276 w 437"/>
                <a:gd name="T11" fmla="*/ 196 h 437"/>
                <a:gd name="T12" fmla="*/ 225 w 437"/>
                <a:gd name="T13" fmla="*/ 196 h 437"/>
                <a:gd name="T14" fmla="*/ 161 w 437"/>
                <a:gd name="T15" fmla="*/ 126 h 437"/>
                <a:gd name="T16" fmla="*/ 145 w 437"/>
                <a:gd name="T17" fmla="*/ 119 h 437"/>
                <a:gd name="T18" fmla="*/ 219 w 437"/>
                <a:gd name="T19" fmla="*/ 388 h 437"/>
                <a:gd name="T20" fmla="*/ 48 w 437"/>
                <a:gd name="T21" fmla="*/ 218 h 437"/>
                <a:gd name="T22" fmla="*/ 219 w 437"/>
                <a:gd name="T23" fmla="*/ 48 h 437"/>
                <a:gd name="T24" fmla="*/ 388 w 437"/>
                <a:gd name="T25" fmla="*/ 218 h 437"/>
                <a:gd name="T26" fmla="*/ 219 w 437"/>
                <a:gd name="T27" fmla="*/ 388 h 437"/>
                <a:gd name="T28" fmla="*/ 219 w 437"/>
                <a:gd name="T29" fmla="*/ 0 h 437"/>
                <a:gd name="T30" fmla="*/ 0 w 437"/>
                <a:gd name="T31" fmla="*/ 218 h 437"/>
                <a:gd name="T32" fmla="*/ 219 w 437"/>
                <a:gd name="T33" fmla="*/ 437 h 437"/>
                <a:gd name="T34" fmla="*/ 437 w 437"/>
                <a:gd name="T35" fmla="*/ 218 h 437"/>
                <a:gd name="T36" fmla="*/ 219 w 437"/>
                <a:gd name="T37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7" h="437">
                  <a:moveTo>
                    <a:pt x="145" y="119"/>
                  </a:moveTo>
                  <a:cubicBezTo>
                    <a:pt x="127" y="119"/>
                    <a:pt x="110" y="142"/>
                    <a:pt x="126" y="159"/>
                  </a:cubicBezTo>
                  <a:cubicBezTo>
                    <a:pt x="197" y="237"/>
                    <a:pt x="197" y="237"/>
                    <a:pt x="197" y="237"/>
                  </a:cubicBezTo>
                  <a:cubicBezTo>
                    <a:pt x="201" y="242"/>
                    <a:pt x="207" y="245"/>
                    <a:pt x="214" y="245"/>
                  </a:cubicBezTo>
                  <a:cubicBezTo>
                    <a:pt x="276" y="245"/>
                    <a:pt x="276" y="245"/>
                    <a:pt x="276" y="245"/>
                  </a:cubicBezTo>
                  <a:cubicBezTo>
                    <a:pt x="306" y="245"/>
                    <a:pt x="309" y="196"/>
                    <a:pt x="276" y="196"/>
                  </a:cubicBezTo>
                  <a:cubicBezTo>
                    <a:pt x="225" y="196"/>
                    <a:pt x="225" y="196"/>
                    <a:pt x="225" y="196"/>
                  </a:cubicBezTo>
                  <a:cubicBezTo>
                    <a:pt x="161" y="126"/>
                    <a:pt x="161" y="126"/>
                    <a:pt x="161" y="126"/>
                  </a:cubicBezTo>
                  <a:cubicBezTo>
                    <a:pt x="156" y="121"/>
                    <a:pt x="151" y="119"/>
                    <a:pt x="145" y="119"/>
                  </a:cubicBezTo>
                  <a:moveTo>
                    <a:pt x="219" y="388"/>
                  </a:moveTo>
                  <a:cubicBezTo>
                    <a:pt x="124" y="388"/>
                    <a:pt x="48" y="312"/>
                    <a:pt x="48" y="218"/>
                  </a:cubicBezTo>
                  <a:cubicBezTo>
                    <a:pt x="48" y="124"/>
                    <a:pt x="124" y="48"/>
                    <a:pt x="219" y="48"/>
                  </a:cubicBezTo>
                  <a:cubicBezTo>
                    <a:pt x="313" y="48"/>
                    <a:pt x="388" y="124"/>
                    <a:pt x="388" y="218"/>
                  </a:cubicBezTo>
                  <a:cubicBezTo>
                    <a:pt x="388" y="312"/>
                    <a:pt x="313" y="388"/>
                    <a:pt x="219" y="388"/>
                  </a:cubicBezTo>
                  <a:moveTo>
                    <a:pt x="219" y="0"/>
                  </a:moveTo>
                  <a:cubicBezTo>
                    <a:pt x="98" y="0"/>
                    <a:pt x="0" y="97"/>
                    <a:pt x="0" y="218"/>
                  </a:cubicBezTo>
                  <a:cubicBezTo>
                    <a:pt x="0" y="339"/>
                    <a:pt x="98" y="437"/>
                    <a:pt x="219" y="437"/>
                  </a:cubicBezTo>
                  <a:cubicBezTo>
                    <a:pt x="339" y="437"/>
                    <a:pt x="437" y="339"/>
                    <a:pt x="437" y="218"/>
                  </a:cubicBezTo>
                  <a:cubicBezTo>
                    <a:pt x="437" y="97"/>
                    <a:pt x="339" y="0"/>
                    <a:pt x="219" y="0"/>
                  </a:cubicBezTo>
                </a:path>
              </a:pathLst>
            </a:custGeom>
            <a:solidFill>
              <a:srgbClr val="124062"/>
            </a:solidFill>
            <a:ln>
              <a:noFill/>
            </a:ln>
          </p:spPr>
          <p:txBody>
            <a:bodyPr vert="horz" wrap="square" lIns="86699" tIns="43349" rIns="86699" bIns="43349" numCol="1" anchor="t" anchorCtr="0" compatLnSpc="1"/>
            <a:lstStyle/>
            <a:p>
              <a:pPr marL="0" marR="0" lvl="0" indent="0" algn="l" defTabSz="86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275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79" name="Group 909"/>
            <p:cNvGrpSpPr>
              <a:grpSpLocks noChangeAspect="1"/>
            </p:cNvGrpSpPr>
            <p:nvPr/>
          </p:nvGrpSpPr>
          <p:grpSpPr bwMode="auto">
            <a:xfrm>
              <a:off x="1213202" y="1438610"/>
              <a:ext cx="461554" cy="362855"/>
              <a:chOff x="6090" y="1175"/>
              <a:chExt cx="265" cy="226"/>
            </a:xfrm>
            <a:solidFill>
              <a:srgbClr val="124062"/>
            </a:solidFill>
            <a:effectLst/>
          </p:grpSpPr>
          <p:sp>
            <p:nvSpPr>
              <p:cNvPr id="80" name="Freeform 910"/>
              <p:cNvSpPr/>
              <p:nvPr/>
            </p:nvSpPr>
            <p:spPr bwMode="auto">
              <a:xfrm>
                <a:off x="6129" y="1269"/>
                <a:ext cx="56" cy="96"/>
              </a:xfrm>
              <a:custGeom>
                <a:avLst/>
                <a:gdLst>
                  <a:gd name="T0" fmla="*/ 2 w 23"/>
                  <a:gd name="T1" fmla="*/ 40 h 40"/>
                  <a:gd name="T2" fmla="*/ 21 w 23"/>
                  <a:gd name="T3" fmla="*/ 40 h 40"/>
                  <a:gd name="T4" fmla="*/ 23 w 23"/>
                  <a:gd name="T5" fmla="*/ 38 h 40"/>
                  <a:gd name="T6" fmla="*/ 23 w 23"/>
                  <a:gd name="T7" fmla="*/ 2 h 40"/>
                  <a:gd name="T8" fmla="*/ 21 w 23"/>
                  <a:gd name="T9" fmla="*/ 0 h 40"/>
                  <a:gd name="T10" fmla="*/ 2 w 23"/>
                  <a:gd name="T11" fmla="*/ 0 h 40"/>
                  <a:gd name="T12" fmla="*/ 0 w 23"/>
                  <a:gd name="T13" fmla="*/ 2 h 40"/>
                  <a:gd name="T14" fmla="*/ 0 w 23"/>
                  <a:gd name="T15" fmla="*/ 38 h 40"/>
                  <a:gd name="T16" fmla="*/ 2 w 23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40">
                    <a:moveTo>
                      <a:pt x="2" y="40"/>
                    </a:move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3" y="38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1" y="40"/>
                      <a:pt x="2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15598" tIns="57799" rIns="115598" bIns="57799" numCol="1" anchor="t" anchorCtr="0" compatLnSpc="1"/>
              <a:lstStyle/>
              <a:p>
                <a:pPr marL="0" marR="0" lvl="0" indent="0" algn="l" defTabSz="86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275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1" name="Freeform 911"/>
              <p:cNvSpPr/>
              <p:nvPr/>
            </p:nvSpPr>
            <p:spPr bwMode="auto">
              <a:xfrm>
                <a:off x="6209" y="1235"/>
                <a:ext cx="54" cy="130"/>
              </a:xfrm>
              <a:custGeom>
                <a:avLst/>
                <a:gdLst>
                  <a:gd name="T0" fmla="*/ 2 w 22"/>
                  <a:gd name="T1" fmla="*/ 54 h 54"/>
                  <a:gd name="T2" fmla="*/ 20 w 22"/>
                  <a:gd name="T3" fmla="*/ 54 h 54"/>
                  <a:gd name="T4" fmla="*/ 22 w 22"/>
                  <a:gd name="T5" fmla="*/ 52 h 54"/>
                  <a:gd name="T6" fmla="*/ 22 w 22"/>
                  <a:gd name="T7" fmla="*/ 2 h 54"/>
                  <a:gd name="T8" fmla="*/ 20 w 22"/>
                  <a:gd name="T9" fmla="*/ 0 h 54"/>
                  <a:gd name="T10" fmla="*/ 2 w 22"/>
                  <a:gd name="T11" fmla="*/ 0 h 54"/>
                  <a:gd name="T12" fmla="*/ 0 w 22"/>
                  <a:gd name="T13" fmla="*/ 2 h 54"/>
                  <a:gd name="T14" fmla="*/ 0 w 22"/>
                  <a:gd name="T15" fmla="*/ 52 h 54"/>
                  <a:gd name="T16" fmla="*/ 2 w 2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4">
                    <a:moveTo>
                      <a:pt x="2" y="54"/>
                    </a:move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4"/>
                      <a:pt x="22" y="53"/>
                      <a:pt x="22" y="5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" y="54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15598" tIns="57799" rIns="115598" bIns="57799" numCol="1" anchor="t" anchorCtr="0" compatLnSpc="1"/>
              <a:lstStyle/>
              <a:p>
                <a:pPr marL="0" marR="0" lvl="0" indent="0" algn="l" defTabSz="86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275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2" name="Freeform 912"/>
              <p:cNvSpPr/>
              <p:nvPr/>
            </p:nvSpPr>
            <p:spPr bwMode="auto">
              <a:xfrm>
                <a:off x="6287" y="1207"/>
                <a:ext cx="56" cy="158"/>
              </a:xfrm>
              <a:custGeom>
                <a:avLst/>
                <a:gdLst>
                  <a:gd name="T0" fmla="*/ 2 w 23"/>
                  <a:gd name="T1" fmla="*/ 66 h 66"/>
                  <a:gd name="T2" fmla="*/ 21 w 23"/>
                  <a:gd name="T3" fmla="*/ 66 h 66"/>
                  <a:gd name="T4" fmla="*/ 23 w 23"/>
                  <a:gd name="T5" fmla="*/ 64 h 66"/>
                  <a:gd name="T6" fmla="*/ 23 w 23"/>
                  <a:gd name="T7" fmla="*/ 2 h 66"/>
                  <a:gd name="T8" fmla="*/ 21 w 23"/>
                  <a:gd name="T9" fmla="*/ 0 h 66"/>
                  <a:gd name="T10" fmla="*/ 2 w 23"/>
                  <a:gd name="T11" fmla="*/ 0 h 66"/>
                  <a:gd name="T12" fmla="*/ 0 w 23"/>
                  <a:gd name="T13" fmla="*/ 2 h 66"/>
                  <a:gd name="T14" fmla="*/ 0 w 23"/>
                  <a:gd name="T15" fmla="*/ 64 h 66"/>
                  <a:gd name="T16" fmla="*/ 2 w 23"/>
                  <a:gd name="T1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" y="66"/>
                    </a:moveTo>
                    <a:cubicBezTo>
                      <a:pt x="21" y="66"/>
                      <a:pt x="21" y="66"/>
                      <a:pt x="21" y="66"/>
                    </a:cubicBezTo>
                    <a:cubicBezTo>
                      <a:pt x="22" y="66"/>
                      <a:pt x="23" y="65"/>
                      <a:pt x="23" y="6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5"/>
                      <a:pt x="1" y="66"/>
                      <a:pt x="2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15598" tIns="57799" rIns="115598" bIns="57799" numCol="1" anchor="t" anchorCtr="0" compatLnSpc="1"/>
              <a:lstStyle/>
              <a:p>
                <a:pPr marL="0" marR="0" lvl="0" indent="0" algn="l" defTabSz="86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275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3" name="Freeform 913"/>
              <p:cNvSpPr/>
              <p:nvPr/>
            </p:nvSpPr>
            <p:spPr bwMode="auto">
              <a:xfrm>
                <a:off x="6090" y="1175"/>
                <a:ext cx="265" cy="226"/>
              </a:xfrm>
              <a:custGeom>
                <a:avLst/>
                <a:gdLst>
                  <a:gd name="T0" fmla="*/ 104 w 109"/>
                  <a:gd name="T1" fmla="*/ 85 h 94"/>
                  <a:gd name="T2" fmla="*/ 9 w 109"/>
                  <a:gd name="T3" fmla="*/ 85 h 94"/>
                  <a:gd name="T4" fmla="*/ 9 w 109"/>
                  <a:gd name="T5" fmla="*/ 85 h 94"/>
                  <a:gd name="T6" fmla="*/ 9 w 109"/>
                  <a:gd name="T7" fmla="*/ 4 h 94"/>
                  <a:gd name="T8" fmla="*/ 4 w 109"/>
                  <a:gd name="T9" fmla="*/ 0 h 94"/>
                  <a:gd name="T10" fmla="*/ 0 w 109"/>
                  <a:gd name="T11" fmla="*/ 4 h 94"/>
                  <a:gd name="T12" fmla="*/ 0 w 109"/>
                  <a:gd name="T13" fmla="*/ 85 h 94"/>
                  <a:gd name="T14" fmla="*/ 9 w 109"/>
                  <a:gd name="T15" fmla="*/ 94 h 94"/>
                  <a:gd name="T16" fmla="*/ 104 w 109"/>
                  <a:gd name="T17" fmla="*/ 94 h 94"/>
                  <a:gd name="T18" fmla="*/ 109 w 109"/>
                  <a:gd name="T19" fmla="*/ 90 h 94"/>
                  <a:gd name="T20" fmla="*/ 104 w 109"/>
                  <a:gd name="T21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94">
                    <a:moveTo>
                      <a:pt x="104" y="85"/>
                    </a:moveTo>
                    <a:cubicBezTo>
                      <a:pt x="9" y="85"/>
                      <a:pt x="9" y="85"/>
                      <a:pt x="9" y="85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0"/>
                      <a:pt x="4" y="94"/>
                      <a:pt x="9" y="94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07" y="94"/>
                      <a:pt x="109" y="92"/>
                      <a:pt x="109" y="90"/>
                    </a:cubicBezTo>
                    <a:cubicBezTo>
                      <a:pt x="109" y="87"/>
                      <a:pt x="107" y="85"/>
                      <a:pt x="10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15598" tIns="57799" rIns="115598" bIns="57799" numCol="1" anchor="t" anchorCtr="0" compatLnSpc="1"/>
              <a:lstStyle/>
              <a:p>
                <a:pPr marL="0" marR="0" lvl="0" indent="0" algn="l" defTabSz="86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275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84" name="Group 181"/>
            <p:cNvGrpSpPr>
              <a:grpSpLocks noChangeAspect="1"/>
            </p:cNvGrpSpPr>
            <p:nvPr/>
          </p:nvGrpSpPr>
          <p:grpSpPr bwMode="auto">
            <a:xfrm>
              <a:off x="4849972" y="1400121"/>
              <a:ext cx="480649" cy="439836"/>
              <a:chOff x="2160" y="2262"/>
              <a:chExt cx="411" cy="408"/>
            </a:xfrm>
            <a:solidFill>
              <a:srgbClr val="124062"/>
            </a:solidFill>
            <a:effectLst/>
          </p:grpSpPr>
          <p:sp>
            <p:nvSpPr>
              <p:cNvPr id="85" name="Freeform 189"/>
              <p:cNvSpPr/>
              <p:nvPr/>
            </p:nvSpPr>
            <p:spPr bwMode="auto">
              <a:xfrm>
                <a:off x="2280" y="2262"/>
                <a:ext cx="163" cy="163"/>
              </a:xfrm>
              <a:custGeom>
                <a:avLst/>
                <a:gdLst>
                  <a:gd name="T0" fmla="*/ 6 w 68"/>
                  <a:gd name="T1" fmla="*/ 44 h 68"/>
                  <a:gd name="T2" fmla="*/ 34 w 68"/>
                  <a:gd name="T3" fmla="*/ 68 h 68"/>
                  <a:gd name="T4" fmla="*/ 62 w 68"/>
                  <a:gd name="T5" fmla="*/ 44 h 68"/>
                  <a:gd name="T6" fmla="*/ 68 w 68"/>
                  <a:gd name="T7" fmla="*/ 33 h 68"/>
                  <a:gd name="T8" fmla="*/ 63 w 68"/>
                  <a:gd name="T9" fmla="*/ 28 h 68"/>
                  <a:gd name="T10" fmla="*/ 34 w 68"/>
                  <a:gd name="T11" fmla="*/ 0 h 68"/>
                  <a:gd name="T12" fmla="*/ 5 w 68"/>
                  <a:gd name="T13" fmla="*/ 28 h 68"/>
                  <a:gd name="T14" fmla="*/ 0 w 68"/>
                  <a:gd name="T15" fmla="*/ 33 h 68"/>
                  <a:gd name="T16" fmla="*/ 6 w 68"/>
                  <a:gd name="T17" fmla="*/ 4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68">
                    <a:moveTo>
                      <a:pt x="6" y="44"/>
                    </a:moveTo>
                    <a:cubicBezTo>
                      <a:pt x="9" y="57"/>
                      <a:pt x="16" y="68"/>
                      <a:pt x="34" y="68"/>
                    </a:cubicBezTo>
                    <a:cubicBezTo>
                      <a:pt x="53" y="68"/>
                      <a:pt x="60" y="57"/>
                      <a:pt x="62" y="44"/>
                    </a:cubicBezTo>
                    <a:cubicBezTo>
                      <a:pt x="66" y="42"/>
                      <a:pt x="68" y="37"/>
                      <a:pt x="68" y="33"/>
                    </a:cubicBezTo>
                    <a:cubicBezTo>
                      <a:pt x="67" y="31"/>
                      <a:pt x="66" y="29"/>
                      <a:pt x="63" y="28"/>
                    </a:cubicBezTo>
                    <a:cubicBezTo>
                      <a:pt x="63" y="13"/>
                      <a:pt x="51" y="0"/>
                      <a:pt x="34" y="0"/>
                    </a:cubicBezTo>
                    <a:cubicBezTo>
                      <a:pt x="17" y="0"/>
                      <a:pt x="6" y="13"/>
                      <a:pt x="5" y="28"/>
                    </a:cubicBezTo>
                    <a:cubicBezTo>
                      <a:pt x="2" y="29"/>
                      <a:pt x="0" y="30"/>
                      <a:pt x="0" y="33"/>
                    </a:cubicBezTo>
                    <a:cubicBezTo>
                      <a:pt x="0" y="37"/>
                      <a:pt x="2" y="43"/>
                      <a:pt x="6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15598" tIns="57799" rIns="115598" bIns="57799" numCol="1" anchor="t" anchorCtr="0" compatLnSpc="1"/>
              <a:lstStyle/>
              <a:p>
                <a:pPr marL="0" marR="0" lvl="0" indent="0" algn="l" defTabSz="86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275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6" name="Freeform 190"/>
              <p:cNvSpPr/>
              <p:nvPr/>
            </p:nvSpPr>
            <p:spPr bwMode="auto">
              <a:xfrm>
                <a:off x="2258" y="2437"/>
                <a:ext cx="214" cy="62"/>
              </a:xfrm>
              <a:custGeom>
                <a:avLst/>
                <a:gdLst>
                  <a:gd name="T0" fmla="*/ 42 w 89"/>
                  <a:gd name="T1" fmla="*/ 26 h 26"/>
                  <a:gd name="T2" fmla="*/ 48 w 89"/>
                  <a:gd name="T3" fmla="*/ 26 h 26"/>
                  <a:gd name="T4" fmla="*/ 52 w 89"/>
                  <a:gd name="T5" fmla="*/ 26 h 26"/>
                  <a:gd name="T6" fmla="*/ 89 w 89"/>
                  <a:gd name="T7" fmla="*/ 9 h 26"/>
                  <a:gd name="T8" fmla="*/ 66 w 89"/>
                  <a:gd name="T9" fmla="*/ 0 h 26"/>
                  <a:gd name="T10" fmla="*/ 56 w 89"/>
                  <a:gd name="T11" fmla="*/ 0 h 26"/>
                  <a:gd name="T12" fmla="*/ 48 w 89"/>
                  <a:gd name="T13" fmla="*/ 0 h 26"/>
                  <a:gd name="T14" fmla="*/ 42 w 89"/>
                  <a:gd name="T15" fmla="*/ 0 h 26"/>
                  <a:gd name="T16" fmla="*/ 33 w 89"/>
                  <a:gd name="T17" fmla="*/ 0 h 26"/>
                  <a:gd name="T18" fmla="*/ 24 w 89"/>
                  <a:gd name="T19" fmla="*/ 0 h 26"/>
                  <a:gd name="T20" fmla="*/ 0 w 89"/>
                  <a:gd name="T21" fmla="*/ 9 h 26"/>
                  <a:gd name="T22" fmla="*/ 38 w 89"/>
                  <a:gd name="T23" fmla="*/ 26 h 26"/>
                  <a:gd name="T24" fmla="*/ 42 w 89"/>
                  <a:gd name="T2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9" h="26">
                    <a:moveTo>
                      <a:pt x="42" y="26"/>
                    </a:moveTo>
                    <a:cubicBezTo>
                      <a:pt x="48" y="26"/>
                      <a:pt x="48" y="26"/>
                      <a:pt x="48" y="26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89" y="9"/>
                      <a:pt x="89" y="9"/>
                      <a:pt x="89" y="9"/>
                    </a:cubicBezTo>
                    <a:cubicBezTo>
                      <a:pt x="88" y="8"/>
                      <a:pt x="76" y="2"/>
                      <a:pt x="66" y="0"/>
                    </a:cubicBezTo>
                    <a:cubicBezTo>
                      <a:pt x="65" y="0"/>
                      <a:pt x="58" y="0"/>
                      <a:pt x="56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25" y="0"/>
                      <a:pt x="24" y="0"/>
                    </a:cubicBezTo>
                    <a:cubicBezTo>
                      <a:pt x="14" y="2"/>
                      <a:pt x="1" y="8"/>
                      <a:pt x="0" y="9"/>
                    </a:cubicBezTo>
                    <a:cubicBezTo>
                      <a:pt x="38" y="26"/>
                      <a:pt x="38" y="26"/>
                      <a:pt x="38" y="26"/>
                    </a:cubicBezTo>
                    <a:lnTo>
                      <a:pt x="42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15598" tIns="57799" rIns="115598" bIns="57799" numCol="1" anchor="t" anchorCtr="0" compatLnSpc="1"/>
              <a:lstStyle/>
              <a:p>
                <a:pPr marL="0" marR="0" lvl="0" indent="0" algn="l" defTabSz="86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275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7" name="Freeform 191"/>
              <p:cNvSpPr/>
              <p:nvPr/>
            </p:nvSpPr>
            <p:spPr bwMode="auto">
              <a:xfrm>
                <a:off x="2354" y="2513"/>
                <a:ext cx="22" cy="157"/>
              </a:xfrm>
              <a:custGeom>
                <a:avLst/>
                <a:gdLst>
                  <a:gd name="T0" fmla="*/ 3 w 22"/>
                  <a:gd name="T1" fmla="*/ 157 h 157"/>
                  <a:gd name="T2" fmla="*/ 20 w 22"/>
                  <a:gd name="T3" fmla="*/ 157 h 157"/>
                  <a:gd name="T4" fmla="*/ 22 w 22"/>
                  <a:gd name="T5" fmla="*/ 0 h 157"/>
                  <a:gd name="T6" fmla="*/ 0 w 22"/>
                  <a:gd name="T7" fmla="*/ 0 h 157"/>
                  <a:gd name="T8" fmla="*/ 3 w 22"/>
                  <a:gd name="T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57">
                    <a:moveTo>
                      <a:pt x="3" y="157"/>
                    </a:moveTo>
                    <a:lnTo>
                      <a:pt x="20" y="157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3" y="1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15598" tIns="57799" rIns="115598" bIns="57799" numCol="1" anchor="t" anchorCtr="0" compatLnSpc="1"/>
              <a:lstStyle/>
              <a:p>
                <a:pPr marL="0" marR="0" lvl="0" indent="0" algn="l" defTabSz="86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275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8" name="Freeform 192"/>
              <p:cNvSpPr/>
              <p:nvPr/>
            </p:nvSpPr>
            <p:spPr bwMode="auto">
              <a:xfrm>
                <a:off x="2210" y="2470"/>
                <a:ext cx="139" cy="200"/>
              </a:xfrm>
              <a:custGeom>
                <a:avLst/>
                <a:gdLst>
                  <a:gd name="T0" fmla="*/ 0 w 58"/>
                  <a:gd name="T1" fmla="*/ 0 h 84"/>
                  <a:gd name="T2" fmla="*/ 2 w 58"/>
                  <a:gd name="T3" fmla="*/ 20 h 84"/>
                  <a:gd name="T4" fmla="*/ 9 w 58"/>
                  <a:gd name="T5" fmla="*/ 23 h 84"/>
                  <a:gd name="T6" fmla="*/ 18 w 58"/>
                  <a:gd name="T7" fmla="*/ 32 h 84"/>
                  <a:gd name="T8" fmla="*/ 17 w 58"/>
                  <a:gd name="T9" fmla="*/ 44 h 84"/>
                  <a:gd name="T10" fmla="*/ 5 w 58"/>
                  <a:gd name="T11" fmla="*/ 53 h 84"/>
                  <a:gd name="T12" fmla="*/ 6 w 58"/>
                  <a:gd name="T13" fmla="*/ 66 h 84"/>
                  <a:gd name="T14" fmla="*/ 58 w 58"/>
                  <a:gd name="T15" fmla="*/ 84 h 84"/>
                  <a:gd name="T16" fmla="*/ 57 w 58"/>
                  <a:gd name="T17" fmla="*/ 18 h 84"/>
                  <a:gd name="T18" fmla="*/ 0 w 58"/>
                  <a:gd name="T1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84">
                    <a:moveTo>
                      <a:pt x="0" y="0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3" y="25"/>
                      <a:pt x="16" y="28"/>
                      <a:pt x="18" y="32"/>
                    </a:cubicBezTo>
                    <a:cubicBezTo>
                      <a:pt x="19" y="36"/>
                      <a:pt x="19" y="40"/>
                      <a:pt x="17" y="44"/>
                    </a:cubicBezTo>
                    <a:cubicBezTo>
                      <a:pt x="15" y="49"/>
                      <a:pt x="10" y="52"/>
                      <a:pt x="5" y="53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58" y="84"/>
                      <a:pt x="58" y="84"/>
                      <a:pt x="58" y="84"/>
                    </a:cubicBezTo>
                    <a:cubicBezTo>
                      <a:pt x="57" y="18"/>
                      <a:pt x="57" y="18"/>
                      <a:pt x="57" y="18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15598" tIns="57799" rIns="115598" bIns="57799" numCol="1" anchor="t" anchorCtr="0" compatLnSpc="1"/>
              <a:lstStyle/>
              <a:p>
                <a:pPr marL="0" marR="0" lvl="0" indent="0" algn="l" defTabSz="86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275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9" name="Freeform 193"/>
              <p:cNvSpPr/>
              <p:nvPr/>
            </p:nvSpPr>
            <p:spPr bwMode="auto">
              <a:xfrm>
                <a:off x="2160" y="2496"/>
                <a:ext cx="86" cy="93"/>
              </a:xfrm>
              <a:custGeom>
                <a:avLst/>
                <a:gdLst>
                  <a:gd name="T0" fmla="*/ 33 w 36"/>
                  <a:gd name="T1" fmla="*/ 31 h 39"/>
                  <a:gd name="T2" fmla="*/ 28 w 36"/>
                  <a:gd name="T3" fmla="*/ 17 h 39"/>
                  <a:gd name="T4" fmla="*/ 20 w 36"/>
                  <a:gd name="T5" fmla="*/ 14 h 39"/>
                  <a:gd name="T6" fmla="*/ 19 w 36"/>
                  <a:gd name="T7" fmla="*/ 0 h 39"/>
                  <a:gd name="T8" fmla="*/ 3 w 36"/>
                  <a:gd name="T9" fmla="*/ 18 h 39"/>
                  <a:gd name="T10" fmla="*/ 8 w 36"/>
                  <a:gd name="T11" fmla="*/ 32 h 39"/>
                  <a:gd name="T12" fmla="*/ 19 w 36"/>
                  <a:gd name="T13" fmla="*/ 36 h 39"/>
                  <a:gd name="T14" fmla="*/ 33 w 36"/>
                  <a:gd name="T15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9">
                    <a:moveTo>
                      <a:pt x="33" y="31"/>
                    </a:moveTo>
                    <a:cubicBezTo>
                      <a:pt x="36" y="26"/>
                      <a:pt x="33" y="19"/>
                      <a:pt x="28" y="17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4" y="16"/>
                      <a:pt x="3" y="18"/>
                    </a:cubicBezTo>
                    <a:cubicBezTo>
                      <a:pt x="0" y="24"/>
                      <a:pt x="3" y="30"/>
                      <a:pt x="8" y="32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4" y="39"/>
                      <a:pt x="31" y="36"/>
                      <a:pt x="33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15598" tIns="57799" rIns="115598" bIns="57799" numCol="1" anchor="t" anchorCtr="0" compatLnSpc="1"/>
              <a:lstStyle/>
              <a:p>
                <a:pPr marL="0" marR="0" lvl="0" indent="0" algn="l" defTabSz="86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275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0" name="Freeform 194"/>
              <p:cNvSpPr/>
              <p:nvPr/>
            </p:nvSpPr>
            <p:spPr bwMode="auto">
              <a:xfrm>
                <a:off x="2381" y="2470"/>
                <a:ext cx="139" cy="200"/>
              </a:xfrm>
              <a:custGeom>
                <a:avLst/>
                <a:gdLst>
                  <a:gd name="T0" fmla="*/ 41 w 58"/>
                  <a:gd name="T1" fmla="*/ 44 h 84"/>
                  <a:gd name="T2" fmla="*/ 41 w 58"/>
                  <a:gd name="T3" fmla="*/ 32 h 84"/>
                  <a:gd name="T4" fmla="*/ 50 w 58"/>
                  <a:gd name="T5" fmla="*/ 23 h 84"/>
                  <a:gd name="T6" fmla="*/ 57 w 58"/>
                  <a:gd name="T7" fmla="*/ 20 h 84"/>
                  <a:gd name="T8" fmla="*/ 58 w 58"/>
                  <a:gd name="T9" fmla="*/ 0 h 84"/>
                  <a:gd name="T10" fmla="*/ 2 w 58"/>
                  <a:gd name="T11" fmla="*/ 18 h 84"/>
                  <a:gd name="T12" fmla="*/ 0 w 58"/>
                  <a:gd name="T13" fmla="*/ 84 h 84"/>
                  <a:gd name="T14" fmla="*/ 53 w 58"/>
                  <a:gd name="T15" fmla="*/ 66 h 84"/>
                  <a:gd name="T16" fmla="*/ 54 w 58"/>
                  <a:gd name="T17" fmla="*/ 53 h 84"/>
                  <a:gd name="T18" fmla="*/ 41 w 58"/>
                  <a:gd name="T19" fmla="*/ 4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84">
                    <a:moveTo>
                      <a:pt x="41" y="44"/>
                    </a:moveTo>
                    <a:cubicBezTo>
                      <a:pt x="39" y="40"/>
                      <a:pt x="39" y="36"/>
                      <a:pt x="41" y="32"/>
                    </a:cubicBezTo>
                    <a:cubicBezTo>
                      <a:pt x="43" y="28"/>
                      <a:pt x="46" y="25"/>
                      <a:pt x="50" y="23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48" y="52"/>
                      <a:pt x="43" y="49"/>
                      <a:pt x="41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15598" tIns="57799" rIns="115598" bIns="57799" numCol="1" anchor="t" anchorCtr="0" compatLnSpc="1"/>
              <a:lstStyle/>
              <a:p>
                <a:pPr marL="0" marR="0" lvl="0" indent="0" algn="l" defTabSz="86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275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1" name="Freeform 195"/>
              <p:cNvSpPr/>
              <p:nvPr/>
            </p:nvSpPr>
            <p:spPr bwMode="auto">
              <a:xfrm>
                <a:off x="2487" y="2496"/>
                <a:ext cx="84" cy="93"/>
              </a:xfrm>
              <a:custGeom>
                <a:avLst/>
                <a:gdLst>
                  <a:gd name="T0" fmla="*/ 33 w 35"/>
                  <a:gd name="T1" fmla="*/ 18 h 39"/>
                  <a:gd name="T2" fmla="*/ 17 w 35"/>
                  <a:gd name="T3" fmla="*/ 0 h 39"/>
                  <a:gd name="T4" fmla="*/ 16 w 35"/>
                  <a:gd name="T5" fmla="*/ 14 h 39"/>
                  <a:gd name="T6" fmla="*/ 8 w 35"/>
                  <a:gd name="T7" fmla="*/ 17 h 39"/>
                  <a:gd name="T8" fmla="*/ 2 w 35"/>
                  <a:gd name="T9" fmla="*/ 31 h 39"/>
                  <a:gd name="T10" fmla="*/ 17 w 35"/>
                  <a:gd name="T11" fmla="*/ 36 h 39"/>
                  <a:gd name="T12" fmla="*/ 27 w 35"/>
                  <a:gd name="T13" fmla="*/ 32 h 39"/>
                  <a:gd name="T14" fmla="*/ 33 w 35"/>
                  <a:gd name="T15" fmla="*/ 1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39">
                    <a:moveTo>
                      <a:pt x="33" y="18"/>
                    </a:moveTo>
                    <a:cubicBezTo>
                      <a:pt x="32" y="16"/>
                      <a:pt x="17" y="0"/>
                      <a:pt x="17" y="0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2" y="19"/>
                      <a:pt x="0" y="26"/>
                      <a:pt x="2" y="31"/>
                    </a:cubicBezTo>
                    <a:cubicBezTo>
                      <a:pt x="5" y="36"/>
                      <a:pt x="11" y="39"/>
                      <a:pt x="17" y="36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33" y="30"/>
                      <a:pt x="35" y="24"/>
                      <a:pt x="3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15598" tIns="57799" rIns="115598" bIns="57799" numCol="1" anchor="t" anchorCtr="0" compatLnSpc="1"/>
              <a:lstStyle/>
              <a:p>
                <a:pPr marL="0" marR="0" lvl="0" indent="0" algn="l" defTabSz="86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275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92" name="组合 91"/>
            <p:cNvGrpSpPr/>
            <p:nvPr/>
          </p:nvGrpSpPr>
          <p:grpSpPr>
            <a:xfrm>
              <a:off x="8068527" y="1027449"/>
              <a:ext cx="1295050" cy="1193804"/>
              <a:chOff x="2802593" y="5309563"/>
              <a:chExt cx="1365873" cy="1259090"/>
            </a:xfrm>
          </p:grpSpPr>
          <p:grpSp>
            <p:nvGrpSpPr>
              <p:cNvPr id="93" name="组合 92"/>
              <p:cNvGrpSpPr/>
              <p:nvPr/>
            </p:nvGrpSpPr>
            <p:grpSpPr>
              <a:xfrm>
                <a:off x="2802593" y="5309563"/>
                <a:ext cx="1365873" cy="1259090"/>
                <a:chOff x="4993868" y="2326868"/>
                <a:chExt cx="2204265" cy="2204265"/>
              </a:xfrm>
              <a:effectLst>
                <a:outerShdw blurRad="139700" dist="63500" dir="2700000" algn="tl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98" name="任意多边形 129"/>
                <p:cNvSpPr/>
                <p:nvPr/>
              </p:nvSpPr>
              <p:spPr>
                <a:xfrm>
                  <a:off x="4993868" y="2326868"/>
                  <a:ext cx="2204265" cy="2204265"/>
                </a:xfrm>
                <a:custGeom>
                  <a:avLst/>
                  <a:gdLst>
                    <a:gd name="connsiteX0" fmla="*/ 1102132 w 2204265"/>
                    <a:gd name="connsiteY0" fmla="*/ 321083 h 2204265"/>
                    <a:gd name="connsiteX1" fmla="*/ 311557 w 2204265"/>
                    <a:gd name="connsiteY1" fmla="*/ 1111658 h 2204265"/>
                    <a:gd name="connsiteX2" fmla="*/ 1102132 w 2204265"/>
                    <a:gd name="connsiteY2" fmla="*/ 1902233 h 2204265"/>
                    <a:gd name="connsiteX3" fmla="*/ 1892707 w 2204265"/>
                    <a:gd name="connsiteY3" fmla="*/ 1111658 h 2204265"/>
                    <a:gd name="connsiteX4" fmla="*/ 1102132 w 2204265"/>
                    <a:gd name="connsiteY4" fmla="*/ 321083 h 2204265"/>
                    <a:gd name="connsiteX5" fmla="*/ 977042 w 2204265"/>
                    <a:gd name="connsiteY5" fmla="*/ 0 h 2204265"/>
                    <a:gd name="connsiteX6" fmla="*/ 1227224 w 2204265"/>
                    <a:gd name="connsiteY6" fmla="*/ 0 h 2204265"/>
                    <a:gd name="connsiteX7" fmla="*/ 1276006 w 2204265"/>
                    <a:gd name="connsiteY7" fmla="*/ 227584 h 2204265"/>
                    <a:gd name="connsiteX8" fmla="*/ 1287791 w 2204265"/>
                    <a:gd name="connsiteY8" fmla="*/ 229382 h 2204265"/>
                    <a:gd name="connsiteX9" fmla="*/ 1387705 w 2204265"/>
                    <a:gd name="connsiteY9" fmla="*/ 259057 h 2204265"/>
                    <a:gd name="connsiteX10" fmla="*/ 1544868 w 2204265"/>
                    <a:gd name="connsiteY10" fmla="*/ 85113 h 2204265"/>
                    <a:gd name="connsiteX11" fmla="*/ 1761531 w 2204265"/>
                    <a:gd name="connsiteY11" fmla="*/ 210203 h 2204265"/>
                    <a:gd name="connsiteX12" fmla="*/ 1691902 w 2204265"/>
                    <a:gd name="connsiteY12" fmla="*/ 425756 h 2204265"/>
                    <a:gd name="connsiteX13" fmla="*/ 1705003 w 2204265"/>
                    <a:gd name="connsiteY13" fmla="*/ 435309 h 2204265"/>
                    <a:gd name="connsiteX14" fmla="*/ 1774668 w 2204265"/>
                    <a:gd name="connsiteY14" fmla="*/ 502325 h 2204265"/>
                    <a:gd name="connsiteX15" fmla="*/ 1782142 w 2204265"/>
                    <a:gd name="connsiteY15" fmla="*/ 511190 h 2204265"/>
                    <a:gd name="connsiteX16" fmla="*/ 1994063 w 2204265"/>
                    <a:gd name="connsiteY16" fmla="*/ 442735 h 2204265"/>
                    <a:gd name="connsiteX17" fmla="*/ 2119154 w 2204265"/>
                    <a:gd name="connsiteY17" fmla="*/ 659399 h 2204265"/>
                    <a:gd name="connsiteX18" fmla="*/ 1961265 w 2204265"/>
                    <a:gd name="connsiteY18" fmla="*/ 802053 h 2204265"/>
                    <a:gd name="connsiteX19" fmla="*/ 1974042 w 2204265"/>
                    <a:gd name="connsiteY19" fmla="*/ 833752 h 2204265"/>
                    <a:gd name="connsiteX20" fmla="*/ 1999140 w 2204265"/>
                    <a:gd name="connsiteY20" fmla="*/ 933073 h 2204265"/>
                    <a:gd name="connsiteX21" fmla="*/ 2204265 w 2204265"/>
                    <a:gd name="connsiteY21" fmla="*/ 977042 h 2204265"/>
                    <a:gd name="connsiteX22" fmla="*/ 2204265 w 2204265"/>
                    <a:gd name="connsiteY22" fmla="*/ 1227224 h 2204265"/>
                    <a:gd name="connsiteX23" fmla="*/ 2012137 w 2204265"/>
                    <a:gd name="connsiteY23" fmla="*/ 1268406 h 2204265"/>
                    <a:gd name="connsiteX24" fmla="*/ 2004638 w 2204265"/>
                    <a:gd name="connsiteY24" fmla="*/ 1317545 h 2204265"/>
                    <a:gd name="connsiteX25" fmla="*/ 1985237 w 2204265"/>
                    <a:gd name="connsiteY25" fmla="*/ 1394985 h 2204265"/>
                    <a:gd name="connsiteX26" fmla="*/ 1977636 w 2204265"/>
                    <a:gd name="connsiteY26" fmla="*/ 1417004 h 2204265"/>
                    <a:gd name="connsiteX27" fmla="*/ 2119154 w 2204265"/>
                    <a:gd name="connsiteY27" fmla="*/ 1544868 h 2204265"/>
                    <a:gd name="connsiteX28" fmla="*/ 1994063 w 2204265"/>
                    <a:gd name="connsiteY28" fmla="*/ 1761531 h 2204265"/>
                    <a:gd name="connsiteX29" fmla="*/ 1820151 w 2204265"/>
                    <a:gd name="connsiteY29" fmla="*/ 1705353 h 2204265"/>
                    <a:gd name="connsiteX30" fmla="*/ 1798711 w 2204265"/>
                    <a:gd name="connsiteY30" fmla="*/ 1734758 h 2204265"/>
                    <a:gd name="connsiteX31" fmla="*/ 1731696 w 2204265"/>
                    <a:gd name="connsiteY31" fmla="*/ 1804423 h 2204265"/>
                    <a:gd name="connsiteX32" fmla="*/ 1706998 w 2204265"/>
                    <a:gd name="connsiteY32" fmla="*/ 1825242 h 2204265"/>
                    <a:gd name="connsiteX33" fmla="*/ 1761531 w 2204265"/>
                    <a:gd name="connsiteY33" fmla="*/ 1994062 h 2204265"/>
                    <a:gd name="connsiteX34" fmla="*/ 1544868 w 2204265"/>
                    <a:gd name="connsiteY34" fmla="*/ 2119153 h 2204265"/>
                    <a:gd name="connsiteX35" fmla="*/ 1429863 w 2204265"/>
                    <a:gd name="connsiteY35" fmla="*/ 1991868 h 2204265"/>
                    <a:gd name="connsiteX36" fmla="*/ 1400268 w 2204265"/>
                    <a:gd name="connsiteY36" fmla="*/ 2003797 h 2204265"/>
                    <a:gd name="connsiteX37" fmla="*/ 1262745 w 2204265"/>
                    <a:gd name="connsiteY37" fmla="*/ 2038549 h 2204265"/>
                    <a:gd name="connsiteX38" fmla="*/ 1227224 w 2204265"/>
                    <a:gd name="connsiteY38" fmla="*/ 2204265 h 2204265"/>
                    <a:gd name="connsiteX39" fmla="*/ 977042 w 2204265"/>
                    <a:gd name="connsiteY39" fmla="*/ 2204265 h 2204265"/>
                    <a:gd name="connsiteX40" fmla="*/ 941447 w 2204265"/>
                    <a:gd name="connsiteY40" fmla="*/ 2038203 h 2204265"/>
                    <a:gd name="connsiteX41" fmla="*/ 916475 w 2204265"/>
                    <a:gd name="connsiteY41" fmla="*/ 2034392 h 2204265"/>
                    <a:gd name="connsiteX42" fmla="*/ 774169 w 2204265"/>
                    <a:gd name="connsiteY42" fmla="*/ 1992127 h 2204265"/>
                    <a:gd name="connsiteX43" fmla="*/ 659399 w 2204265"/>
                    <a:gd name="connsiteY43" fmla="*/ 2119153 h 2204265"/>
                    <a:gd name="connsiteX44" fmla="*/ 442735 w 2204265"/>
                    <a:gd name="connsiteY44" fmla="*/ 1994062 h 2204265"/>
                    <a:gd name="connsiteX45" fmla="*/ 496981 w 2204265"/>
                    <a:gd name="connsiteY45" fmla="*/ 1826130 h 2204265"/>
                    <a:gd name="connsiteX46" fmla="*/ 391274 w 2204265"/>
                    <a:gd name="connsiteY46" fmla="*/ 1717869 h 2204265"/>
                    <a:gd name="connsiteX47" fmla="*/ 382878 w 2204265"/>
                    <a:gd name="connsiteY47" fmla="*/ 1705753 h 2204265"/>
                    <a:gd name="connsiteX48" fmla="*/ 210204 w 2204265"/>
                    <a:gd name="connsiteY48" fmla="*/ 1761531 h 2204265"/>
                    <a:gd name="connsiteX49" fmla="*/ 85113 w 2204265"/>
                    <a:gd name="connsiteY49" fmla="*/ 1544868 h 2204265"/>
                    <a:gd name="connsiteX50" fmla="*/ 226733 w 2204265"/>
                    <a:gd name="connsiteY50" fmla="*/ 1416912 h 2204265"/>
                    <a:gd name="connsiteX51" fmla="*/ 212821 w 2204265"/>
                    <a:gd name="connsiteY51" fmla="*/ 1373126 h 2204265"/>
                    <a:gd name="connsiteX52" fmla="*/ 191748 w 2204265"/>
                    <a:gd name="connsiteY52" fmla="*/ 1268325 h 2204265"/>
                    <a:gd name="connsiteX53" fmla="*/ 0 w 2204265"/>
                    <a:gd name="connsiteY53" fmla="*/ 1227224 h 2204265"/>
                    <a:gd name="connsiteX54" fmla="*/ 0 w 2204265"/>
                    <a:gd name="connsiteY54" fmla="*/ 977042 h 2204265"/>
                    <a:gd name="connsiteX55" fmla="*/ 203220 w 2204265"/>
                    <a:gd name="connsiteY55" fmla="*/ 933481 h 2204265"/>
                    <a:gd name="connsiteX56" fmla="*/ 212821 w 2204265"/>
                    <a:gd name="connsiteY56" fmla="*/ 890649 h 2204265"/>
                    <a:gd name="connsiteX57" fmla="*/ 243470 w 2204265"/>
                    <a:gd name="connsiteY57" fmla="*/ 802476 h 2204265"/>
                    <a:gd name="connsiteX58" fmla="*/ 85113 w 2204265"/>
                    <a:gd name="connsiteY58" fmla="*/ 659399 h 2204265"/>
                    <a:gd name="connsiteX59" fmla="*/ 210204 w 2204265"/>
                    <a:gd name="connsiteY59" fmla="*/ 442735 h 2204265"/>
                    <a:gd name="connsiteX60" fmla="*/ 423776 w 2204265"/>
                    <a:gd name="connsiteY60" fmla="*/ 511723 h 2204265"/>
                    <a:gd name="connsiteX61" fmla="*/ 470557 w 2204265"/>
                    <a:gd name="connsiteY61" fmla="*/ 461243 h 2204265"/>
                    <a:gd name="connsiteX62" fmla="*/ 512656 w 2204265"/>
                    <a:gd name="connsiteY62" fmla="*/ 426662 h 2204265"/>
                    <a:gd name="connsiteX63" fmla="*/ 442735 w 2204265"/>
                    <a:gd name="connsiteY63" fmla="*/ 210203 h 2204265"/>
                    <a:gd name="connsiteX64" fmla="*/ 659399 w 2204265"/>
                    <a:gd name="connsiteY64" fmla="*/ 85113 h 2204265"/>
                    <a:gd name="connsiteX65" fmla="*/ 815299 w 2204265"/>
                    <a:gd name="connsiteY65" fmla="*/ 257661 h 2204265"/>
                    <a:gd name="connsiteX66" fmla="*/ 916475 w 2204265"/>
                    <a:gd name="connsiteY66" fmla="*/ 229382 h 2204265"/>
                    <a:gd name="connsiteX67" fmla="*/ 928259 w 2204265"/>
                    <a:gd name="connsiteY67" fmla="*/ 227584 h 2204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2204265" h="2204265">
                      <a:moveTo>
                        <a:pt x="1102132" y="321083"/>
                      </a:moveTo>
                      <a:cubicBezTo>
                        <a:pt x="665509" y="321083"/>
                        <a:pt x="311557" y="675035"/>
                        <a:pt x="311557" y="1111658"/>
                      </a:cubicBezTo>
                      <a:cubicBezTo>
                        <a:pt x="311557" y="1548281"/>
                        <a:pt x="665509" y="1902233"/>
                        <a:pt x="1102132" y="1902233"/>
                      </a:cubicBezTo>
                      <a:cubicBezTo>
                        <a:pt x="1538755" y="1902233"/>
                        <a:pt x="1892707" y="1548281"/>
                        <a:pt x="1892707" y="1111658"/>
                      </a:cubicBezTo>
                      <a:cubicBezTo>
                        <a:pt x="1892707" y="675035"/>
                        <a:pt x="1538755" y="321083"/>
                        <a:pt x="1102132" y="321083"/>
                      </a:cubicBezTo>
                      <a:close/>
                      <a:moveTo>
                        <a:pt x="977042" y="0"/>
                      </a:moveTo>
                      <a:lnTo>
                        <a:pt x="1227224" y="0"/>
                      </a:lnTo>
                      <a:lnTo>
                        <a:pt x="1276006" y="227584"/>
                      </a:lnTo>
                      <a:lnTo>
                        <a:pt x="1287791" y="229382"/>
                      </a:lnTo>
                      <a:lnTo>
                        <a:pt x="1387705" y="259057"/>
                      </a:lnTo>
                      <a:lnTo>
                        <a:pt x="1544868" y="85113"/>
                      </a:lnTo>
                      <a:lnTo>
                        <a:pt x="1761531" y="210203"/>
                      </a:lnTo>
                      <a:lnTo>
                        <a:pt x="1691902" y="425756"/>
                      </a:lnTo>
                      <a:lnTo>
                        <a:pt x="1705003" y="435309"/>
                      </a:lnTo>
                      <a:cubicBezTo>
                        <a:pt x="1729378" y="456423"/>
                        <a:pt x="1752634" y="478795"/>
                        <a:pt x="1774668" y="502325"/>
                      </a:cubicBezTo>
                      <a:lnTo>
                        <a:pt x="1782142" y="511190"/>
                      </a:lnTo>
                      <a:lnTo>
                        <a:pt x="1994063" y="442735"/>
                      </a:lnTo>
                      <a:lnTo>
                        <a:pt x="2119154" y="659399"/>
                      </a:lnTo>
                      <a:lnTo>
                        <a:pt x="1961265" y="802053"/>
                      </a:lnTo>
                      <a:lnTo>
                        <a:pt x="1974042" y="833752"/>
                      </a:lnTo>
                      <a:lnTo>
                        <a:pt x="1999140" y="933073"/>
                      </a:lnTo>
                      <a:lnTo>
                        <a:pt x="2204265" y="977042"/>
                      </a:lnTo>
                      <a:lnTo>
                        <a:pt x="2204265" y="1227224"/>
                      </a:lnTo>
                      <a:lnTo>
                        <a:pt x="2012137" y="1268406"/>
                      </a:lnTo>
                      <a:lnTo>
                        <a:pt x="2004638" y="1317545"/>
                      </a:lnTo>
                      <a:cubicBezTo>
                        <a:pt x="1999269" y="1343782"/>
                        <a:pt x="1992785" y="1369612"/>
                        <a:pt x="1985237" y="1394985"/>
                      </a:cubicBezTo>
                      <a:lnTo>
                        <a:pt x="1977636" y="1417004"/>
                      </a:lnTo>
                      <a:lnTo>
                        <a:pt x="2119154" y="1544868"/>
                      </a:lnTo>
                      <a:lnTo>
                        <a:pt x="1994063" y="1761531"/>
                      </a:lnTo>
                      <a:lnTo>
                        <a:pt x="1820151" y="1705353"/>
                      </a:lnTo>
                      <a:lnTo>
                        <a:pt x="1798711" y="1734758"/>
                      </a:lnTo>
                      <a:cubicBezTo>
                        <a:pt x="1777597" y="1759133"/>
                        <a:pt x="1755225" y="1782388"/>
                        <a:pt x="1731696" y="1804423"/>
                      </a:cubicBezTo>
                      <a:lnTo>
                        <a:pt x="1706998" y="1825242"/>
                      </a:lnTo>
                      <a:lnTo>
                        <a:pt x="1761531" y="1994062"/>
                      </a:lnTo>
                      <a:lnTo>
                        <a:pt x="1544868" y="2119153"/>
                      </a:lnTo>
                      <a:lnTo>
                        <a:pt x="1429863" y="1991868"/>
                      </a:lnTo>
                      <a:lnTo>
                        <a:pt x="1400268" y="2003797"/>
                      </a:lnTo>
                      <a:lnTo>
                        <a:pt x="1262745" y="2038549"/>
                      </a:lnTo>
                      <a:lnTo>
                        <a:pt x="1227224" y="2204265"/>
                      </a:lnTo>
                      <a:lnTo>
                        <a:pt x="977042" y="2204265"/>
                      </a:lnTo>
                      <a:lnTo>
                        <a:pt x="941447" y="2038203"/>
                      </a:lnTo>
                      <a:lnTo>
                        <a:pt x="916475" y="2034392"/>
                      </a:lnTo>
                      <a:lnTo>
                        <a:pt x="774169" y="1992127"/>
                      </a:lnTo>
                      <a:lnTo>
                        <a:pt x="659399" y="2119153"/>
                      </a:lnTo>
                      <a:lnTo>
                        <a:pt x="442735" y="1994062"/>
                      </a:lnTo>
                      <a:lnTo>
                        <a:pt x="496981" y="1826130"/>
                      </a:lnTo>
                      <a:lnTo>
                        <a:pt x="391274" y="1717869"/>
                      </a:lnTo>
                      <a:lnTo>
                        <a:pt x="382878" y="1705753"/>
                      </a:lnTo>
                      <a:lnTo>
                        <a:pt x="210204" y="1761531"/>
                      </a:lnTo>
                      <a:lnTo>
                        <a:pt x="85113" y="1544868"/>
                      </a:lnTo>
                      <a:lnTo>
                        <a:pt x="226733" y="1416912"/>
                      </a:lnTo>
                      <a:lnTo>
                        <a:pt x="212821" y="1373126"/>
                      </a:lnTo>
                      <a:lnTo>
                        <a:pt x="191748" y="1268325"/>
                      </a:lnTo>
                      <a:lnTo>
                        <a:pt x="0" y="1227224"/>
                      </a:lnTo>
                      <a:lnTo>
                        <a:pt x="0" y="977042"/>
                      </a:lnTo>
                      <a:lnTo>
                        <a:pt x="203220" y="933481"/>
                      </a:lnTo>
                      <a:lnTo>
                        <a:pt x="212821" y="890649"/>
                      </a:lnTo>
                      <a:lnTo>
                        <a:pt x="243470" y="802476"/>
                      </a:lnTo>
                      <a:lnTo>
                        <a:pt x="85113" y="659399"/>
                      </a:lnTo>
                      <a:lnTo>
                        <a:pt x="210204" y="442735"/>
                      </a:lnTo>
                      <a:lnTo>
                        <a:pt x="423776" y="511723"/>
                      </a:lnTo>
                      <a:lnTo>
                        <a:pt x="470557" y="461243"/>
                      </a:lnTo>
                      <a:lnTo>
                        <a:pt x="512656" y="426662"/>
                      </a:lnTo>
                      <a:lnTo>
                        <a:pt x="442735" y="210203"/>
                      </a:lnTo>
                      <a:lnTo>
                        <a:pt x="659399" y="85113"/>
                      </a:lnTo>
                      <a:lnTo>
                        <a:pt x="815299" y="257661"/>
                      </a:lnTo>
                      <a:lnTo>
                        <a:pt x="916475" y="229382"/>
                      </a:lnTo>
                      <a:lnTo>
                        <a:pt x="928259" y="227584"/>
                      </a:lnTo>
                      <a:close/>
                    </a:path>
                  </a:pathLst>
                </a:custGeom>
                <a:gradFill>
                  <a:gsLst>
                    <a:gs pos="0">
                      <a:sysClr val="window" lastClr="FFFFFF"/>
                    </a:gs>
                    <a:gs pos="100000">
                      <a:srgbClr val="E2E2E2"/>
                    </a:gs>
                  </a:gsLst>
                  <a:lin ang="2700000" scaled="1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86677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275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99" name="椭圆 98"/>
                <p:cNvSpPr/>
                <p:nvPr/>
              </p:nvSpPr>
              <p:spPr>
                <a:xfrm>
                  <a:off x="5305425" y="2638425"/>
                  <a:ext cx="1581150" cy="1581150"/>
                </a:xfrm>
                <a:prstGeom prst="ellipse">
                  <a:avLst/>
                </a:prstGeom>
                <a:noFill/>
                <a:ln w="19050" cap="flat" cmpd="sng" algn="ctr">
                  <a:gradFill flip="none" rotWithShape="1">
                    <a:gsLst>
                      <a:gs pos="0">
                        <a:sysClr val="window" lastClr="FFFFFF">
                          <a:lumMod val="85000"/>
                        </a:sysClr>
                      </a:gs>
                      <a:gs pos="100000">
                        <a:sysClr val="window" lastClr="FFFFFF"/>
                      </a:gs>
                    </a:gsLst>
                    <a:lin ang="2700000" scaled="1"/>
                    <a:tileRect/>
                  </a:gra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86677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275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00" name="椭圆 99"/>
                <p:cNvSpPr/>
                <p:nvPr/>
              </p:nvSpPr>
              <p:spPr>
                <a:xfrm>
                  <a:off x="5391458" y="2730220"/>
                  <a:ext cx="1409087" cy="1409086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2700000" scaled="1"/>
                </a:gradFill>
                <a:ln w="19050" cap="flat" cmpd="sng" algn="ctr">
                  <a:gradFill flip="none" rotWithShape="1">
                    <a:gsLst>
                      <a:gs pos="100000">
                        <a:sysClr val="window" lastClr="FFFFFF">
                          <a:lumMod val="85000"/>
                        </a:sysClr>
                      </a:gs>
                      <a:gs pos="0">
                        <a:sysClr val="window" lastClr="FFFFFF"/>
                      </a:gs>
                    </a:gsLst>
                    <a:lin ang="2700000" scaled="1"/>
                    <a:tileRect/>
                  </a:gra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86677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275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94" name="Group 46"/>
              <p:cNvGrpSpPr>
                <a:grpSpLocks noChangeAspect="1"/>
              </p:cNvGrpSpPr>
              <p:nvPr/>
            </p:nvGrpSpPr>
            <p:grpSpPr bwMode="auto">
              <a:xfrm>
                <a:off x="3183043" y="5786083"/>
                <a:ext cx="584005" cy="333297"/>
                <a:chOff x="3098" y="1701"/>
                <a:chExt cx="1486" cy="920"/>
              </a:xfrm>
              <a:solidFill>
                <a:srgbClr val="124062"/>
              </a:solidFill>
            </p:grpSpPr>
            <p:sp>
              <p:nvSpPr>
                <p:cNvPr id="95" name="Freeform 47"/>
                <p:cNvSpPr/>
                <p:nvPr/>
              </p:nvSpPr>
              <p:spPr bwMode="auto">
                <a:xfrm>
                  <a:off x="3468" y="1701"/>
                  <a:ext cx="746" cy="920"/>
                </a:xfrm>
                <a:custGeom>
                  <a:avLst/>
                  <a:gdLst>
                    <a:gd name="T0" fmla="*/ 157 w 314"/>
                    <a:gd name="T1" fmla="*/ 0 h 386"/>
                    <a:gd name="T2" fmla="*/ 68 w 314"/>
                    <a:gd name="T3" fmla="*/ 89 h 386"/>
                    <a:gd name="T4" fmla="*/ 127 w 314"/>
                    <a:gd name="T5" fmla="*/ 172 h 386"/>
                    <a:gd name="T6" fmla="*/ 103 w 314"/>
                    <a:gd name="T7" fmla="*/ 172 h 386"/>
                    <a:gd name="T8" fmla="*/ 16 w 314"/>
                    <a:gd name="T9" fmla="*/ 320 h 386"/>
                    <a:gd name="T10" fmla="*/ 28 w 314"/>
                    <a:gd name="T11" fmla="*/ 386 h 386"/>
                    <a:gd name="T12" fmla="*/ 132 w 314"/>
                    <a:gd name="T13" fmla="*/ 386 h 386"/>
                    <a:gd name="T14" fmla="*/ 154 w 314"/>
                    <a:gd name="T15" fmla="*/ 203 h 386"/>
                    <a:gd name="T16" fmla="*/ 132 w 314"/>
                    <a:gd name="T17" fmla="*/ 180 h 386"/>
                    <a:gd name="T18" fmla="*/ 182 w 314"/>
                    <a:gd name="T19" fmla="*/ 180 h 386"/>
                    <a:gd name="T20" fmla="*/ 160 w 314"/>
                    <a:gd name="T21" fmla="*/ 203 h 386"/>
                    <a:gd name="T22" fmla="*/ 182 w 314"/>
                    <a:gd name="T23" fmla="*/ 386 h 386"/>
                    <a:gd name="T24" fmla="*/ 286 w 314"/>
                    <a:gd name="T25" fmla="*/ 386 h 386"/>
                    <a:gd name="T26" fmla="*/ 298 w 314"/>
                    <a:gd name="T27" fmla="*/ 320 h 386"/>
                    <a:gd name="T28" fmla="*/ 211 w 314"/>
                    <a:gd name="T29" fmla="*/ 172 h 386"/>
                    <a:gd name="T30" fmla="*/ 187 w 314"/>
                    <a:gd name="T31" fmla="*/ 172 h 386"/>
                    <a:gd name="T32" fmla="*/ 246 w 314"/>
                    <a:gd name="T33" fmla="*/ 89 h 386"/>
                    <a:gd name="T34" fmla="*/ 157 w 314"/>
                    <a:gd name="T35" fmla="*/ 0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14" h="386">
                      <a:moveTo>
                        <a:pt x="157" y="0"/>
                      </a:moveTo>
                      <a:cubicBezTo>
                        <a:pt x="108" y="0"/>
                        <a:pt x="68" y="40"/>
                        <a:pt x="68" y="89"/>
                      </a:cubicBezTo>
                      <a:cubicBezTo>
                        <a:pt x="68" y="127"/>
                        <a:pt x="93" y="160"/>
                        <a:pt x="127" y="172"/>
                      </a:cubicBezTo>
                      <a:cubicBezTo>
                        <a:pt x="103" y="172"/>
                        <a:pt x="103" y="172"/>
                        <a:pt x="103" y="172"/>
                      </a:cubicBezTo>
                      <a:cubicBezTo>
                        <a:pt x="55" y="172"/>
                        <a:pt x="26" y="291"/>
                        <a:pt x="16" y="320"/>
                      </a:cubicBezTo>
                      <a:cubicBezTo>
                        <a:pt x="0" y="363"/>
                        <a:pt x="28" y="386"/>
                        <a:pt x="28" y="386"/>
                      </a:cubicBezTo>
                      <a:cubicBezTo>
                        <a:pt x="132" y="386"/>
                        <a:pt x="132" y="386"/>
                        <a:pt x="132" y="386"/>
                      </a:cubicBezTo>
                      <a:cubicBezTo>
                        <a:pt x="154" y="203"/>
                        <a:pt x="154" y="203"/>
                        <a:pt x="154" y="203"/>
                      </a:cubicBezTo>
                      <a:cubicBezTo>
                        <a:pt x="132" y="180"/>
                        <a:pt x="132" y="180"/>
                        <a:pt x="132" y="180"/>
                      </a:cubicBezTo>
                      <a:cubicBezTo>
                        <a:pt x="182" y="180"/>
                        <a:pt x="182" y="180"/>
                        <a:pt x="182" y="180"/>
                      </a:cubicBezTo>
                      <a:cubicBezTo>
                        <a:pt x="160" y="203"/>
                        <a:pt x="160" y="203"/>
                        <a:pt x="160" y="203"/>
                      </a:cubicBezTo>
                      <a:cubicBezTo>
                        <a:pt x="182" y="386"/>
                        <a:pt x="182" y="386"/>
                        <a:pt x="182" y="386"/>
                      </a:cubicBezTo>
                      <a:cubicBezTo>
                        <a:pt x="286" y="386"/>
                        <a:pt x="286" y="386"/>
                        <a:pt x="286" y="386"/>
                      </a:cubicBezTo>
                      <a:cubicBezTo>
                        <a:pt x="286" y="386"/>
                        <a:pt x="314" y="363"/>
                        <a:pt x="298" y="320"/>
                      </a:cubicBezTo>
                      <a:cubicBezTo>
                        <a:pt x="288" y="291"/>
                        <a:pt x="259" y="172"/>
                        <a:pt x="211" y="172"/>
                      </a:cubicBezTo>
                      <a:cubicBezTo>
                        <a:pt x="187" y="172"/>
                        <a:pt x="187" y="172"/>
                        <a:pt x="187" y="172"/>
                      </a:cubicBezTo>
                      <a:cubicBezTo>
                        <a:pt x="221" y="160"/>
                        <a:pt x="246" y="127"/>
                        <a:pt x="246" y="89"/>
                      </a:cubicBezTo>
                      <a:cubicBezTo>
                        <a:pt x="246" y="40"/>
                        <a:pt x="206" y="0"/>
                        <a:pt x="15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15598" tIns="57799" rIns="115598" bIns="57799" numCol="1" anchor="t" anchorCtr="0" compatLnSpc="1"/>
                <a:lstStyle/>
                <a:p>
                  <a:pPr marL="0" marR="0" lvl="0" indent="0" algn="l" defTabSz="86677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275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96" name="Freeform 48"/>
                <p:cNvSpPr/>
                <p:nvPr/>
              </p:nvSpPr>
              <p:spPr bwMode="auto">
                <a:xfrm>
                  <a:off x="3098" y="1871"/>
                  <a:ext cx="475" cy="750"/>
                </a:xfrm>
                <a:custGeom>
                  <a:avLst/>
                  <a:gdLst>
                    <a:gd name="T0" fmla="*/ 128 w 200"/>
                    <a:gd name="T1" fmla="*/ 0 h 315"/>
                    <a:gd name="T2" fmla="*/ 55 w 200"/>
                    <a:gd name="T3" fmla="*/ 73 h 315"/>
                    <a:gd name="T4" fmla="*/ 103 w 200"/>
                    <a:gd name="T5" fmla="*/ 141 h 315"/>
                    <a:gd name="T6" fmla="*/ 84 w 200"/>
                    <a:gd name="T7" fmla="*/ 141 h 315"/>
                    <a:gd name="T8" fmla="*/ 13 w 200"/>
                    <a:gd name="T9" fmla="*/ 261 h 315"/>
                    <a:gd name="T10" fmla="*/ 23 w 200"/>
                    <a:gd name="T11" fmla="*/ 315 h 315"/>
                    <a:gd name="T12" fmla="*/ 108 w 200"/>
                    <a:gd name="T13" fmla="*/ 315 h 315"/>
                    <a:gd name="T14" fmla="*/ 126 w 200"/>
                    <a:gd name="T15" fmla="*/ 166 h 315"/>
                    <a:gd name="T16" fmla="*/ 107 w 200"/>
                    <a:gd name="T17" fmla="*/ 147 h 315"/>
                    <a:gd name="T18" fmla="*/ 149 w 200"/>
                    <a:gd name="T19" fmla="*/ 147 h 315"/>
                    <a:gd name="T20" fmla="*/ 130 w 200"/>
                    <a:gd name="T21" fmla="*/ 166 h 315"/>
                    <a:gd name="T22" fmla="*/ 148 w 200"/>
                    <a:gd name="T23" fmla="*/ 315 h 315"/>
                    <a:gd name="T24" fmla="*/ 168 w 200"/>
                    <a:gd name="T25" fmla="*/ 315 h 315"/>
                    <a:gd name="T26" fmla="*/ 161 w 200"/>
                    <a:gd name="T27" fmla="*/ 245 h 315"/>
                    <a:gd name="T28" fmla="*/ 166 w 200"/>
                    <a:gd name="T29" fmla="*/ 228 h 315"/>
                    <a:gd name="T30" fmla="*/ 194 w 200"/>
                    <a:gd name="T31" fmla="*/ 152 h 315"/>
                    <a:gd name="T32" fmla="*/ 172 w 200"/>
                    <a:gd name="T33" fmla="*/ 141 h 315"/>
                    <a:gd name="T34" fmla="*/ 152 w 200"/>
                    <a:gd name="T35" fmla="*/ 141 h 315"/>
                    <a:gd name="T36" fmla="*/ 200 w 200"/>
                    <a:gd name="T37" fmla="*/ 73 h 315"/>
                    <a:gd name="T38" fmla="*/ 128 w 200"/>
                    <a:gd name="T39" fmla="*/ 0 h 3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00" h="315">
                      <a:moveTo>
                        <a:pt x="128" y="0"/>
                      </a:moveTo>
                      <a:cubicBezTo>
                        <a:pt x="88" y="0"/>
                        <a:pt x="55" y="33"/>
                        <a:pt x="55" y="73"/>
                      </a:cubicBezTo>
                      <a:cubicBezTo>
                        <a:pt x="55" y="104"/>
                        <a:pt x="76" y="131"/>
                        <a:pt x="103" y="141"/>
                      </a:cubicBezTo>
                      <a:cubicBezTo>
                        <a:pt x="84" y="141"/>
                        <a:pt x="84" y="141"/>
                        <a:pt x="84" y="141"/>
                      </a:cubicBezTo>
                      <a:cubicBezTo>
                        <a:pt x="45" y="141"/>
                        <a:pt x="21" y="238"/>
                        <a:pt x="13" y="261"/>
                      </a:cubicBezTo>
                      <a:cubicBezTo>
                        <a:pt x="0" y="296"/>
                        <a:pt x="23" y="315"/>
                        <a:pt x="23" y="315"/>
                      </a:cubicBezTo>
                      <a:cubicBezTo>
                        <a:pt x="108" y="315"/>
                        <a:pt x="108" y="315"/>
                        <a:pt x="108" y="315"/>
                      </a:cubicBezTo>
                      <a:cubicBezTo>
                        <a:pt x="126" y="166"/>
                        <a:pt x="126" y="166"/>
                        <a:pt x="126" y="166"/>
                      </a:cubicBezTo>
                      <a:cubicBezTo>
                        <a:pt x="107" y="147"/>
                        <a:pt x="107" y="147"/>
                        <a:pt x="107" y="147"/>
                      </a:cubicBezTo>
                      <a:cubicBezTo>
                        <a:pt x="149" y="147"/>
                        <a:pt x="149" y="147"/>
                        <a:pt x="149" y="147"/>
                      </a:cubicBezTo>
                      <a:cubicBezTo>
                        <a:pt x="130" y="166"/>
                        <a:pt x="130" y="166"/>
                        <a:pt x="130" y="166"/>
                      </a:cubicBezTo>
                      <a:cubicBezTo>
                        <a:pt x="148" y="315"/>
                        <a:pt x="148" y="315"/>
                        <a:pt x="148" y="315"/>
                      </a:cubicBezTo>
                      <a:cubicBezTo>
                        <a:pt x="168" y="315"/>
                        <a:pt x="168" y="315"/>
                        <a:pt x="168" y="315"/>
                      </a:cubicBezTo>
                      <a:cubicBezTo>
                        <a:pt x="160" y="303"/>
                        <a:pt x="149" y="279"/>
                        <a:pt x="161" y="245"/>
                      </a:cubicBezTo>
                      <a:cubicBezTo>
                        <a:pt x="162" y="241"/>
                        <a:pt x="164" y="235"/>
                        <a:pt x="166" y="228"/>
                      </a:cubicBezTo>
                      <a:cubicBezTo>
                        <a:pt x="173" y="207"/>
                        <a:pt x="182" y="178"/>
                        <a:pt x="194" y="152"/>
                      </a:cubicBezTo>
                      <a:cubicBezTo>
                        <a:pt x="188" y="145"/>
                        <a:pt x="180" y="141"/>
                        <a:pt x="172" y="141"/>
                      </a:cubicBezTo>
                      <a:cubicBezTo>
                        <a:pt x="152" y="141"/>
                        <a:pt x="152" y="141"/>
                        <a:pt x="152" y="141"/>
                      </a:cubicBezTo>
                      <a:cubicBezTo>
                        <a:pt x="180" y="131"/>
                        <a:pt x="200" y="104"/>
                        <a:pt x="200" y="73"/>
                      </a:cubicBezTo>
                      <a:cubicBezTo>
                        <a:pt x="200" y="33"/>
                        <a:pt x="168" y="0"/>
                        <a:pt x="12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15598" tIns="57799" rIns="115598" bIns="57799" numCol="1" anchor="t" anchorCtr="0" compatLnSpc="1"/>
                <a:lstStyle/>
                <a:p>
                  <a:pPr marL="0" marR="0" lvl="0" indent="0" algn="l" defTabSz="86677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275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97" name="Freeform 49"/>
                <p:cNvSpPr/>
                <p:nvPr/>
              </p:nvSpPr>
              <p:spPr bwMode="auto">
                <a:xfrm>
                  <a:off x="4110" y="1871"/>
                  <a:ext cx="474" cy="750"/>
                </a:xfrm>
                <a:custGeom>
                  <a:avLst/>
                  <a:gdLst>
                    <a:gd name="T0" fmla="*/ 72 w 200"/>
                    <a:gd name="T1" fmla="*/ 0 h 315"/>
                    <a:gd name="T2" fmla="*/ 0 w 200"/>
                    <a:gd name="T3" fmla="*/ 73 h 315"/>
                    <a:gd name="T4" fmla="*/ 48 w 200"/>
                    <a:gd name="T5" fmla="*/ 141 h 315"/>
                    <a:gd name="T6" fmla="*/ 28 w 200"/>
                    <a:gd name="T7" fmla="*/ 141 h 315"/>
                    <a:gd name="T8" fmla="*/ 6 w 200"/>
                    <a:gd name="T9" fmla="*/ 152 h 315"/>
                    <a:gd name="T10" fmla="*/ 34 w 200"/>
                    <a:gd name="T11" fmla="*/ 228 h 315"/>
                    <a:gd name="T12" fmla="*/ 39 w 200"/>
                    <a:gd name="T13" fmla="*/ 245 h 315"/>
                    <a:gd name="T14" fmla="*/ 32 w 200"/>
                    <a:gd name="T15" fmla="*/ 315 h 315"/>
                    <a:gd name="T16" fmla="*/ 52 w 200"/>
                    <a:gd name="T17" fmla="*/ 315 h 315"/>
                    <a:gd name="T18" fmla="*/ 70 w 200"/>
                    <a:gd name="T19" fmla="*/ 166 h 315"/>
                    <a:gd name="T20" fmla="*/ 52 w 200"/>
                    <a:gd name="T21" fmla="*/ 147 h 315"/>
                    <a:gd name="T22" fmla="*/ 93 w 200"/>
                    <a:gd name="T23" fmla="*/ 147 h 315"/>
                    <a:gd name="T24" fmla="*/ 74 w 200"/>
                    <a:gd name="T25" fmla="*/ 166 h 315"/>
                    <a:gd name="T26" fmla="*/ 92 w 200"/>
                    <a:gd name="T27" fmla="*/ 315 h 315"/>
                    <a:gd name="T28" fmla="*/ 178 w 200"/>
                    <a:gd name="T29" fmla="*/ 315 h 315"/>
                    <a:gd name="T30" fmla="*/ 187 w 200"/>
                    <a:gd name="T31" fmla="*/ 261 h 315"/>
                    <a:gd name="T32" fmla="*/ 116 w 200"/>
                    <a:gd name="T33" fmla="*/ 141 h 315"/>
                    <a:gd name="T34" fmla="*/ 97 w 200"/>
                    <a:gd name="T35" fmla="*/ 141 h 315"/>
                    <a:gd name="T36" fmla="*/ 145 w 200"/>
                    <a:gd name="T37" fmla="*/ 73 h 315"/>
                    <a:gd name="T38" fmla="*/ 72 w 200"/>
                    <a:gd name="T39" fmla="*/ 0 h 3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00" h="315">
                      <a:moveTo>
                        <a:pt x="72" y="0"/>
                      </a:moveTo>
                      <a:cubicBezTo>
                        <a:pt x="32" y="0"/>
                        <a:pt x="0" y="33"/>
                        <a:pt x="0" y="73"/>
                      </a:cubicBezTo>
                      <a:cubicBezTo>
                        <a:pt x="0" y="104"/>
                        <a:pt x="20" y="131"/>
                        <a:pt x="48" y="141"/>
                      </a:cubicBezTo>
                      <a:cubicBezTo>
                        <a:pt x="28" y="141"/>
                        <a:pt x="28" y="141"/>
                        <a:pt x="28" y="141"/>
                      </a:cubicBezTo>
                      <a:cubicBezTo>
                        <a:pt x="20" y="141"/>
                        <a:pt x="13" y="145"/>
                        <a:pt x="6" y="152"/>
                      </a:cubicBezTo>
                      <a:cubicBezTo>
                        <a:pt x="18" y="178"/>
                        <a:pt x="27" y="207"/>
                        <a:pt x="34" y="228"/>
                      </a:cubicBezTo>
                      <a:cubicBezTo>
                        <a:pt x="36" y="235"/>
                        <a:pt x="38" y="241"/>
                        <a:pt x="39" y="245"/>
                      </a:cubicBezTo>
                      <a:cubicBezTo>
                        <a:pt x="52" y="279"/>
                        <a:pt x="40" y="303"/>
                        <a:pt x="32" y="315"/>
                      </a:cubicBezTo>
                      <a:cubicBezTo>
                        <a:pt x="52" y="315"/>
                        <a:pt x="52" y="315"/>
                        <a:pt x="52" y="315"/>
                      </a:cubicBezTo>
                      <a:cubicBezTo>
                        <a:pt x="70" y="166"/>
                        <a:pt x="70" y="166"/>
                        <a:pt x="70" y="166"/>
                      </a:cubicBezTo>
                      <a:cubicBezTo>
                        <a:pt x="52" y="147"/>
                        <a:pt x="52" y="147"/>
                        <a:pt x="52" y="147"/>
                      </a:cubicBezTo>
                      <a:cubicBezTo>
                        <a:pt x="93" y="147"/>
                        <a:pt x="93" y="147"/>
                        <a:pt x="93" y="147"/>
                      </a:cubicBezTo>
                      <a:cubicBezTo>
                        <a:pt x="74" y="166"/>
                        <a:pt x="74" y="166"/>
                        <a:pt x="74" y="166"/>
                      </a:cubicBezTo>
                      <a:cubicBezTo>
                        <a:pt x="92" y="315"/>
                        <a:pt x="92" y="315"/>
                        <a:pt x="92" y="315"/>
                      </a:cubicBezTo>
                      <a:cubicBezTo>
                        <a:pt x="178" y="315"/>
                        <a:pt x="178" y="315"/>
                        <a:pt x="178" y="315"/>
                      </a:cubicBezTo>
                      <a:cubicBezTo>
                        <a:pt x="178" y="315"/>
                        <a:pt x="200" y="296"/>
                        <a:pt x="187" y="261"/>
                      </a:cubicBezTo>
                      <a:cubicBezTo>
                        <a:pt x="179" y="238"/>
                        <a:pt x="156" y="141"/>
                        <a:pt x="116" y="141"/>
                      </a:cubicBezTo>
                      <a:cubicBezTo>
                        <a:pt x="97" y="141"/>
                        <a:pt x="97" y="141"/>
                        <a:pt x="97" y="141"/>
                      </a:cubicBezTo>
                      <a:cubicBezTo>
                        <a:pt x="125" y="131"/>
                        <a:pt x="145" y="104"/>
                        <a:pt x="145" y="73"/>
                      </a:cubicBezTo>
                      <a:cubicBezTo>
                        <a:pt x="145" y="33"/>
                        <a:pt x="112" y="0"/>
                        <a:pt x="7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15598" tIns="57799" rIns="115598" bIns="57799" numCol="1" anchor="t" anchorCtr="0" compatLnSpc="1"/>
                <a:lstStyle/>
                <a:p>
                  <a:pPr marL="0" marR="0" lvl="0" indent="0" algn="l" defTabSz="866775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275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grpSp>
          <p:nvGrpSpPr>
            <p:cNvPr id="101" name="组合 100"/>
            <p:cNvGrpSpPr/>
            <p:nvPr/>
          </p:nvGrpSpPr>
          <p:grpSpPr>
            <a:xfrm>
              <a:off x="7431379" y="4157797"/>
              <a:ext cx="3057904" cy="2490639"/>
              <a:chOff x="4542156" y="3198627"/>
              <a:chExt cx="2106259" cy="2070314"/>
            </a:xfrm>
          </p:grpSpPr>
          <p:sp>
            <p:nvSpPr>
              <p:cNvPr id="102" name="文本框 101"/>
              <p:cNvSpPr txBox="1"/>
              <p:nvPr/>
            </p:nvSpPr>
            <p:spPr>
              <a:xfrm>
                <a:off x="4569735" y="3470950"/>
                <a:ext cx="1931052" cy="1797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just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 sz="120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marL="0" marR="0" lvl="0" indent="0" algn="just" defTabSz="86677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4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①测试报告生成后，转入评审流程，经过评审节点审核后完成；</a:t>
                </a:r>
                <a:endParaRPr kumimoji="0" lang="en-US" altLang="zh-CN" sz="114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  <a:p>
                <a:pPr marL="0" marR="0" lvl="0" indent="0" algn="just" defTabSz="86677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4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②测试报告评审完成后，生成报告文档，交由客户确认，确认完成后，可以根据收款情况来决定是否出具最终报告；</a:t>
                </a:r>
                <a:endParaRPr kumimoji="0" lang="zh-CN" altLang="en-US" sz="114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  <a:p>
                <a:pPr marL="0" marR="0" lvl="0" indent="0" algn="just" defTabSz="86677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4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③最终交付的测试报告后，在系统中自动将所有文档整合在一起，并提醒文档管理员进行归档处理。</a:t>
                </a:r>
                <a:endParaRPr kumimoji="0" lang="zh-CN" altLang="en-US" sz="114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3" name="文本框 102"/>
              <p:cNvSpPr txBox="1"/>
              <p:nvPr/>
            </p:nvSpPr>
            <p:spPr>
              <a:xfrm>
                <a:off x="4542156" y="3198627"/>
                <a:ext cx="2106259" cy="270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fontAlgn="auto">
                  <a:spcBef>
                    <a:spcPts val="0"/>
                  </a:spcBef>
                  <a:spcAft>
                    <a:spcPts val="0"/>
                  </a:spcAft>
                  <a:defRPr sz="1600" b="1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marL="0" marR="0" lvl="0" indent="0" algn="l" defTabSz="86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515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6. </a:t>
                </a:r>
                <a:r>
                  <a:rPr kumimoji="0" lang="zh-CN" altLang="en-US" sz="1515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测试报告评审、确认和归档</a:t>
                </a:r>
                <a:endParaRPr kumimoji="0" lang="zh-CN" altLang="en-US" sz="1515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某</a:t>
            </a:r>
            <a:r>
              <a:rPr lang="en-US" altLang="zh-CN" dirty="0"/>
              <a:t>IT</a:t>
            </a:r>
            <a:r>
              <a:rPr lang="zh-CN" altLang="en-US" dirty="0"/>
              <a:t>测评公司项目管理系统</a:t>
            </a:r>
            <a:r>
              <a:rPr lang="en-US" altLang="zh-CN" dirty="0"/>
              <a:t>·</a:t>
            </a:r>
            <a:r>
              <a:rPr lang="zh-CN" altLang="en-US" dirty="0"/>
              <a:t>系统功能架构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1194018" y="953804"/>
            <a:ext cx="9901317" cy="603613"/>
            <a:chOff x="1682044" y="1026746"/>
            <a:chExt cx="9901317" cy="603613"/>
          </a:xfrm>
        </p:grpSpPr>
        <p:sp>
          <p:nvSpPr>
            <p:cNvPr id="4" name="矩形: 圆角 3"/>
            <p:cNvSpPr/>
            <p:nvPr/>
          </p:nvSpPr>
          <p:spPr>
            <a:xfrm>
              <a:off x="1682044" y="1026746"/>
              <a:ext cx="9901317" cy="603613"/>
            </a:xfrm>
            <a:prstGeom prst="roundRect">
              <a:avLst>
                <a:gd name="adj" fmla="val 4766"/>
              </a:avLst>
            </a:prstGeom>
            <a:solidFill>
              <a:schemeClr val="accent5">
                <a:alpha val="89804"/>
              </a:schemeClr>
            </a:solidFill>
            <a:ln>
              <a:noFill/>
            </a:ln>
            <a:effectLst>
              <a:outerShdw blurRad="254000" dist="63500" sx="85000" sy="85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门户系统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5" name="矩形: 圆角 4"/>
            <p:cNvSpPr/>
            <p:nvPr/>
          </p:nvSpPr>
          <p:spPr>
            <a:xfrm>
              <a:off x="1893672" y="1123602"/>
              <a:ext cx="1458962" cy="379283"/>
            </a:xfrm>
            <a:prstGeom prst="roundRect">
              <a:avLst/>
            </a:prstGeom>
            <a:solidFill>
              <a:schemeClr val="bg1">
                <a:lumMod val="95000"/>
                <a:alpha val="89804"/>
              </a:schemeClr>
            </a:solidFill>
            <a:ln>
              <a:noFill/>
            </a:ln>
            <a:effectLst>
              <a:outerShdw blurRad="254000" dist="63500" sx="85000" sy="85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在线客服入口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6" name="矩形: 圆角 5"/>
            <p:cNvSpPr/>
            <p:nvPr/>
          </p:nvSpPr>
          <p:spPr>
            <a:xfrm>
              <a:off x="4425186" y="1123602"/>
              <a:ext cx="1458962" cy="379283"/>
            </a:xfrm>
            <a:prstGeom prst="roundRect">
              <a:avLst/>
            </a:prstGeom>
            <a:solidFill>
              <a:schemeClr val="bg1">
                <a:lumMod val="95000"/>
                <a:alpha val="89804"/>
              </a:schemeClr>
            </a:solidFill>
            <a:ln>
              <a:noFill/>
            </a:ln>
            <a:effectLst>
              <a:outerShdw blurRad="254000" dist="63500" sx="85000" sy="85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客户访问登录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7421289" y="1123602"/>
              <a:ext cx="1528436" cy="379283"/>
            </a:xfrm>
            <a:prstGeom prst="roundRect">
              <a:avLst/>
            </a:prstGeom>
            <a:solidFill>
              <a:schemeClr val="bg1">
                <a:lumMod val="95000"/>
                <a:alpha val="89804"/>
              </a:schemeClr>
            </a:solidFill>
            <a:ln>
              <a:noFill/>
            </a:ln>
            <a:effectLst>
              <a:outerShdw blurRad="254000" dist="63500" sx="85000" sy="85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项目信息查询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8" name="矩形: 圆角 7"/>
            <p:cNvSpPr/>
            <p:nvPr/>
          </p:nvSpPr>
          <p:spPr>
            <a:xfrm>
              <a:off x="9830364" y="1123602"/>
              <a:ext cx="1528436" cy="379283"/>
            </a:xfrm>
            <a:prstGeom prst="roundRect">
              <a:avLst/>
            </a:prstGeom>
            <a:solidFill>
              <a:schemeClr val="bg1">
                <a:lumMod val="95000"/>
                <a:alpha val="89804"/>
              </a:schemeClr>
            </a:solidFill>
            <a:ln>
              <a:noFill/>
            </a:ln>
            <a:effectLst>
              <a:outerShdw blurRad="254000" dist="63500" sx="85000" sy="85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项目进度查询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94018" y="1912643"/>
            <a:ext cx="9901317" cy="4765172"/>
            <a:chOff x="1682044" y="1883984"/>
            <a:chExt cx="9901317" cy="4765172"/>
          </a:xfrm>
        </p:grpSpPr>
        <p:sp>
          <p:nvSpPr>
            <p:cNvPr id="10" name="矩形 9"/>
            <p:cNvSpPr/>
            <p:nvPr/>
          </p:nvSpPr>
          <p:spPr bwMode="auto">
            <a:xfrm>
              <a:off x="1682044" y="1883984"/>
              <a:ext cx="9901317" cy="4765172"/>
            </a:xfrm>
            <a:prstGeom prst="rect">
              <a:avLst/>
            </a:prstGeom>
            <a:noFill/>
            <a:ln w="7938" cap="flat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vert="horz" wrap="square" lIns="121920" tIns="48000" rIns="121920" bIns="48000" numCol="1" rtlCol="0" anchor="b" anchorCtr="0" compatLnSpc="1"/>
            <a:lstStyle/>
            <a:p>
              <a:pPr marL="0" marR="0" lvl="0" indent="0" algn="ctr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测评项目管理系统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矩形: 圆角 10"/>
            <p:cNvSpPr/>
            <p:nvPr/>
          </p:nvSpPr>
          <p:spPr>
            <a:xfrm>
              <a:off x="1730835" y="5778489"/>
              <a:ext cx="1347192" cy="417211"/>
            </a:xfrm>
            <a:prstGeom prst="roundRect">
              <a:avLst/>
            </a:prstGeom>
            <a:solidFill>
              <a:srgbClr val="404040">
                <a:alpha val="89804"/>
              </a:srgbClr>
            </a:solidFill>
            <a:ln>
              <a:noFill/>
            </a:ln>
            <a:effectLst>
              <a:outerShdw blurRad="254000" dist="63500" sx="85000" sy="85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用户管理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2" name="矩形: 圆角 11"/>
            <p:cNvSpPr/>
            <p:nvPr/>
          </p:nvSpPr>
          <p:spPr>
            <a:xfrm>
              <a:off x="3416097" y="5778489"/>
              <a:ext cx="1347192" cy="417211"/>
            </a:xfrm>
            <a:prstGeom prst="roundRect">
              <a:avLst/>
            </a:prstGeom>
            <a:solidFill>
              <a:srgbClr val="404040">
                <a:alpha val="89804"/>
              </a:srgbClr>
            </a:solidFill>
            <a:ln>
              <a:noFill/>
            </a:ln>
            <a:effectLst>
              <a:outerShdw blurRad="254000" dist="63500" sx="85000" sy="85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角色管理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5101359" y="5778489"/>
              <a:ext cx="1347192" cy="417211"/>
            </a:xfrm>
            <a:prstGeom prst="roundRect">
              <a:avLst/>
            </a:prstGeom>
            <a:solidFill>
              <a:srgbClr val="404040">
                <a:alpha val="89804"/>
              </a:srgbClr>
            </a:solidFill>
            <a:ln>
              <a:noFill/>
            </a:ln>
            <a:effectLst>
              <a:outerShdw blurRad="254000" dist="63500" sx="85000" sy="85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权限管理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4" name="矩形: 圆角 13"/>
            <p:cNvSpPr/>
            <p:nvPr/>
          </p:nvSpPr>
          <p:spPr>
            <a:xfrm>
              <a:off x="6786621" y="5778489"/>
              <a:ext cx="1347192" cy="417211"/>
            </a:xfrm>
            <a:prstGeom prst="roundRect">
              <a:avLst/>
            </a:prstGeom>
            <a:solidFill>
              <a:srgbClr val="404040">
                <a:alpha val="89804"/>
              </a:srgbClr>
            </a:solidFill>
            <a:ln>
              <a:noFill/>
            </a:ln>
            <a:effectLst>
              <a:outerShdw blurRad="254000" dist="63500" sx="85000" sy="85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认证管理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5" name="矩形: 圆角 14"/>
            <p:cNvSpPr/>
            <p:nvPr/>
          </p:nvSpPr>
          <p:spPr>
            <a:xfrm>
              <a:off x="8471883" y="5778489"/>
              <a:ext cx="1347192" cy="417211"/>
            </a:xfrm>
            <a:prstGeom prst="roundRect">
              <a:avLst/>
            </a:prstGeom>
            <a:solidFill>
              <a:srgbClr val="404040">
                <a:alpha val="89804"/>
              </a:srgbClr>
            </a:solidFill>
            <a:ln>
              <a:noFill/>
            </a:ln>
            <a:effectLst>
              <a:outerShdw blurRad="254000" dist="63500" sx="85000" sy="85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数据字典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10157146" y="5778489"/>
              <a:ext cx="1347192" cy="417211"/>
            </a:xfrm>
            <a:prstGeom prst="roundRect">
              <a:avLst/>
            </a:prstGeom>
            <a:solidFill>
              <a:srgbClr val="404040">
                <a:alpha val="89804"/>
              </a:srgbClr>
            </a:solidFill>
            <a:ln>
              <a:noFill/>
            </a:ln>
            <a:effectLst>
              <a:outerShdw blurRad="254000" dist="63500" sx="85000" sy="85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日志管理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10157146" y="5234719"/>
              <a:ext cx="1347192" cy="417211"/>
            </a:xfrm>
            <a:prstGeom prst="roundRect">
              <a:avLst/>
            </a:prstGeom>
            <a:solidFill>
              <a:srgbClr val="404040">
                <a:alpha val="89804"/>
              </a:srgbClr>
            </a:solidFill>
            <a:ln>
              <a:noFill/>
            </a:ln>
            <a:effectLst>
              <a:outerShdw blurRad="254000" dist="63500" sx="85000" sy="85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文档管理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730835" y="5234720"/>
              <a:ext cx="8088240" cy="417211"/>
              <a:chOff x="1730835" y="5065385"/>
              <a:chExt cx="8088240" cy="417211"/>
            </a:xfrm>
          </p:grpSpPr>
          <p:sp>
            <p:nvSpPr>
              <p:cNvPr id="64" name="矩形: 圆角 63"/>
              <p:cNvSpPr/>
              <p:nvPr/>
            </p:nvSpPr>
            <p:spPr>
              <a:xfrm>
                <a:off x="1730835" y="5065385"/>
                <a:ext cx="8088240" cy="417211"/>
              </a:xfrm>
              <a:prstGeom prst="roundRect">
                <a:avLst/>
              </a:prstGeom>
              <a:solidFill>
                <a:srgbClr val="404040">
                  <a:alpha val="89804"/>
                </a:srgbClr>
              </a:solidFill>
              <a:ln>
                <a:noFill/>
              </a:ln>
              <a:effectLst>
                <a:outerShdw blurRad="254000" dist="63500" sx="85000" sy="85000" algn="ctr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流程引擎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65" name="矩形: 圆角 64"/>
              <p:cNvSpPr/>
              <p:nvPr/>
            </p:nvSpPr>
            <p:spPr>
              <a:xfrm>
                <a:off x="1792071" y="5101589"/>
                <a:ext cx="1285956" cy="344803"/>
              </a:xfrm>
              <a:prstGeom prst="roundRect">
                <a:avLst/>
              </a:prstGeom>
              <a:solidFill>
                <a:schemeClr val="bg1">
                  <a:lumMod val="95000"/>
                  <a:alpha val="89804"/>
                </a:schemeClr>
              </a:solidFill>
              <a:ln>
                <a:noFill/>
              </a:ln>
              <a:effectLst>
                <a:outerShdw blurRad="254000" dist="63500" sx="85000" sy="85000" algn="ctr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流程配置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66" name="矩形: 圆角 65"/>
              <p:cNvSpPr/>
              <p:nvPr/>
            </p:nvSpPr>
            <p:spPr>
              <a:xfrm>
                <a:off x="3416097" y="5101589"/>
                <a:ext cx="1347192" cy="344803"/>
              </a:xfrm>
              <a:prstGeom prst="roundRect">
                <a:avLst/>
              </a:prstGeom>
              <a:solidFill>
                <a:schemeClr val="bg1">
                  <a:lumMod val="95000"/>
                  <a:alpha val="89804"/>
                </a:schemeClr>
              </a:solidFill>
              <a:ln>
                <a:noFill/>
              </a:ln>
              <a:effectLst>
                <a:outerShdw blurRad="254000" dist="63500" sx="85000" sy="85000" algn="ctr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流程配置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67" name="矩形: 圆角 66"/>
              <p:cNvSpPr/>
              <p:nvPr/>
            </p:nvSpPr>
            <p:spPr>
              <a:xfrm>
                <a:off x="6786621" y="5101589"/>
                <a:ext cx="1347192" cy="344803"/>
              </a:xfrm>
              <a:prstGeom prst="roundRect">
                <a:avLst/>
              </a:prstGeom>
              <a:solidFill>
                <a:schemeClr val="bg1">
                  <a:lumMod val="95000"/>
                  <a:alpha val="89804"/>
                </a:schemeClr>
              </a:solidFill>
              <a:ln>
                <a:noFill/>
              </a:ln>
              <a:effectLst>
                <a:outerShdw blurRad="254000" dist="63500" sx="85000" sy="85000" algn="ctr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流程监控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68" name="矩形: 圆角 67"/>
              <p:cNvSpPr/>
              <p:nvPr/>
            </p:nvSpPr>
            <p:spPr>
              <a:xfrm>
                <a:off x="8417076" y="5101589"/>
                <a:ext cx="1347192" cy="344803"/>
              </a:xfrm>
              <a:prstGeom prst="roundRect">
                <a:avLst/>
              </a:prstGeom>
              <a:solidFill>
                <a:schemeClr val="bg1">
                  <a:lumMod val="95000"/>
                  <a:alpha val="89804"/>
                </a:schemeClr>
              </a:solidFill>
              <a:ln>
                <a:noFill/>
              </a:ln>
              <a:effectLst>
                <a:outerShdw blurRad="254000" dist="63500" sx="85000" sy="85000" algn="ctr" rotWithShape="0">
                  <a:srgbClr val="000000">
                    <a:alpha val="2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任务管理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</p:grpSp>
        <p:cxnSp>
          <p:nvCxnSpPr>
            <p:cNvPr id="19" name="直接连接符 18"/>
            <p:cNvCxnSpPr/>
            <p:nvPr/>
          </p:nvCxnSpPr>
          <p:spPr>
            <a:xfrm>
              <a:off x="1775991" y="5162288"/>
              <a:ext cx="971226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: 圆角 19"/>
            <p:cNvSpPr/>
            <p:nvPr/>
          </p:nvSpPr>
          <p:spPr>
            <a:xfrm>
              <a:off x="1746914" y="2619031"/>
              <a:ext cx="1459129" cy="2460957"/>
            </a:xfrm>
            <a:prstGeom prst="roundRect">
              <a:avLst>
                <a:gd name="adj" fmla="val 8201"/>
              </a:avLst>
            </a:prstGeom>
            <a:solidFill>
              <a:schemeClr val="accent1">
                <a:alpha val="89804"/>
              </a:schemeClr>
            </a:solidFill>
            <a:ln>
              <a:noFill/>
            </a:ln>
            <a:effectLst>
              <a:outerShdw blurRad="254000" dist="63500" sx="85000" sy="85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在线客服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21" name="矩形: 圆角 20"/>
            <p:cNvSpPr/>
            <p:nvPr/>
          </p:nvSpPr>
          <p:spPr>
            <a:xfrm>
              <a:off x="1811399" y="3482777"/>
              <a:ext cx="1304333" cy="344803"/>
            </a:xfrm>
            <a:prstGeom prst="roundRect">
              <a:avLst/>
            </a:prstGeom>
            <a:solidFill>
              <a:schemeClr val="bg1">
                <a:lumMod val="95000"/>
                <a:alpha val="89804"/>
              </a:schemeClr>
            </a:solidFill>
            <a:ln>
              <a:noFill/>
            </a:ln>
            <a:effectLst>
              <a:outerShdw blurRad="254000" dist="63500" sx="85000" sy="85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后台会话管理</a:t>
              </a:r>
              <a:endPara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22" name="矩形: 圆角 21"/>
            <p:cNvSpPr/>
            <p:nvPr/>
          </p:nvSpPr>
          <p:spPr>
            <a:xfrm>
              <a:off x="1811399" y="3978503"/>
              <a:ext cx="1304333" cy="344803"/>
            </a:xfrm>
            <a:prstGeom prst="roundRect">
              <a:avLst/>
            </a:prstGeom>
            <a:solidFill>
              <a:schemeClr val="bg1">
                <a:lumMod val="95000"/>
                <a:alpha val="89804"/>
              </a:schemeClr>
            </a:solidFill>
            <a:ln>
              <a:noFill/>
            </a:ln>
            <a:effectLst>
              <a:outerShdw blurRad="254000" dist="63500" sx="85000" sy="85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聊天记录检索</a:t>
              </a:r>
              <a:endPara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23" name="矩形: 圆角 22"/>
            <p:cNvSpPr/>
            <p:nvPr/>
          </p:nvSpPr>
          <p:spPr>
            <a:xfrm>
              <a:off x="1811399" y="4474229"/>
              <a:ext cx="1304333" cy="344803"/>
            </a:xfrm>
            <a:prstGeom prst="roundRect">
              <a:avLst/>
            </a:prstGeom>
            <a:solidFill>
              <a:schemeClr val="bg1">
                <a:lumMod val="95000"/>
                <a:alpha val="89804"/>
              </a:schemeClr>
            </a:solidFill>
            <a:ln>
              <a:noFill/>
            </a:ln>
            <a:effectLst>
              <a:outerShdw blurRad="254000" dist="63500" sx="85000" sy="85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聊天文档检索</a:t>
              </a:r>
              <a:endPara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24" name="矩形: 圆角 23"/>
            <p:cNvSpPr/>
            <p:nvPr/>
          </p:nvSpPr>
          <p:spPr>
            <a:xfrm>
              <a:off x="1811399" y="2987051"/>
              <a:ext cx="1304333" cy="344803"/>
            </a:xfrm>
            <a:prstGeom prst="roundRect">
              <a:avLst/>
            </a:prstGeom>
            <a:solidFill>
              <a:schemeClr val="bg1">
                <a:lumMod val="95000"/>
                <a:alpha val="89804"/>
              </a:schemeClr>
            </a:solidFill>
            <a:ln>
              <a:noFill/>
            </a:ln>
            <a:effectLst>
              <a:outerShdw blurRad="254000" dist="63500" sx="85000" sy="85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在线即时通讯</a:t>
              </a:r>
              <a:endPara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3290708" y="2619032"/>
              <a:ext cx="1459129" cy="1210025"/>
            </a:xfrm>
            <a:prstGeom prst="roundRect">
              <a:avLst>
                <a:gd name="adj" fmla="val 8201"/>
              </a:avLst>
            </a:prstGeom>
            <a:solidFill>
              <a:schemeClr val="accent1">
                <a:alpha val="89804"/>
              </a:schemeClr>
            </a:solidFill>
            <a:ln>
              <a:noFill/>
            </a:ln>
            <a:effectLst>
              <a:outerShdw blurRad="254000" dist="63500" sx="85000" sy="85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客户管理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26" name="矩形: 圆角 25"/>
            <p:cNvSpPr/>
            <p:nvPr/>
          </p:nvSpPr>
          <p:spPr>
            <a:xfrm>
              <a:off x="3379933" y="3416520"/>
              <a:ext cx="1304333" cy="344803"/>
            </a:xfrm>
            <a:prstGeom prst="roundRect">
              <a:avLst/>
            </a:prstGeom>
            <a:solidFill>
              <a:schemeClr val="bg1">
                <a:lumMod val="95000"/>
                <a:alpha val="89804"/>
              </a:schemeClr>
            </a:solidFill>
            <a:ln>
              <a:noFill/>
            </a:ln>
            <a:effectLst>
              <a:outerShdw blurRad="254000" dist="63500" sx="85000" sy="85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客户账户分配</a:t>
              </a:r>
              <a:endPara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27" name="矩形: 圆角 26"/>
            <p:cNvSpPr/>
            <p:nvPr/>
          </p:nvSpPr>
          <p:spPr>
            <a:xfrm>
              <a:off x="3379933" y="2988528"/>
              <a:ext cx="1304333" cy="344803"/>
            </a:xfrm>
            <a:prstGeom prst="roundRect">
              <a:avLst/>
            </a:prstGeom>
            <a:solidFill>
              <a:schemeClr val="bg1">
                <a:lumMod val="95000"/>
                <a:alpha val="89804"/>
              </a:schemeClr>
            </a:solidFill>
            <a:ln>
              <a:noFill/>
            </a:ln>
            <a:effectLst>
              <a:outerShdw blurRad="254000" dist="63500" sx="85000" sy="85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客户资料管理</a:t>
              </a:r>
              <a:endPara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28" name="矩形: 圆角 27"/>
            <p:cNvSpPr/>
            <p:nvPr/>
          </p:nvSpPr>
          <p:spPr>
            <a:xfrm>
              <a:off x="4816484" y="2619031"/>
              <a:ext cx="6671774" cy="2460963"/>
            </a:xfrm>
            <a:prstGeom prst="roundRect">
              <a:avLst>
                <a:gd name="adj" fmla="val 3296"/>
              </a:avLst>
            </a:prstGeom>
            <a:solidFill>
              <a:schemeClr val="accent1">
                <a:alpha val="89804"/>
              </a:schemeClr>
            </a:solidFill>
            <a:ln>
              <a:noFill/>
            </a:ln>
            <a:effectLst>
              <a:outerShdw blurRad="254000" dist="63500" sx="85000" sy="85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软件评测管理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1792071" y="2537620"/>
              <a:ext cx="971226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矩形: 圆角 29"/>
            <p:cNvSpPr/>
            <p:nvPr/>
          </p:nvSpPr>
          <p:spPr>
            <a:xfrm>
              <a:off x="1775990" y="1915187"/>
              <a:ext cx="9712267" cy="555308"/>
            </a:xfrm>
            <a:prstGeom prst="roundRect">
              <a:avLst>
                <a:gd name="adj" fmla="val 12195"/>
              </a:avLst>
            </a:prstGeom>
            <a:solidFill>
              <a:srgbClr val="1B4367">
                <a:alpha val="89804"/>
              </a:srgbClr>
            </a:solidFill>
            <a:ln>
              <a:noFill/>
            </a:ln>
            <a:effectLst>
              <a:outerShdw blurRad="254000" dist="63500" sx="85000" sy="85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前端应用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893672" y="2003200"/>
              <a:ext cx="1458962" cy="379283"/>
            </a:xfrm>
            <a:prstGeom prst="roundRect">
              <a:avLst/>
            </a:prstGeom>
            <a:solidFill>
              <a:schemeClr val="bg1">
                <a:lumMod val="95000"/>
                <a:alpha val="89804"/>
              </a:schemeClr>
            </a:solidFill>
            <a:ln>
              <a:noFill/>
            </a:ln>
            <a:effectLst>
              <a:outerShdw blurRad="254000" dist="63500" sx="85000" sy="85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我的待办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32" name="矩形: 圆角 31"/>
            <p:cNvSpPr/>
            <p:nvPr/>
          </p:nvSpPr>
          <p:spPr>
            <a:xfrm>
              <a:off x="4492920" y="2003200"/>
              <a:ext cx="1528436" cy="379283"/>
            </a:xfrm>
            <a:prstGeom prst="roundRect">
              <a:avLst/>
            </a:prstGeom>
            <a:solidFill>
              <a:schemeClr val="bg1">
                <a:lumMod val="95000"/>
                <a:alpha val="89804"/>
              </a:schemeClr>
            </a:solidFill>
            <a:ln>
              <a:noFill/>
            </a:ln>
            <a:effectLst>
              <a:outerShdw blurRad="254000" dist="63500" sx="85000" sy="85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我的已办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33" name="矩形: 圆角 32"/>
            <p:cNvSpPr/>
            <p:nvPr/>
          </p:nvSpPr>
          <p:spPr>
            <a:xfrm>
              <a:off x="7161642" y="2003200"/>
              <a:ext cx="1528436" cy="379283"/>
            </a:xfrm>
            <a:prstGeom prst="roundRect">
              <a:avLst/>
            </a:prstGeom>
            <a:solidFill>
              <a:schemeClr val="bg1">
                <a:lumMod val="95000"/>
                <a:alpha val="89804"/>
              </a:schemeClr>
            </a:solidFill>
            <a:ln>
              <a:noFill/>
            </a:ln>
            <a:effectLst>
              <a:outerShdw blurRad="254000" dist="63500" sx="85000" sy="85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项目信息看板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34" name="矩形: 圆角 33"/>
            <p:cNvSpPr/>
            <p:nvPr/>
          </p:nvSpPr>
          <p:spPr>
            <a:xfrm>
              <a:off x="9830364" y="2003200"/>
              <a:ext cx="1528436" cy="379283"/>
            </a:xfrm>
            <a:prstGeom prst="roundRect">
              <a:avLst/>
            </a:prstGeom>
            <a:solidFill>
              <a:schemeClr val="bg1">
                <a:lumMod val="95000"/>
                <a:alpha val="89804"/>
              </a:schemeClr>
            </a:solidFill>
            <a:ln>
              <a:noFill/>
            </a:ln>
            <a:effectLst>
              <a:outerShdw blurRad="254000" dist="63500" sx="85000" sy="85000" algn="ctr" rotWithShape="0">
                <a:srgbClr val="000000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我的消息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4859208" y="2930363"/>
              <a:ext cx="1277129" cy="2083218"/>
              <a:chOff x="5043709" y="1762839"/>
              <a:chExt cx="1404842" cy="2083218"/>
            </a:xfrm>
          </p:grpSpPr>
          <p:sp>
            <p:nvSpPr>
              <p:cNvPr id="61" name="矩形 60"/>
              <p:cNvSpPr/>
              <p:nvPr/>
            </p:nvSpPr>
            <p:spPr bwMode="auto">
              <a:xfrm>
                <a:off x="5043709" y="1762839"/>
                <a:ext cx="1404842" cy="208321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7938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  <a:effectLst/>
            </p:spPr>
            <p:txBody>
              <a:bodyPr vert="horz" wrap="square" lIns="121920" tIns="48000" rIns="121920" bIns="48000" numCol="1" rtlCol="0" anchor="t" anchorCtr="0" compatLnSpc="1"/>
              <a:lstStyle/>
              <a:p>
                <a:pPr marL="0" marR="0" lvl="0" indent="0" algn="ctr" defTabSz="121729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项目任务分配</a:t>
                </a:r>
                <a:endParaRPr kumimoji="0" lang="zh-CN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2" name="矩形: 圆角 61"/>
              <p:cNvSpPr/>
              <p:nvPr/>
            </p:nvSpPr>
            <p:spPr>
              <a:xfrm>
                <a:off x="5104157" y="2066195"/>
                <a:ext cx="1304333" cy="313457"/>
              </a:xfrm>
              <a:prstGeom prst="roundRect">
                <a:avLst/>
              </a:prstGeom>
              <a:solidFill>
                <a:schemeClr val="accent1">
                  <a:alpha val="89804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项目分配列表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63" name="矩形: 圆角 62"/>
              <p:cNvSpPr/>
              <p:nvPr/>
            </p:nvSpPr>
            <p:spPr>
              <a:xfrm>
                <a:off x="5090070" y="3499927"/>
                <a:ext cx="1304333" cy="313457"/>
              </a:xfrm>
              <a:prstGeom prst="roundRect">
                <a:avLst/>
              </a:prstGeom>
              <a:solidFill>
                <a:schemeClr val="accent1">
                  <a:alpha val="89804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工作多级分解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</p:grpSp>
        <p:sp>
          <p:nvSpPr>
            <p:cNvPr id="36" name="矩形 35"/>
            <p:cNvSpPr/>
            <p:nvPr/>
          </p:nvSpPr>
          <p:spPr bwMode="auto">
            <a:xfrm>
              <a:off x="6188665" y="2951746"/>
              <a:ext cx="1277129" cy="20618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7938" cap="flat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vert="horz" wrap="square" lIns="121920" tIns="48000" rIns="121920" bIns="48000" numCol="1" rtlCol="0" anchor="t" anchorCtr="0" compatLnSpc="1"/>
            <a:lstStyle/>
            <a:p>
              <a:pPr marL="0" marR="0" lvl="0" indent="0" algn="ctr" defTabSz="12172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测试计划管理</a:t>
              </a:r>
              <a:endPara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7" name="矩形: 圆角 36"/>
            <p:cNvSpPr/>
            <p:nvPr/>
          </p:nvSpPr>
          <p:spPr>
            <a:xfrm>
              <a:off x="6230811" y="3244319"/>
              <a:ext cx="1185757" cy="313457"/>
            </a:xfrm>
            <a:prstGeom prst="roundRect">
              <a:avLst/>
            </a:prstGeom>
            <a:solidFill>
              <a:schemeClr val="accent1">
                <a:alpha val="89804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详细计划制定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38" name="矩形: 圆角 37"/>
            <p:cNvSpPr/>
            <p:nvPr/>
          </p:nvSpPr>
          <p:spPr>
            <a:xfrm>
              <a:off x="6230811" y="3720575"/>
              <a:ext cx="1185757" cy="313457"/>
            </a:xfrm>
            <a:prstGeom prst="roundRect">
              <a:avLst/>
            </a:prstGeom>
            <a:solidFill>
              <a:schemeClr val="accent1">
                <a:alpha val="89804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测试计划填写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8847579" y="2930362"/>
              <a:ext cx="1277129" cy="989921"/>
              <a:chOff x="5043709" y="2856135"/>
              <a:chExt cx="1404842" cy="989921"/>
            </a:xfrm>
          </p:grpSpPr>
          <p:sp>
            <p:nvSpPr>
              <p:cNvPr id="58" name="矩形 57"/>
              <p:cNvSpPr/>
              <p:nvPr/>
            </p:nvSpPr>
            <p:spPr bwMode="auto">
              <a:xfrm>
                <a:off x="5043709" y="2856135"/>
                <a:ext cx="1404842" cy="98992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7938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  <a:effectLst/>
            </p:spPr>
            <p:txBody>
              <a:bodyPr vert="horz" wrap="square" lIns="121920" tIns="48000" rIns="121920" bIns="48000" numCol="1" rtlCol="0" anchor="t" anchorCtr="0" compatLnSpc="1"/>
              <a:lstStyle/>
              <a:p>
                <a:pPr marL="0" marR="0" lvl="0" indent="0" algn="ctr" defTabSz="121729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测试记录管理</a:t>
                </a:r>
                <a:endParaRPr kumimoji="0" lang="zh-CN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9" name="矩形: 圆角 58"/>
              <p:cNvSpPr/>
              <p:nvPr/>
            </p:nvSpPr>
            <p:spPr>
              <a:xfrm>
                <a:off x="5090070" y="3148708"/>
                <a:ext cx="1304333" cy="313457"/>
              </a:xfrm>
              <a:prstGeom prst="roundRect">
                <a:avLst/>
              </a:prstGeom>
              <a:solidFill>
                <a:schemeClr val="accent1">
                  <a:alpha val="89804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详细测试记录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60" name="矩形: 圆角 59"/>
              <p:cNvSpPr/>
              <p:nvPr/>
            </p:nvSpPr>
            <p:spPr>
              <a:xfrm>
                <a:off x="5090070" y="3511216"/>
                <a:ext cx="1304333" cy="313457"/>
              </a:xfrm>
              <a:prstGeom prst="roundRect">
                <a:avLst/>
              </a:prstGeom>
              <a:solidFill>
                <a:schemeClr val="accent1">
                  <a:alpha val="89804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测试结果记录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</p:grpSp>
        <p:sp>
          <p:nvSpPr>
            <p:cNvPr id="40" name="矩形: 圆角 39"/>
            <p:cNvSpPr/>
            <p:nvPr/>
          </p:nvSpPr>
          <p:spPr>
            <a:xfrm>
              <a:off x="6248225" y="4196831"/>
              <a:ext cx="1185757" cy="313457"/>
            </a:xfrm>
            <a:prstGeom prst="roundRect">
              <a:avLst/>
            </a:prstGeom>
            <a:solidFill>
              <a:schemeClr val="accent1">
                <a:alpha val="89804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计划模版管理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41" name="矩形: 圆角 40"/>
            <p:cNvSpPr/>
            <p:nvPr/>
          </p:nvSpPr>
          <p:spPr>
            <a:xfrm>
              <a:off x="6225562" y="4673088"/>
              <a:ext cx="1185757" cy="313457"/>
            </a:xfrm>
            <a:prstGeom prst="roundRect">
              <a:avLst/>
            </a:prstGeom>
            <a:solidFill>
              <a:schemeClr val="accent1">
                <a:alpha val="89804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测试计划审批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7514548" y="2951746"/>
              <a:ext cx="1277129" cy="2061834"/>
              <a:chOff x="7514548" y="2951746"/>
              <a:chExt cx="1277129" cy="2061834"/>
            </a:xfrm>
          </p:grpSpPr>
          <p:sp>
            <p:nvSpPr>
              <p:cNvPr id="53" name="矩形 52"/>
              <p:cNvSpPr/>
              <p:nvPr/>
            </p:nvSpPr>
            <p:spPr bwMode="auto">
              <a:xfrm>
                <a:off x="7514548" y="2951746"/>
                <a:ext cx="1277129" cy="206183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7938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  <a:effectLst/>
            </p:spPr>
            <p:txBody>
              <a:bodyPr vert="horz" wrap="square" lIns="121920" tIns="48000" rIns="121920" bIns="48000" numCol="1" rtlCol="0" anchor="t" anchorCtr="0" compatLnSpc="1"/>
              <a:lstStyle/>
              <a:p>
                <a:pPr marL="0" marR="0" lvl="0" indent="0" algn="ctr" defTabSz="121729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测试用例管理</a:t>
                </a:r>
                <a:endParaRPr kumimoji="0" lang="zh-CN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4" name="矩形: 圆角 53"/>
              <p:cNvSpPr/>
              <p:nvPr/>
            </p:nvSpPr>
            <p:spPr>
              <a:xfrm>
                <a:off x="7556694" y="3244319"/>
                <a:ext cx="1185757" cy="313457"/>
              </a:xfrm>
              <a:prstGeom prst="roundRect">
                <a:avLst/>
              </a:prstGeom>
              <a:solidFill>
                <a:schemeClr val="accent1">
                  <a:alpha val="89804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编制用例清单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55" name="矩形: 圆角 54"/>
              <p:cNvSpPr/>
              <p:nvPr/>
            </p:nvSpPr>
            <p:spPr>
              <a:xfrm>
                <a:off x="7556694" y="3720575"/>
                <a:ext cx="1185757" cy="313457"/>
              </a:xfrm>
              <a:prstGeom prst="roundRect">
                <a:avLst/>
              </a:prstGeom>
              <a:solidFill>
                <a:schemeClr val="accent1">
                  <a:alpha val="89804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填写测试用例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56" name="矩形: 圆角 55"/>
              <p:cNvSpPr/>
              <p:nvPr/>
            </p:nvSpPr>
            <p:spPr>
              <a:xfrm>
                <a:off x="7574108" y="4196831"/>
                <a:ext cx="1185757" cy="313457"/>
              </a:xfrm>
              <a:prstGeom prst="roundRect">
                <a:avLst/>
              </a:prstGeom>
              <a:solidFill>
                <a:schemeClr val="accent1">
                  <a:alpha val="89804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测试用例模版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57" name="矩形: 圆角 56"/>
              <p:cNvSpPr/>
              <p:nvPr/>
            </p:nvSpPr>
            <p:spPr>
              <a:xfrm>
                <a:off x="7551445" y="4673088"/>
                <a:ext cx="1185757" cy="313457"/>
              </a:xfrm>
              <a:prstGeom prst="roundRect">
                <a:avLst/>
              </a:prstGeom>
              <a:solidFill>
                <a:schemeClr val="accent1">
                  <a:alpha val="89804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测试用例库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8862838" y="4019542"/>
              <a:ext cx="1277129" cy="989921"/>
              <a:chOff x="5043709" y="2856135"/>
              <a:chExt cx="1404842" cy="989921"/>
            </a:xfrm>
          </p:grpSpPr>
          <p:sp>
            <p:nvSpPr>
              <p:cNvPr id="50" name="矩形 49"/>
              <p:cNvSpPr/>
              <p:nvPr/>
            </p:nvSpPr>
            <p:spPr bwMode="auto">
              <a:xfrm>
                <a:off x="5043709" y="2856135"/>
                <a:ext cx="1404842" cy="98992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7938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  <a:effectLst/>
            </p:spPr>
            <p:txBody>
              <a:bodyPr vert="horz" wrap="square" lIns="121920" tIns="48000" rIns="121920" bIns="48000" numCol="1" rtlCol="0" anchor="t" anchorCtr="0" compatLnSpc="1"/>
              <a:lstStyle/>
              <a:p>
                <a:pPr marL="0" marR="0" lvl="0" indent="0" algn="ctr" defTabSz="121729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测试报告生成</a:t>
                </a:r>
                <a:endParaRPr kumimoji="0" lang="zh-CN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1" name="矩形: 圆角 50"/>
              <p:cNvSpPr/>
              <p:nvPr/>
            </p:nvSpPr>
            <p:spPr>
              <a:xfrm>
                <a:off x="5090070" y="3148708"/>
                <a:ext cx="1304333" cy="313457"/>
              </a:xfrm>
              <a:prstGeom prst="roundRect">
                <a:avLst/>
              </a:prstGeom>
              <a:solidFill>
                <a:schemeClr val="accent1">
                  <a:alpha val="89804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报告模版设计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52" name="矩形: 圆角 51"/>
              <p:cNvSpPr/>
              <p:nvPr/>
            </p:nvSpPr>
            <p:spPr>
              <a:xfrm>
                <a:off x="5090070" y="3511216"/>
                <a:ext cx="1304333" cy="313457"/>
              </a:xfrm>
              <a:prstGeom prst="roundRect">
                <a:avLst/>
              </a:prstGeom>
              <a:solidFill>
                <a:schemeClr val="accent1">
                  <a:alpha val="89804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生成测试报告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10173462" y="2944907"/>
              <a:ext cx="1277129" cy="2061834"/>
              <a:chOff x="7514548" y="2951746"/>
              <a:chExt cx="1277129" cy="2061834"/>
            </a:xfrm>
          </p:grpSpPr>
          <p:sp>
            <p:nvSpPr>
              <p:cNvPr id="45" name="矩形 44"/>
              <p:cNvSpPr/>
              <p:nvPr/>
            </p:nvSpPr>
            <p:spPr bwMode="auto">
              <a:xfrm>
                <a:off x="7514548" y="2951746"/>
                <a:ext cx="1277129" cy="206183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7938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  <a:effectLst/>
            </p:spPr>
            <p:txBody>
              <a:bodyPr vert="horz" wrap="square" lIns="121920" tIns="48000" rIns="121920" bIns="48000" numCol="1" rtlCol="0" anchor="t" anchorCtr="0" compatLnSpc="1"/>
              <a:lstStyle/>
              <a:p>
                <a:pPr marL="0" marR="0" lvl="0" indent="0" algn="ctr" defTabSz="121729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报告审批归档</a:t>
                </a:r>
                <a:endParaRPr kumimoji="0" lang="zh-CN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6" name="矩形: 圆角 45"/>
              <p:cNvSpPr/>
              <p:nvPr/>
            </p:nvSpPr>
            <p:spPr>
              <a:xfrm>
                <a:off x="7556694" y="3244319"/>
                <a:ext cx="1185757" cy="313457"/>
              </a:xfrm>
              <a:prstGeom prst="roundRect">
                <a:avLst/>
              </a:prstGeom>
              <a:solidFill>
                <a:schemeClr val="accent1">
                  <a:alpha val="89804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报告确认审批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47" name="矩形: 圆角 46"/>
              <p:cNvSpPr/>
              <p:nvPr/>
            </p:nvSpPr>
            <p:spPr>
              <a:xfrm>
                <a:off x="7556694" y="3720575"/>
                <a:ext cx="1185757" cy="313457"/>
              </a:xfrm>
              <a:prstGeom prst="roundRect">
                <a:avLst/>
              </a:prstGeom>
              <a:solidFill>
                <a:schemeClr val="accent1">
                  <a:alpha val="89804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报告用户确认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48" name="矩形: 圆角 47"/>
              <p:cNvSpPr/>
              <p:nvPr/>
            </p:nvSpPr>
            <p:spPr>
              <a:xfrm>
                <a:off x="7574108" y="4196831"/>
                <a:ext cx="1185757" cy="313457"/>
              </a:xfrm>
              <a:prstGeom prst="roundRect">
                <a:avLst/>
              </a:prstGeom>
              <a:solidFill>
                <a:schemeClr val="accent1">
                  <a:alpha val="89804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正式报告确认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  <p:sp>
            <p:nvSpPr>
              <p:cNvPr id="49" name="矩形: 圆角 48"/>
              <p:cNvSpPr/>
              <p:nvPr/>
            </p:nvSpPr>
            <p:spPr>
              <a:xfrm>
                <a:off x="7551445" y="4673088"/>
                <a:ext cx="1185757" cy="313457"/>
              </a:xfrm>
              <a:prstGeom prst="roundRect">
                <a:avLst/>
              </a:prstGeom>
              <a:solidFill>
                <a:schemeClr val="accent1">
                  <a:alpha val="89804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</a:rPr>
                  <a:t>项目结案归档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endParaRPr>
              </a:p>
            </p:txBody>
          </p:sp>
        </p:grpSp>
      </p:grpSp>
      <p:cxnSp>
        <p:nvCxnSpPr>
          <p:cNvPr id="69" name="直接箭头连接符 68"/>
          <p:cNvCxnSpPr/>
          <p:nvPr/>
        </p:nvCxnSpPr>
        <p:spPr>
          <a:xfrm>
            <a:off x="8486637" y="1578403"/>
            <a:ext cx="0" cy="34882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/>
          <p:nvPr/>
        </p:nvCxnSpPr>
        <p:spPr>
          <a:xfrm>
            <a:off x="2373708" y="1556393"/>
            <a:ext cx="0" cy="34882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矩形 18"/>
          <p:cNvSpPr>
            <a:spLocks noChangeArrowheads="1"/>
          </p:cNvSpPr>
          <p:nvPr/>
        </p:nvSpPr>
        <p:spPr bwMode="auto">
          <a:xfrm>
            <a:off x="6909009" y="1592705"/>
            <a:ext cx="1497126" cy="257777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 marL="285750" indent="-285750"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客户登录认证接口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2" name="矩形 18"/>
          <p:cNvSpPr>
            <a:spLocks noChangeArrowheads="1"/>
          </p:cNvSpPr>
          <p:nvPr/>
        </p:nvSpPr>
        <p:spPr bwMode="auto">
          <a:xfrm>
            <a:off x="8582486" y="1592705"/>
            <a:ext cx="1497126" cy="257777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 marL="285750" indent="-285750"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项目信息同步接口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3" name="矩形 18"/>
          <p:cNvSpPr>
            <a:spLocks noChangeArrowheads="1"/>
          </p:cNvSpPr>
          <p:nvPr/>
        </p:nvSpPr>
        <p:spPr bwMode="auto">
          <a:xfrm>
            <a:off x="2411863" y="1598360"/>
            <a:ext cx="1818243" cy="257777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noAutofit/>
          </a:bodyPr>
          <a:lstStyle>
            <a:lvl1pPr marL="285750" indent="-285750"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在线客服功能跳转接口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4" name="矩形: 圆角 73"/>
          <p:cNvSpPr/>
          <p:nvPr/>
        </p:nvSpPr>
        <p:spPr>
          <a:xfrm>
            <a:off x="2797543" y="3905962"/>
            <a:ext cx="1459129" cy="1210025"/>
          </a:xfrm>
          <a:prstGeom prst="roundRect">
            <a:avLst>
              <a:gd name="adj" fmla="val 8201"/>
            </a:avLst>
          </a:prstGeom>
          <a:solidFill>
            <a:schemeClr val="accent1">
              <a:alpha val="89804"/>
            </a:schemeClr>
          </a:solidFill>
          <a:ln>
            <a:noFill/>
          </a:ln>
          <a:effectLst>
            <a:outerShdw blurRad="254000" dist="63500" sx="85000" sy="85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项目管理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75" name="矩形: 圆角 74"/>
          <p:cNvSpPr/>
          <p:nvPr/>
        </p:nvSpPr>
        <p:spPr>
          <a:xfrm>
            <a:off x="2871071" y="4670401"/>
            <a:ext cx="1304333" cy="344803"/>
          </a:xfrm>
          <a:prstGeom prst="roundRect">
            <a:avLst/>
          </a:prstGeom>
          <a:solidFill>
            <a:schemeClr val="bg1">
              <a:lumMod val="95000"/>
              <a:alpha val="89804"/>
            </a:schemeClr>
          </a:solidFill>
          <a:ln>
            <a:noFill/>
          </a:ln>
          <a:effectLst>
            <a:outerShdw blurRad="254000" dist="63500" sx="85000" sy="85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项目状态管理</a:t>
            </a: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76" name="矩形: 圆角 75"/>
          <p:cNvSpPr/>
          <p:nvPr/>
        </p:nvSpPr>
        <p:spPr>
          <a:xfrm>
            <a:off x="2871071" y="4242409"/>
            <a:ext cx="1304333" cy="344803"/>
          </a:xfrm>
          <a:prstGeom prst="roundRect">
            <a:avLst/>
          </a:prstGeom>
          <a:solidFill>
            <a:schemeClr val="bg1">
              <a:lumMod val="95000"/>
              <a:alpha val="89804"/>
            </a:schemeClr>
          </a:solidFill>
          <a:ln>
            <a:noFill/>
          </a:ln>
          <a:effectLst>
            <a:outerShdw blurRad="254000" dist="63500" sx="85000" sy="85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项目信息登记</a:t>
            </a: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77" name="矩形: 圆角 76"/>
          <p:cNvSpPr/>
          <p:nvPr/>
        </p:nvSpPr>
        <p:spPr>
          <a:xfrm>
            <a:off x="4418860" y="3739917"/>
            <a:ext cx="1185757" cy="313457"/>
          </a:xfrm>
          <a:prstGeom prst="roundRect">
            <a:avLst/>
          </a:prstGeom>
          <a:solidFill>
            <a:schemeClr val="accent1">
              <a:alpha val="89804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项目任务分配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78" name="矩形: 圆角 77"/>
          <p:cNvSpPr/>
          <p:nvPr/>
        </p:nvSpPr>
        <p:spPr>
          <a:xfrm>
            <a:off x="4411435" y="4238612"/>
            <a:ext cx="1185757" cy="313457"/>
          </a:xfrm>
          <a:prstGeom prst="roundRect">
            <a:avLst/>
          </a:prstGeom>
          <a:solidFill>
            <a:schemeClr val="accent1">
              <a:alpha val="89804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工作任务分解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某银行工程项目</a:t>
            </a:r>
            <a:r>
              <a:rPr lang="zh-CN" altLang="en-US" dirty="0"/>
              <a:t>管理</a:t>
            </a:r>
            <a:r>
              <a:rPr lang="en-US" altLang="zh-CN" dirty="0"/>
              <a:t>·</a:t>
            </a:r>
            <a:r>
              <a:rPr lang="zh-CN" altLang="en-US" dirty="0"/>
              <a:t>项目需求分析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1011726" y="1353677"/>
            <a:ext cx="10106797" cy="4701778"/>
            <a:chOff x="1011726" y="1353677"/>
            <a:chExt cx="10106797" cy="4701778"/>
          </a:xfrm>
        </p:grpSpPr>
        <p:sp>
          <p:nvSpPr>
            <p:cNvPr id="3" name="任意多边形 10"/>
            <p:cNvSpPr>
              <a:spLocks noChangeArrowheads="1"/>
            </p:cNvSpPr>
            <p:nvPr/>
          </p:nvSpPr>
          <p:spPr bwMode="auto">
            <a:xfrm rot="8100000">
              <a:off x="5235730" y="1772565"/>
              <a:ext cx="1489887" cy="1489887"/>
            </a:xfrm>
            <a:custGeom>
              <a:avLst/>
              <a:gdLst>
                <a:gd name="T0" fmla="*/ 0 w 1712686"/>
                <a:gd name="T1" fmla="*/ 982845 h 1712686"/>
                <a:gd name="T2" fmla="*/ 0 w 1712686"/>
                <a:gd name="T3" fmla="*/ 491422 h 1712686"/>
                <a:gd name="T4" fmla="*/ 491422 w 1712686"/>
                <a:gd name="T5" fmla="*/ 0 h 1712686"/>
                <a:gd name="T6" fmla="*/ 982845 w 1712686"/>
                <a:gd name="T7" fmla="*/ 0 h 1712686"/>
                <a:gd name="T8" fmla="*/ 982845 w 1712686"/>
                <a:gd name="T9" fmla="*/ 491422 h 1712686"/>
                <a:gd name="T10" fmla="*/ 491422 w 1712686"/>
                <a:gd name="T11" fmla="*/ 982845 h 17126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2686"/>
                <a:gd name="T19" fmla="*/ 0 h 1712686"/>
                <a:gd name="T20" fmla="*/ 1712686 w 1712686"/>
                <a:gd name="T21" fmla="*/ 1712686 h 17126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2686" h="1712686">
                  <a:moveTo>
                    <a:pt x="0" y="1712686"/>
                  </a:moveTo>
                  <a:lnTo>
                    <a:pt x="0" y="856343"/>
                  </a:lnTo>
                  <a:cubicBezTo>
                    <a:pt x="0" y="383398"/>
                    <a:pt x="383398" y="0"/>
                    <a:pt x="856343" y="0"/>
                  </a:cubicBezTo>
                  <a:lnTo>
                    <a:pt x="1712686" y="0"/>
                  </a:lnTo>
                  <a:lnTo>
                    <a:pt x="1712686" y="856343"/>
                  </a:lnTo>
                  <a:cubicBezTo>
                    <a:pt x="1712686" y="1329288"/>
                    <a:pt x="1329288" y="1712686"/>
                    <a:pt x="856343" y="1712686"/>
                  </a:cubicBezTo>
                  <a:lnTo>
                    <a:pt x="0" y="1712686"/>
                  </a:lnTo>
                  <a:close/>
                </a:path>
              </a:pathLst>
            </a:custGeom>
            <a:solidFill>
              <a:srgbClr val="1B4367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" name="任意多边形 11"/>
            <p:cNvSpPr>
              <a:spLocks noChangeArrowheads="1"/>
            </p:cNvSpPr>
            <p:nvPr/>
          </p:nvSpPr>
          <p:spPr bwMode="auto">
            <a:xfrm rot="2700000">
              <a:off x="6397175" y="2908623"/>
              <a:ext cx="1491473" cy="1491473"/>
            </a:xfrm>
            <a:custGeom>
              <a:avLst/>
              <a:gdLst>
                <a:gd name="T0" fmla="*/ 0 w 1712686"/>
                <a:gd name="T1" fmla="*/ 987037 h 1712686"/>
                <a:gd name="T2" fmla="*/ 0 w 1712686"/>
                <a:gd name="T3" fmla="*/ 493518 h 1712686"/>
                <a:gd name="T4" fmla="*/ 493518 w 1712686"/>
                <a:gd name="T5" fmla="*/ 0 h 1712686"/>
                <a:gd name="T6" fmla="*/ 987037 w 1712686"/>
                <a:gd name="T7" fmla="*/ 0 h 1712686"/>
                <a:gd name="T8" fmla="*/ 987037 w 1712686"/>
                <a:gd name="T9" fmla="*/ 493518 h 1712686"/>
                <a:gd name="T10" fmla="*/ 493518 w 1712686"/>
                <a:gd name="T11" fmla="*/ 987037 h 17126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2686"/>
                <a:gd name="T19" fmla="*/ 0 h 1712686"/>
                <a:gd name="T20" fmla="*/ 1712686 w 1712686"/>
                <a:gd name="T21" fmla="*/ 1712686 h 17126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2686" h="1712686">
                  <a:moveTo>
                    <a:pt x="0" y="1712686"/>
                  </a:moveTo>
                  <a:lnTo>
                    <a:pt x="0" y="856343"/>
                  </a:lnTo>
                  <a:cubicBezTo>
                    <a:pt x="0" y="383398"/>
                    <a:pt x="383398" y="0"/>
                    <a:pt x="856343" y="0"/>
                  </a:cubicBezTo>
                  <a:lnTo>
                    <a:pt x="1712686" y="0"/>
                  </a:lnTo>
                  <a:lnTo>
                    <a:pt x="1712686" y="856343"/>
                  </a:lnTo>
                  <a:cubicBezTo>
                    <a:pt x="1712686" y="1329288"/>
                    <a:pt x="1329288" y="1712686"/>
                    <a:pt x="856343" y="1712686"/>
                  </a:cubicBezTo>
                  <a:lnTo>
                    <a:pt x="0" y="17126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任意多边形 16"/>
            <p:cNvSpPr>
              <a:spLocks noChangeArrowheads="1"/>
            </p:cNvSpPr>
            <p:nvPr/>
          </p:nvSpPr>
          <p:spPr bwMode="auto">
            <a:xfrm rot="2700000">
              <a:off x="4086186" y="2909416"/>
              <a:ext cx="1491473" cy="1489887"/>
            </a:xfrm>
            <a:custGeom>
              <a:avLst/>
              <a:gdLst>
                <a:gd name="T0" fmla="*/ 0 w 1712686"/>
                <a:gd name="T1" fmla="*/ 982845 h 1712686"/>
                <a:gd name="T2" fmla="*/ 0 w 1712686"/>
                <a:gd name="T3" fmla="*/ 491422 h 1712686"/>
                <a:gd name="T4" fmla="*/ 493518 w 1712686"/>
                <a:gd name="T5" fmla="*/ 0 h 1712686"/>
                <a:gd name="T6" fmla="*/ 987037 w 1712686"/>
                <a:gd name="T7" fmla="*/ 0 h 1712686"/>
                <a:gd name="T8" fmla="*/ 987037 w 1712686"/>
                <a:gd name="T9" fmla="*/ 491422 h 1712686"/>
                <a:gd name="T10" fmla="*/ 493518 w 1712686"/>
                <a:gd name="T11" fmla="*/ 982845 h 17126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2686"/>
                <a:gd name="T19" fmla="*/ 0 h 1712686"/>
                <a:gd name="T20" fmla="*/ 1712686 w 1712686"/>
                <a:gd name="T21" fmla="*/ 1712686 h 17126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2686" h="1712686">
                  <a:moveTo>
                    <a:pt x="0" y="1712686"/>
                  </a:moveTo>
                  <a:lnTo>
                    <a:pt x="0" y="856343"/>
                  </a:lnTo>
                  <a:cubicBezTo>
                    <a:pt x="0" y="383398"/>
                    <a:pt x="383398" y="0"/>
                    <a:pt x="856343" y="0"/>
                  </a:cubicBezTo>
                  <a:lnTo>
                    <a:pt x="1712686" y="0"/>
                  </a:lnTo>
                  <a:lnTo>
                    <a:pt x="1712686" y="856343"/>
                  </a:lnTo>
                  <a:cubicBezTo>
                    <a:pt x="1712686" y="1329288"/>
                    <a:pt x="1329288" y="1712686"/>
                    <a:pt x="856343" y="1712686"/>
                  </a:cubicBezTo>
                  <a:lnTo>
                    <a:pt x="0" y="17126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任意多边形 17"/>
            <p:cNvSpPr>
              <a:spLocks noChangeArrowheads="1"/>
            </p:cNvSpPr>
            <p:nvPr/>
          </p:nvSpPr>
          <p:spPr bwMode="auto">
            <a:xfrm rot="8100000">
              <a:off x="5235730" y="4044681"/>
              <a:ext cx="1489887" cy="1491473"/>
            </a:xfrm>
            <a:custGeom>
              <a:avLst/>
              <a:gdLst>
                <a:gd name="T0" fmla="*/ 0 w 1712686"/>
                <a:gd name="T1" fmla="*/ 987037 h 1712686"/>
                <a:gd name="T2" fmla="*/ 0 w 1712686"/>
                <a:gd name="T3" fmla="*/ 493518 h 1712686"/>
                <a:gd name="T4" fmla="*/ 491422 w 1712686"/>
                <a:gd name="T5" fmla="*/ 0 h 1712686"/>
                <a:gd name="T6" fmla="*/ 982845 w 1712686"/>
                <a:gd name="T7" fmla="*/ 0 h 1712686"/>
                <a:gd name="T8" fmla="*/ 982845 w 1712686"/>
                <a:gd name="T9" fmla="*/ 493518 h 1712686"/>
                <a:gd name="T10" fmla="*/ 491422 w 1712686"/>
                <a:gd name="T11" fmla="*/ 987037 h 17126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2686"/>
                <a:gd name="T19" fmla="*/ 0 h 1712686"/>
                <a:gd name="T20" fmla="*/ 1712686 w 1712686"/>
                <a:gd name="T21" fmla="*/ 1712686 h 17126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2686" h="1712686">
                  <a:moveTo>
                    <a:pt x="0" y="1712686"/>
                  </a:moveTo>
                  <a:lnTo>
                    <a:pt x="0" y="856343"/>
                  </a:lnTo>
                  <a:cubicBezTo>
                    <a:pt x="0" y="383398"/>
                    <a:pt x="383398" y="0"/>
                    <a:pt x="856343" y="0"/>
                  </a:cubicBezTo>
                  <a:lnTo>
                    <a:pt x="1712686" y="0"/>
                  </a:lnTo>
                  <a:lnTo>
                    <a:pt x="1712686" y="856343"/>
                  </a:lnTo>
                  <a:cubicBezTo>
                    <a:pt x="1712686" y="1329288"/>
                    <a:pt x="1329288" y="1712686"/>
                    <a:pt x="856343" y="1712686"/>
                  </a:cubicBezTo>
                  <a:lnTo>
                    <a:pt x="0" y="1712686"/>
                  </a:lnTo>
                  <a:close/>
                </a:path>
              </a:pathLst>
            </a:custGeom>
            <a:solidFill>
              <a:srgbClr val="1B4367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7" name="组合 18"/>
            <p:cNvGrpSpPr/>
            <p:nvPr/>
          </p:nvGrpSpPr>
          <p:grpSpPr bwMode="auto">
            <a:xfrm>
              <a:off x="5660959" y="4485776"/>
              <a:ext cx="639430" cy="609283"/>
              <a:chOff x="0" y="0"/>
              <a:chExt cx="334126" cy="318917"/>
            </a:xfrm>
          </p:grpSpPr>
          <p:sp>
            <p:nvSpPr>
              <p:cNvPr id="8" name="Freeform 52"/>
              <p:cNvSpPr>
                <a:spLocks noChangeArrowheads="1"/>
              </p:cNvSpPr>
              <p:nvPr/>
            </p:nvSpPr>
            <p:spPr bwMode="auto">
              <a:xfrm>
                <a:off x="204597" y="0"/>
                <a:ext cx="129529" cy="131001"/>
              </a:xfrm>
              <a:custGeom>
                <a:avLst/>
                <a:gdLst>
                  <a:gd name="T0" fmla="*/ 2147483647 w 112"/>
                  <a:gd name="T1" fmla="*/ 2147483647 h 113"/>
                  <a:gd name="T2" fmla="*/ 2147483647 w 112"/>
                  <a:gd name="T3" fmla="*/ 2147483647 h 113"/>
                  <a:gd name="T4" fmla="*/ 2147483647 w 112"/>
                  <a:gd name="T5" fmla="*/ 2147483647 h 113"/>
                  <a:gd name="T6" fmla="*/ 2147483647 w 112"/>
                  <a:gd name="T7" fmla="*/ 0 h 113"/>
                  <a:gd name="T8" fmla="*/ 0 w 112"/>
                  <a:gd name="T9" fmla="*/ 2147483647 h 113"/>
                  <a:gd name="T10" fmla="*/ 2147483647 w 112"/>
                  <a:gd name="T11" fmla="*/ 2147483647 h 113"/>
                  <a:gd name="T12" fmla="*/ 2147483647 w 112"/>
                  <a:gd name="T13" fmla="*/ 2147483647 h 113"/>
                  <a:gd name="T14" fmla="*/ 2147483647 w 112"/>
                  <a:gd name="T15" fmla="*/ 2147483647 h 113"/>
                  <a:gd name="T16" fmla="*/ 2147483647 w 112"/>
                  <a:gd name="T17" fmla="*/ 2147483647 h 1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2"/>
                  <a:gd name="T28" fmla="*/ 0 h 113"/>
                  <a:gd name="T29" fmla="*/ 112 w 112"/>
                  <a:gd name="T30" fmla="*/ 113 h 1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2" h="113">
                    <a:moveTo>
                      <a:pt x="25" y="104"/>
                    </a:moveTo>
                    <a:cubicBezTo>
                      <a:pt x="34" y="110"/>
                      <a:pt x="44" y="113"/>
                      <a:pt x="56" y="113"/>
                    </a:cubicBezTo>
                    <a:cubicBezTo>
                      <a:pt x="87" y="113"/>
                      <a:pt x="112" y="88"/>
                      <a:pt x="112" y="57"/>
                    </a:cubicBezTo>
                    <a:cubicBezTo>
                      <a:pt x="112" y="26"/>
                      <a:pt x="87" y="0"/>
                      <a:pt x="56" y="0"/>
                    </a:cubicBezTo>
                    <a:cubicBezTo>
                      <a:pt x="27" y="0"/>
                      <a:pt x="4" y="21"/>
                      <a:pt x="0" y="49"/>
                    </a:cubicBezTo>
                    <a:cubicBezTo>
                      <a:pt x="56" y="49"/>
                      <a:pt x="56" y="49"/>
                      <a:pt x="56" y="49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62" y="63"/>
                      <a:pt x="62" y="63"/>
                      <a:pt x="62" y="63"/>
                    </a:cubicBezTo>
                    <a:lnTo>
                      <a:pt x="25" y="10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" name="Freeform 53"/>
              <p:cNvSpPr>
                <a:spLocks noChangeArrowheads="1"/>
              </p:cNvSpPr>
              <p:nvPr/>
            </p:nvSpPr>
            <p:spPr bwMode="auto">
              <a:xfrm>
                <a:off x="0" y="65746"/>
                <a:ext cx="269362" cy="253171"/>
              </a:xfrm>
              <a:custGeom>
                <a:avLst/>
                <a:gdLst>
                  <a:gd name="T0" fmla="*/ 2147483647 w 232"/>
                  <a:gd name="T1" fmla="*/ 2147483647 h 218"/>
                  <a:gd name="T2" fmla="*/ 2147483647 w 232"/>
                  <a:gd name="T3" fmla="*/ 2147483647 h 218"/>
                  <a:gd name="T4" fmla="*/ 2147483647 w 232"/>
                  <a:gd name="T5" fmla="*/ 2147483647 h 218"/>
                  <a:gd name="T6" fmla="*/ 2147483647 w 232"/>
                  <a:gd name="T7" fmla="*/ 2147483647 h 218"/>
                  <a:gd name="T8" fmla="*/ 2147483647 w 232"/>
                  <a:gd name="T9" fmla="*/ 2147483647 h 218"/>
                  <a:gd name="T10" fmla="*/ 2147483647 w 232"/>
                  <a:gd name="T11" fmla="*/ 2147483647 h 218"/>
                  <a:gd name="T12" fmla="*/ 2147483647 w 232"/>
                  <a:gd name="T13" fmla="*/ 2147483647 h 218"/>
                  <a:gd name="T14" fmla="*/ 2147483647 w 232"/>
                  <a:gd name="T15" fmla="*/ 2147483647 h 218"/>
                  <a:gd name="T16" fmla="*/ 2147483647 w 232"/>
                  <a:gd name="T17" fmla="*/ 2147483647 h 218"/>
                  <a:gd name="T18" fmla="*/ 2147483647 w 232"/>
                  <a:gd name="T19" fmla="*/ 2147483647 h 218"/>
                  <a:gd name="T20" fmla="*/ 2147483647 w 232"/>
                  <a:gd name="T21" fmla="*/ 2147483647 h 218"/>
                  <a:gd name="T22" fmla="*/ 2147483647 w 232"/>
                  <a:gd name="T23" fmla="*/ 0 h 218"/>
                  <a:gd name="T24" fmla="*/ 2147483647 w 232"/>
                  <a:gd name="T25" fmla="*/ 0 h 218"/>
                  <a:gd name="T26" fmla="*/ 0 w 232"/>
                  <a:gd name="T27" fmla="*/ 0 h 218"/>
                  <a:gd name="T28" fmla="*/ 2147483647 w 232"/>
                  <a:gd name="T29" fmla="*/ 2147483647 h 2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32"/>
                  <a:gd name="T46" fmla="*/ 0 h 218"/>
                  <a:gd name="T47" fmla="*/ 232 w 232"/>
                  <a:gd name="T48" fmla="*/ 218 h 21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32" h="218">
                    <a:moveTo>
                      <a:pt x="103" y="117"/>
                    </a:moveTo>
                    <a:cubicBezTo>
                      <a:pt x="103" y="123"/>
                      <a:pt x="103" y="123"/>
                      <a:pt x="103" y="123"/>
                    </a:cubicBezTo>
                    <a:cubicBezTo>
                      <a:pt x="103" y="130"/>
                      <a:pt x="103" y="130"/>
                      <a:pt x="103" y="130"/>
                    </a:cubicBezTo>
                    <a:cubicBezTo>
                      <a:pt x="103" y="200"/>
                      <a:pt x="103" y="200"/>
                      <a:pt x="103" y="200"/>
                    </a:cubicBezTo>
                    <a:cubicBezTo>
                      <a:pt x="88" y="202"/>
                      <a:pt x="76" y="210"/>
                      <a:pt x="76" y="218"/>
                    </a:cubicBezTo>
                    <a:cubicBezTo>
                      <a:pt x="152" y="218"/>
                      <a:pt x="152" y="218"/>
                      <a:pt x="152" y="218"/>
                    </a:cubicBezTo>
                    <a:cubicBezTo>
                      <a:pt x="152" y="210"/>
                      <a:pt x="142" y="203"/>
                      <a:pt x="128" y="200"/>
                    </a:cubicBezTo>
                    <a:cubicBezTo>
                      <a:pt x="128" y="130"/>
                      <a:pt x="128" y="130"/>
                      <a:pt x="128" y="130"/>
                    </a:cubicBezTo>
                    <a:cubicBezTo>
                      <a:pt x="128" y="123"/>
                      <a:pt x="128" y="123"/>
                      <a:pt x="128" y="123"/>
                    </a:cubicBezTo>
                    <a:cubicBezTo>
                      <a:pt x="128" y="117"/>
                      <a:pt x="128" y="117"/>
                      <a:pt x="128" y="117"/>
                    </a:cubicBezTo>
                    <a:cubicBezTo>
                      <a:pt x="194" y="42"/>
                      <a:pt x="194" y="42"/>
                      <a:pt x="194" y="42"/>
                    </a:cubicBezTo>
                    <a:cubicBezTo>
                      <a:pt x="232" y="0"/>
                      <a:pt x="232" y="0"/>
                      <a:pt x="232" y="0"/>
                    </a:cubicBezTo>
                    <a:cubicBezTo>
                      <a:pt x="175" y="0"/>
                      <a:pt x="175" y="0"/>
                      <a:pt x="17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03" y="11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0" name="Freeform 76"/>
            <p:cNvSpPr>
              <a:spLocks noChangeArrowheads="1"/>
            </p:cNvSpPr>
            <p:nvPr/>
          </p:nvSpPr>
          <p:spPr bwMode="auto">
            <a:xfrm>
              <a:off x="6841444" y="3368758"/>
              <a:ext cx="602936" cy="571202"/>
            </a:xfrm>
            <a:custGeom>
              <a:avLst/>
              <a:gdLst>
                <a:gd name="T0" fmla="*/ 2147483647 w 249"/>
                <a:gd name="T1" fmla="*/ 2147483647 h 235"/>
                <a:gd name="T2" fmla="*/ 2147483647 w 249"/>
                <a:gd name="T3" fmla="*/ 2147483647 h 235"/>
                <a:gd name="T4" fmla="*/ 2147483647 w 249"/>
                <a:gd name="T5" fmla="*/ 2147483647 h 235"/>
                <a:gd name="T6" fmla="*/ 2147483647 w 249"/>
                <a:gd name="T7" fmla="*/ 2147483647 h 235"/>
                <a:gd name="T8" fmla="*/ 2147483647 w 249"/>
                <a:gd name="T9" fmla="*/ 2147483647 h 235"/>
                <a:gd name="T10" fmla="*/ 2147483647 w 249"/>
                <a:gd name="T11" fmla="*/ 2147483647 h 235"/>
                <a:gd name="T12" fmla="*/ 2147483647 w 249"/>
                <a:gd name="T13" fmla="*/ 2147483647 h 235"/>
                <a:gd name="T14" fmla="*/ 2147483647 w 249"/>
                <a:gd name="T15" fmla="*/ 2147483647 h 235"/>
                <a:gd name="T16" fmla="*/ 2147483647 w 249"/>
                <a:gd name="T17" fmla="*/ 2147483647 h 235"/>
                <a:gd name="T18" fmla="*/ 2147483647 w 249"/>
                <a:gd name="T19" fmla="*/ 2147483647 h 235"/>
                <a:gd name="T20" fmla="*/ 2147483647 w 249"/>
                <a:gd name="T21" fmla="*/ 2147483647 h 235"/>
                <a:gd name="T22" fmla="*/ 2147483647 w 249"/>
                <a:gd name="T23" fmla="*/ 2147483647 h 235"/>
                <a:gd name="T24" fmla="*/ 2147483647 w 249"/>
                <a:gd name="T25" fmla="*/ 2147483647 h 235"/>
                <a:gd name="T26" fmla="*/ 2147483647 w 249"/>
                <a:gd name="T27" fmla="*/ 2147483647 h 235"/>
                <a:gd name="T28" fmla="*/ 2147483647 w 249"/>
                <a:gd name="T29" fmla="*/ 2147483647 h 235"/>
                <a:gd name="T30" fmla="*/ 2147483647 w 249"/>
                <a:gd name="T31" fmla="*/ 2147483647 h 235"/>
                <a:gd name="T32" fmla="*/ 2147483647 w 249"/>
                <a:gd name="T33" fmla="*/ 2147483647 h 235"/>
                <a:gd name="T34" fmla="*/ 2147483647 w 249"/>
                <a:gd name="T35" fmla="*/ 2147483647 h 235"/>
                <a:gd name="T36" fmla="*/ 2147483647 w 249"/>
                <a:gd name="T37" fmla="*/ 2147483647 h 235"/>
                <a:gd name="T38" fmla="*/ 2147483647 w 249"/>
                <a:gd name="T39" fmla="*/ 2147483647 h 235"/>
                <a:gd name="T40" fmla="*/ 2147483647 w 249"/>
                <a:gd name="T41" fmla="*/ 2147483647 h 235"/>
                <a:gd name="T42" fmla="*/ 2147483647 w 249"/>
                <a:gd name="T43" fmla="*/ 2147483647 h 235"/>
                <a:gd name="T44" fmla="*/ 2147483647 w 249"/>
                <a:gd name="T45" fmla="*/ 2147483647 h 235"/>
                <a:gd name="T46" fmla="*/ 2147483647 w 249"/>
                <a:gd name="T47" fmla="*/ 2147483647 h 235"/>
                <a:gd name="T48" fmla="*/ 2147483647 w 249"/>
                <a:gd name="T49" fmla="*/ 2147483647 h 235"/>
                <a:gd name="T50" fmla="*/ 2147483647 w 249"/>
                <a:gd name="T51" fmla="*/ 2147483647 h 2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49"/>
                <a:gd name="T79" fmla="*/ 0 h 235"/>
                <a:gd name="T80" fmla="*/ 249 w 249"/>
                <a:gd name="T81" fmla="*/ 235 h 23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49" h="235">
                  <a:moveTo>
                    <a:pt x="35" y="189"/>
                  </a:moveTo>
                  <a:cubicBezTo>
                    <a:pt x="61" y="192"/>
                    <a:pt x="83" y="165"/>
                    <a:pt x="104" y="154"/>
                  </a:cubicBezTo>
                  <a:cubicBezTo>
                    <a:pt x="106" y="153"/>
                    <a:pt x="114" y="148"/>
                    <a:pt x="116" y="152"/>
                  </a:cubicBezTo>
                  <a:cubicBezTo>
                    <a:pt x="118" y="156"/>
                    <a:pt x="117" y="162"/>
                    <a:pt x="117" y="165"/>
                  </a:cubicBezTo>
                  <a:cubicBezTo>
                    <a:pt x="117" y="175"/>
                    <a:pt x="116" y="184"/>
                    <a:pt x="116" y="194"/>
                  </a:cubicBezTo>
                  <a:cubicBezTo>
                    <a:pt x="115" y="205"/>
                    <a:pt x="115" y="223"/>
                    <a:pt x="114" y="235"/>
                  </a:cubicBezTo>
                  <a:cubicBezTo>
                    <a:pt x="135" y="235"/>
                    <a:pt x="135" y="235"/>
                    <a:pt x="135" y="235"/>
                  </a:cubicBezTo>
                  <a:cubicBezTo>
                    <a:pt x="134" y="223"/>
                    <a:pt x="134" y="205"/>
                    <a:pt x="133" y="194"/>
                  </a:cubicBezTo>
                  <a:cubicBezTo>
                    <a:pt x="133" y="184"/>
                    <a:pt x="132" y="175"/>
                    <a:pt x="132" y="165"/>
                  </a:cubicBezTo>
                  <a:cubicBezTo>
                    <a:pt x="132" y="162"/>
                    <a:pt x="131" y="156"/>
                    <a:pt x="133" y="152"/>
                  </a:cubicBezTo>
                  <a:cubicBezTo>
                    <a:pt x="135" y="148"/>
                    <a:pt x="143" y="153"/>
                    <a:pt x="145" y="154"/>
                  </a:cubicBezTo>
                  <a:cubicBezTo>
                    <a:pt x="166" y="165"/>
                    <a:pt x="188" y="192"/>
                    <a:pt x="213" y="189"/>
                  </a:cubicBezTo>
                  <a:cubicBezTo>
                    <a:pt x="228" y="187"/>
                    <a:pt x="236" y="175"/>
                    <a:pt x="241" y="162"/>
                  </a:cubicBezTo>
                  <a:cubicBezTo>
                    <a:pt x="249" y="138"/>
                    <a:pt x="249" y="92"/>
                    <a:pt x="224" y="77"/>
                  </a:cubicBezTo>
                  <a:cubicBezTo>
                    <a:pt x="185" y="53"/>
                    <a:pt x="172" y="128"/>
                    <a:pt x="139" y="131"/>
                  </a:cubicBezTo>
                  <a:cubicBezTo>
                    <a:pt x="132" y="131"/>
                    <a:pt x="133" y="129"/>
                    <a:pt x="135" y="123"/>
                  </a:cubicBezTo>
                  <a:cubicBezTo>
                    <a:pt x="138" y="113"/>
                    <a:pt x="144" y="103"/>
                    <a:pt x="150" y="94"/>
                  </a:cubicBezTo>
                  <a:cubicBezTo>
                    <a:pt x="164" y="76"/>
                    <a:pt x="182" y="53"/>
                    <a:pt x="178" y="29"/>
                  </a:cubicBezTo>
                  <a:cubicBezTo>
                    <a:pt x="175" y="6"/>
                    <a:pt x="148" y="0"/>
                    <a:pt x="124" y="1"/>
                  </a:cubicBezTo>
                  <a:cubicBezTo>
                    <a:pt x="101" y="0"/>
                    <a:pt x="74" y="6"/>
                    <a:pt x="71" y="29"/>
                  </a:cubicBezTo>
                  <a:cubicBezTo>
                    <a:pt x="67" y="53"/>
                    <a:pt x="85" y="76"/>
                    <a:pt x="99" y="94"/>
                  </a:cubicBezTo>
                  <a:cubicBezTo>
                    <a:pt x="105" y="103"/>
                    <a:pt x="111" y="113"/>
                    <a:pt x="114" y="123"/>
                  </a:cubicBezTo>
                  <a:cubicBezTo>
                    <a:pt x="116" y="129"/>
                    <a:pt x="117" y="131"/>
                    <a:pt x="110" y="131"/>
                  </a:cubicBezTo>
                  <a:cubicBezTo>
                    <a:pt x="77" y="128"/>
                    <a:pt x="64" y="53"/>
                    <a:pt x="25" y="77"/>
                  </a:cubicBezTo>
                  <a:cubicBezTo>
                    <a:pt x="0" y="92"/>
                    <a:pt x="0" y="138"/>
                    <a:pt x="8" y="162"/>
                  </a:cubicBezTo>
                  <a:cubicBezTo>
                    <a:pt x="13" y="175"/>
                    <a:pt x="21" y="187"/>
                    <a:pt x="35" y="189"/>
                  </a:cubicBezTo>
                  <a:close/>
                </a:path>
              </a:pathLst>
            </a:custGeom>
            <a:solidFill>
              <a:srgbClr val="F3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Freeform 111"/>
            <p:cNvSpPr>
              <a:spLocks noChangeArrowheads="1"/>
            </p:cNvSpPr>
            <p:nvPr/>
          </p:nvSpPr>
          <p:spPr bwMode="auto">
            <a:xfrm>
              <a:off x="4567741" y="3368758"/>
              <a:ext cx="506148" cy="474416"/>
            </a:xfrm>
            <a:custGeom>
              <a:avLst/>
              <a:gdLst>
                <a:gd name="T0" fmla="*/ 2147483647 w 91"/>
                <a:gd name="T1" fmla="*/ 2147483647 h 86"/>
                <a:gd name="T2" fmla="*/ 2147483647 w 91"/>
                <a:gd name="T3" fmla="*/ 2147483647 h 86"/>
                <a:gd name="T4" fmla="*/ 2147483647 w 91"/>
                <a:gd name="T5" fmla="*/ 2147483647 h 86"/>
                <a:gd name="T6" fmla="*/ 2147483647 w 91"/>
                <a:gd name="T7" fmla="*/ 2147483647 h 86"/>
                <a:gd name="T8" fmla="*/ 2147483647 w 91"/>
                <a:gd name="T9" fmla="*/ 2147483647 h 86"/>
                <a:gd name="T10" fmla="*/ 2147483647 w 91"/>
                <a:gd name="T11" fmla="*/ 2147483647 h 86"/>
                <a:gd name="T12" fmla="*/ 2147483647 w 91"/>
                <a:gd name="T13" fmla="*/ 2147483647 h 86"/>
                <a:gd name="T14" fmla="*/ 2147483647 w 91"/>
                <a:gd name="T15" fmla="*/ 2147483647 h 86"/>
                <a:gd name="T16" fmla="*/ 2147483647 w 91"/>
                <a:gd name="T17" fmla="*/ 2147483647 h 86"/>
                <a:gd name="T18" fmla="*/ 2147483647 w 91"/>
                <a:gd name="T19" fmla="*/ 2147483647 h 86"/>
                <a:gd name="T20" fmla="*/ 2147483647 w 91"/>
                <a:gd name="T21" fmla="*/ 2147483647 h 86"/>
                <a:gd name="T22" fmla="*/ 2147483647 w 91"/>
                <a:gd name="T23" fmla="*/ 2147483647 h 86"/>
                <a:gd name="T24" fmla="*/ 2147483647 w 91"/>
                <a:gd name="T25" fmla="*/ 2147483647 h 86"/>
                <a:gd name="T26" fmla="*/ 2147483647 w 91"/>
                <a:gd name="T27" fmla="*/ 0 h 86"/>
                <a:gd name="T28" fmla="*/ 2147483647 w 91"/>
                <a:gd name="T29" fmla="*/ 0 h 86"/>
                <a:gd name="T30" fmla="*/ 2147483647 w 91"/>
                <a:gd name="T31" fmla="*/ 0 h 86"/>
                <a:gd name="T32" fmla="*/ 2147483647 w 91"/>
                <a:gd name="T33" fmla="*/ 0 h 86"/>
                <a:gd name="T34" fmla="*/ 2147483647 w 91"/>
                <a:gd name="T35" fmla="*/ 2147483647 h 86"/>
                <a:gd name="T36" fmla="*/ 2147483647 w 91"/>
                <a:gd name="T37" fmla="*/ 2147483647 h 86"/>
                <a:gd name="T38" fmla="*/ 2147483647 w 91"/>
                <a:gd name="T39" fmla="*/ 2147483647 h 86"/>
                <a:gd name="T40" fmla="*/ 0 w 91"/>
                <a:gd name="T41" fmla="*/ 2147483647 h 86"/>
                <a:gd name="T42" fmla="*/ 2147483647 w 91"/>
                <a:gd name="T43" fmla="*/ 2147483647 h 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1"/>
                <a:gd name="T67" fmla="*/ 0 h 86"/>
                <a:gd name="T68" fmla="*/ 91 w 91"/>
                <a:gd name="T69" fmla="*/ 86 h 8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1" h="86">
                  <a:moveTo>
                    <a:pt x="15" y="86"/>
                  </a:moveTo>
                  <a:cubicBezTo>
                    <a:pt x="24" y="86"/>
                    <a:pt x="31" y="79"/>
                    <a:pt x="31" y="71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80" y="55"/>
                    <a:pt x="78" y="55"/>
                    <a:pt x="76" y="55"/>
                  </a:cubicBezTo>
                  <a:cubicBezTo>
                    <a:pt x="67" y="55"/>
                    <a:pt x="60" y="62"/>
                    <a:pt x="60" y="71"/>
                  </a:cubicBezTo>
                  <a:cubicBezTo>
                    <a:pt x="60" y="79"/>
                    <a:pt x="67" y="86"/>
                    <a:pt x="76" y="86"/>
                  </a:cubicBezTo>
                  <a:cubicBezTo>
                    <a:pt x="84" y="86"/>
                    <a:pt x="91" y="79"/>
                    <a:pt x="91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19" y="55"/>
                    <a:pt x="17" y="55"/>
                    <a:pt x="15" y="55"/>
                  </a:cubicBezTo>
                  <a:cubicBezTo>
                    <a:pt x="7" y="55"/>
                    <a:pt x="0" y="62"/>
                    <a:pt x="0" y="71"/>
                  </a:cubicBezTo>
                  <a:cubicBezTo>
                    <a:pt x="0" y="79"/>
                    <a:pt x="7" y="86"/>
                    <a:pt x="15" y="86"/>
                  </a:cubicBezTo>
                  <a:close/>
                </a:path>
              </a:pathLst>
            </a:custGeom>
            <a:solidFill>
              <a:srgbClr val="F3F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2" name="组合 23"/>
            <p:cNvGrpSpPr/>
            <p:nvPr/>
          </p:nvGrpSpPr>
          <p:grpSpPr bwMode="auto">
            <a:xfrm>
              <a:off x="5689518" y="2226353"/>
              <a:ext cx="583896" cy="580723"/>
              <a:chOff x="0" y="0"/>
              <a:chExt cx="81446" cy="80957"/>
            </a:xfrm>
          </p:grpSpPr>
          <p:sp>
            <p:nvSpPr>
              <p:cNvPr id="13" name="Freeform 120"/>
              <p:cNvSpPr>
                <a:spLocks noChangeArrowheads="1"/>
              </p:cNvSpPr>
              <p:nvPr/>
            </p:nvSpPr>
            <p:spPr bwMode="auto">
              <a:xfrm>
                <a:off x="59367" y="44159"/>
                <a:ext cx="22079" cy="26494"/>
              </a:xfrm>
              <a:custGeom>
                <a:avLst/>
                <a:gdLst>
                  <a:gd name="T0" fmla="*/ 0 w 19"/>
                  <a:gd name="T1" fmla="*/ 0 h 23"/>
                  <a:gd name="T2" fmla="*/ 2147483647 w 19"/>
                  <a:gd name="T3" fmla="*/ 2147483647 h 23"/>
                  <a:gd name="T4" fmla="*/ 2147483647 w 19"/>
                  <a:gd name="T5" fmla="*/ 0 h 23"/>
                  <a:gd name="T6" fmla="*/ 0 w 19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"/>
                  <a:gd name="T13" fmla="*/ 0 h 23"/>
                  <a:gd name="T14" fmla="*/ 19 w 19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" h="23">
                    <a:moveTo>
                      <a:pt x="0" y="0"/>
                    </a:moveTo>
                    <a:cubicBezTo>
                      <a:pt x="1" y="9"/>
                      <a:pt x="4" y="17"/>
                      <a:pt x="7" y="23"/>
                    </a:cubicBezTo>
                    <a:cubicBezTo>
                      <a:pt x="14" y="17"/>
                      <a:pt x="18" y="9"/>
                      <a:pt x="1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Freeform 121"/>
              <p:cNvSpPr>
                <a:spLocks noChangeArrowheads="1"/>
              </p:cNvSpPr>
              <p:nvPr/>
            </p:nvSpPr>
            <p:spPr bwMode="auto">
              <a:xfrm>
                <a:off x="59367" y="10304"/>
                <a:ext cx="22079" cy="26494"/>
              </a:xfrm>
              <a:custGeom>
                <a:avLst/>
                <a:gdLst>
                  <a:gd name="T0" fmla="*/ 2147483647 w 19"/>
                  <a:gd name="T1" fmla="*/ 0 h 23"/>
                  <a:gd name="T2" fmla="*/ 0 w 19"/>
                  <a:gd name="T3" fmla="*/ 2147483647 h 23"/>
                  <a:gd name="T4" fmla="*/ 2147483647 w 19"/>
                  <a:gd name="T5" fmla="*/ 2147483647 h 23"/>
                  <a:gd name="T6" fmla="*/ 2147483647 w 19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"/>
                  <a:gd name="T13" fmla="*/ 0 h 23"/>
                  <a:gd name="T14" fmla="*/ 19 w 19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" h="23">
                    <a:moveTo>
                      <a:pt x="7" y="0"/>
                    </a:moveTo>
                    <a:cubicBezTo>
                      <a:pt x="4" y="6"/>
                      <a:pt x="1" y="14"/>
                      <a:pt x="0" y="2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14"/>
                      <a:pt x="14" y="6"/>
                      <a:pt x="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" name="Freeform 122"/>
              <p:cNvSpPr>
                <a:spLocks noChangeArrowheads="1"/>
              </p:cNvSpPr>
              <p:nvPr/>
            </p:nvSpPr>
            <p:spPr bwMode="auto">
              <a:xfrm>
                <a:off x="43176" y="0"/>
                <a:ext cx="19626" cy="36798"/>
              </a:xfrm>
              <a:custGeom>
                <a:avLst/>
                <a:gdLst>
                  <a:gd name="T0" fmla="*/ 0 w 17"/>
                  <a:gd name="T1" fmla="*/ 0 h 32"/>
                  <a:gd name="T2" fmla="*/ 0 w 17"/>
                  <a:gd name="T3" fmla="*/ 2147483647 h 32"/>
                  <a:gd name="T4" fmla="*/ 2147483647 w 17"/>
                  <a:gd name="T5" fmla="*/ 2147483647 h 32"/>
                  <a:gd name="T6" fmla="*/ 2147483647 w 17"/>
                  <a:gd name="T7" fmla="*/ 2147483647 h 32"/>
                  <a:gd name="T8" fmla="*/ 0 w 17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2"/>
                  <a:gd name="T17" fmla="*/ 17 w 17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2">
                    <a:moveTo>
                      <a:pt x="0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21"/>
                      <a:pt x="12" y="12"/>
                      <a:pt x="17" y="6"/>
                    </a:cubicBezTo>
                    <a:cubicBezTo>
                      <a:pt x="12" y="2"/>
                      <a:pt x="6" y="1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Freeform 123"/>
              <p:cNvSpPr>
                <a:spLocks noChangeArrowheads="1"/>
              </p:cNvSpPr>
              <p:nvPr/>
            </p:nvSpPr>
            <p:spPr bwMode="auto">
              <a:xfrm>
                <a:off x="17663" y="44159"/>
                <a:ext cx="19626" cy="36798"/>
              </a:xfrm>
              <a:custGeom>
                <a:avLst/>
                <a:gdLst>
                  <a:gd name="T0" fmla="*/ 2147483647 w 17"/>
                  <a:gd name="T1" fmla="*/ 2147483647 h 32"/>
                  <a:gd name="T2" fmla="*/ 2147483647 w 17"/>
                  <a:gd name="T3" fmla="*/ 0 h 32"/>
                  <a:gd name="T4" fmla="*/ 2147483647 w 17"/>
                  <a:gd name="T5" fmla="*/ 0 h 32"/>
                  <a:gd name="T6" fmla="*/ 0 w 17"/>
                  <a:gd name="T7" fmla="*/ 2147483647 h 32"/>
                  <a:gd name="T8" fmla="*/ 2147483647 w 17"/>
                  <a:gd name="T9" fmla="*/ 2147483647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2"/>
                  <a:gd name="T17" fmla="*/ 17 w 17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2">
                    <a:moveTo>
                      <a:pt x="17" y="32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0"/>
                      <a:pt x="5" y="20"/>
                      <a:pt x="0" y="26"/>
                    </a:cubicBezTo>
                    <a:cubicBezTo>
                      <a:pt x="5" y="29"/>
                      <a:pt x="11" y="32"/>
                      <a:pt x="17" y="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" name="Freeform 124"/>
              <p:cNvSpPr>
                <a:spLocks noChangeArrowheads="1"/>
              </p:cNvSpPr>
              <p:nvPr/>
            </p:nvSpPr>
            <p:spPr bwMode="auto">
              <a:xfrm>
                <a:off x="17663" y="0"/>
                <a:ext cx="19626" cy="36798"/>
              </a:xfrm>
              <a:custGeom>
                <a:avLst/>
                <a:gdLst>
                  <a:gd name="T0" fmla="*/ 2147483647 w 17"/>
                  <a:gd name="T1" fmla="*/ 2147483647 h 32"/>
                  <a:gd name="T2" fmla="*/ 2147483647 w 17"/>
                  <a:gd name="T3" fmla="*/ 2147483647 h 32"/>
                  <a:gd name="T4" fmla="*/ 2147483647 w 17"/>
                  <a:gd name="T5" fmla="*/ 0 h 32"/>
                  <a:gd name="T6" fmla="*/ 0 w 17"/>
                  <a:gd name="T7" fmla="*/ 2147483647 h 32"/>
                  <a:gd name="T8" fmla="*/ 2147483647 w 17"/>
                  <a:gd name="T9" fmla="*/ 2147483647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2"/>
                  <a:gd name="T17" fmla="*/ 17 w 17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2">
                    <a:moveTo>
                      <a:pt x="8" y="32"/>
                    </a:move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1" y="1"/>
                      <a:pt x="5" y="3"/>
                      <a:pt x="0" y="6"/>
                    </a:cubicBezTo>
                    <a:cubicBezTo>
                      <a:pt x="5" y="12"/>
                      <a:pt x="8" y="22"/>
                      <a:pt x="8" y="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" name="Freeform 125"/>
              <p:cNvSpPr>
                <a:spLocks noChangeArrowheads="1"/>
              </p:cNvSpPr>
              <p:nvPr/>
            </p:nvSpPr>
            <p:spPr bwMode="auto">
              <a:xfrm>
                <a:off x="0" y="44159"/>
                <a:ext cx="21098" cy="26494"/>
              </a:xfrm>
              <a:custGeom>
                <a:avLst/>
                <a:gdLst>
                  <a:gd name="T0" fmla="*/ 2147483647 w 18"/>
                  <a:gd name="T1" fmla="*/ 2147483647 h 23"/>
                  <a:gd name="T2" fmla="*/ 2147483647 w 18"/>
                  <a:gd name="T3" fmla="*/ 0 h 23"/>
                  <a:gd name="T4" fmla="*/ 0 w 18"/>
                  <a:gd name="T5" fmla="*/ 0 h 23"/>
                  <a:gd name="T6" fmla="*/ 2147483647 w 18"/>
                  <a:gd name="T7" fmla="*/ 2147483647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23"/>
                  <a:gd name="T14" fmla="*/ 18 w 18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23">
                    <a:moveTo>
                      <a:pt x="11" y="23"/>
                    </a:moveTo>
                    <a:cubicBezTo>
                      <a:pt x="14" y="17"/>
                      <a:pt x="17" y="9"/>
                      <a:pt x="1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4" y="17"/>
                      <a:pt x="11" y="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9" name="Freeform 126"/>
              <p:cNvSpPr>
                <a:spLocks noChangeArrowheads="1"/>
              </p:cNvSpPr>
              <p:nvPr/>
            </p:nvSpPr>
            <p:spPr bwMode="auto">
              <a:xfrm>
                <a:off x="0" y="10304"/>
                <a:ext cx="21098" cy="26494"/>
              </a:xfrm>
              <a:custGeom>
                <a:avLst/>
                <a:gdLst>
                  <a:gd name="T0" fmla="*/ 2147483647 w 18"/>
                  <a:gd name="T1" fmla="*/ 0 h 23"/>
                  <a:gd name="T2" fmla="*/ 0 w 18"/>
                  <a:gd name="T3" fmla="*/ 2147483647 h 23"/>
                  <a:gd name="T4" fmla="*/ 2147483647 w 18"/>
                  <a:gd name="T5" fmla="*/ 2147483647 h 23"/>
                  <a:gd name="T6" fmla="*/ 2147483647 w 18"/>
                  <a:gd name="T7" fmla="*/ 0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23"/>
                  <a:gd name="T14" fmla="*/ 18 w 18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23">
                    <a:moveTo>
                      <a:pt x="11" y="0"/>
                    </a:moveTo>
                    <a:cubicBezTo>
                      <a:pt x="4" y="6"/>
                      <a:pt x="0" y="14"/>
                      <a:pt x="0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14"/>
                      <a:pt x="14" y="6"/>
                      <a:pt x="1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0" name="Freeform 127"/>
              <p:cNvSpPr>
                <a:spLocks noChangeArrowheads="1"/>
              </p:cNvSpPr>
              <p:nvPr/>
            </p:nvSpPr>
            <p:spPr bwMode="auto">
              <a:xfrm>
                <a:off x="43176" y="44159"/>
                <a:ext cx="19626" cy="36798"/>
              </a:xfrm>
              <a:custGeom>
                <a:avLst/>
                <a:gdLst>
                  <a:gd name="T0" fmla="*/ 0 w 17"/>
                  <a:gd name="T1" fmla="*/ 2147483647 h 32"/>
                  <a:gd name="T2" fmla="*/ 2147483647 w 17"/>
                  <a:gd name="T3" fmla="*/ 2147483647 h 32"/>
                  <a:gd name="T4" fmla="*/ 2147483647 w 17"/>
                  <a:gd name="T5" fmla="*/ 0 h 32"/>
                  <a:gd name="T6" fmla="*/ 0 w 17"/>
                  <a:gd name="T7" fmla="*/ 0 h 32"/>
                  <a:gd name="T8" fmla="*/ 0 w 17"/>
                  <a:gd name="T9" fmla="*/ 2147483647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2"/>
                  <a:gd name="T17" fmla="*/ 17 w 17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2">
                    <a:moveTo>
                      <a:pt x="0" y="32"/>
                    </a:moveTo>
                    <a:cubicBezTo>
                      <a:pt x="6" y="32"/>
                      <a:pt x="12" y="30"/>
                      <a:pt x="17" y="26"/>
                    </a:cubicBezTo>
                    <a:cubicBezTo>
                      <a:pt x="12" y="20"/>
                      <a:pt x="9" y="11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21" name="组合 36"/>
            <p:cNvGrpSpPr/>
            <p:nvPr/>
          </p:nvGrpSpPr>
          <p:grpSpPr bwMode="auto">
            <a:xfrm>
              <a:off x="1128320" y="1353677"/>
              <a:ext cx="3043568" cy="1736590"/>
              <a:chOff x="0" y="0"/>
              <a:chExt cx="3519734" cy="1736221"/>
            </a:xfrm>
          </p:grpSpPr>
          <p:sp>
            <p:nvSpPr>
              <p:cNvPr id="22" name="TextBox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519734" cy="3998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B4367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项目全过程状态的掌握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B4367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TextBox 12"/>
              <p:cNvSpPr>
                <a:spLocks noChangeArrowheads="1"/>
              </p:cNvSpPr>
              <p:nvPr/>
            </p:nvSpPr>
            <p:spPr bwMode="auto">
              <a:xfrm>
                <a:off x="130012" y="413752"/>
                <a:ext cx="3329212" cy="13224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just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微软雅黑" panose="020B0503020204020204" pitchFamily="34" charset="-122"/>
                  </a:rPr>
                  <a:t>工程建设过程相对较长，整个过程的不同阶段各有相应的管理需求和着重点，项目全过程中发生的变化情况，往往不能快捷、准确、实时了解和跟踪。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24" name="组合 42"/>
            <p:cNvGrpSpPr/>
            <p:nvPr/>
          </p:nvGrpSpPr>
          <p:grpSpPr bwMode="auto">
            <a:xfrm>
              <a:off x="1011726" y="4340070"/>
              <a:ext cx="3330499" cy="1538308"/>
              <a:chOff x="-226283" y="-199070"/>
              <a:chExt cx="2437765" cy="1540133"/>
            </a:xfrm>
          </p:grpSpPr>
          <p:sp>
            <p:nvSpPr>
              <p:cNvPr id="25" name="TextBox 11"/>
              <p:cNvSpPr>
                <a:spLocks noChangeArrowheads="1"/>
              </p:cNvSpPr>
              <p:nvPr/>
            </p:nvSpPr>
            <p:spPr bwMode="auto">
              <a:xfrm>
                <a:off x="-226283" y="-199070"/>
                <a:ext cx="2437765" cy="415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微软雅黑" panose="020B0503020204020204" pitchFamily="34" charset="-122"/>
                  </a:rPr>
                  <a:t>进度的有效监控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6" name="TextBox 12"/>
              <p:cNvSpPr>
                <a:spLocks noChangeArrowheads="1"/>
              </p:cNvSpPr>
              <p:nvPr/>
            </p:nvSpPr>
            <p:spPr bwMode="auto">
              <a:xfrm>
                <a:off x="-64631" y="263128"/>
                <a:ext cx="2176115" cy="1077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just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微软雅黑" panose="020B0503020204020204" pitchFamily="34" charset="-122"/>
                  </a:rPr>
                  <a:t>工程建设管理过程中对于计划反馈方面管理力度需要加强，对于项目计划的执行情况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微软雅黑" panose="020B0503020204020204" pitchFamily="34" charset="-122"/>
                  </a:rPr>
                  <a:t>,</a:t>
                </a: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微软雅黑" panose="020B0503020204020204" pitchFamily="34" charset="-122"/>
                  </a:rPr>
                  <a:t>目前缺乏有效的监控手段。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7" name="直接连接符 45"/>
            <p:cNvSpPr>
              <a:spLocks noChangeShapeType="1"/>
            </p:cNvSpPr>
            <p:nvPr/>
          </p:nvSpPr>
          <p:spPr bwMode="auto">
            <a:xfrm>
              <a:off x="1269905" y="3291022"/>
              <a:ext cx="2686072" cy="0"/>
            </a:xfrm>
            <a:prstGeom prst="lin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直接连接符 46"/>
            <p:cNvSpPr>
              <a:spLocks noChangeShapeType="1"/>
            </p:cNvSpPr>
            <p:nvPr/>
          </p:nvSpPr>
          <p:spPr bwMode="auto">
            <a:xfrm>
              <a:off x="1172612" y="6055455"/>
              <a:ext cx="2946952" cy="0"/>
            </a:xfrm>
            <a:prstGeom prst="lin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29" name="组合 36"/>
            <p:cNvGrpSpPr/>
            <p:nvPr/>
          </p:nvGrpSpPr>
          <p:grpSpPr bwMode="auto">
            <a:xfrm>
              <a:off x="7962221" y="1421956"/>
              <a:ext cx="3156302" cy="1573074"/>
              <a:chOff x="-31024" y="-158249"/>
              <a:chExt cx="3157124" cy="1572740"/>
            </a:xfrm>
          </p:grpSpPr>
          <p:sp>
            <p:nvSpPr>
              <p:cNvPr id="30" name="TextBox 11"/>
              <p:cNvSpPr>
                <a:spLocks noChangeArrowheads="1"/>
              </p:cNvSpPr>
              <p:nvPr/>
            </p:nvSpPr>
            <p:spPr bwMode="auto">
              <a:xfrm>
                <a:off x="328655" y="-158249"/>
                <a:ext cx="2437765" cy="415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微软雅黑" panose="020B0503020204020204" pitchFamily="34" charset="-122"/>
                  </a:rPr>
                  <a:t>项目管理各类文档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1" name="TextBox 12"/>
              <p:cNvSpPr>
                <a:spLocks noChangeArrowheads="1"/>
              </p:cNvSpPr>
              <p:nvPr/>
            </p:nvSpPr>
            <p:spPr bwMode="auto">
              <a:xfrm>
                <a:off x="-31024" y="338063"/>
                <a:ext cx="3157124" cy="10764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just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微软雅黑" panose="020B0503020204020204" pitchFamily="34" charset="-122"/>
                  </a:rPr>
                  <a:t>工程建设管理过程中的信息和资料相对离散，基建承包单位和供应商众多，给基建的管理工作带来了一定的难度和复杂度。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32" name="直接连接符 45"/>
            <p:cNvSpPr>
              <a:spLocks noChangeShapeType="1"/>
            </p:cNvSpPr>
            <p:nvPr/>
          </p:nvSpPr>
          <p:spPr bwMode="auto">
            <a:xfrm>
              <a:off x="7993006" y="3266766"/>
              <a:ext cx="3094732" cy="0"/>
            </a:xfrm>
            <a:prstGeom prst="lin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33" name="组合 42"/>
            <p:cNvGrpSpPr/>
            <p:nvPr/>
          </p:nvGrpSpPr>
          <p:grpSpPr bwMode="auto">
            <a:xfrm>
              <a:off x="8115172" y="4483374"/>
              <a:ext cx="2805107" cy="1300343"/>
              <a:chOff x="-276022" y="-227432"/>
              <a:chExt cx="2805837" cy="1301886"/>
            </a:xfrm>
          </p:grpSpPr>
          <p:sp>
            <p:nvSpPr>
              <p:cNvPr id="34" name="TextBox 11"/>
              <p:cNvSpPr>
                <a:spLocks noChangeArrowheads="1"/>
              </p:cNvSpPr>
              <p:nvPr/>
            </p:nvSpPr>
            <p:spPr bwMode="auto">
              <a:xfrm>
                <a:off x="-108523" y="-227432"/>
                <a:ext cx="2638338" cy="400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B4367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微软雅黑" panose="020B0503020204020204" pitchFamily="34" charset="-122"/>
                  </a:rPr>
                  <a:t>竣工决算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B4367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5" name="TextBox 12"/>
              <p:cNvSpPr>
                <a:spLocks noChangeArrowheads="1"/>
              </p:cNvSpPr>
              <p:nvPr/>
            </p:nvSpPr>
            <p:spPr bwMode="auto">
              <a:xfrm>
                <a:off x="-276022" y="242904"/>
                <a:ext cx="2786378" cy="831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just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微软雅黑" panose="020B0503020204020204" pitchFamily="34" charset="-122"/>
                  </a:rPr>
                  <a:t>临近项目尾声需要投入大量的人力和时间整理历史资料做竣工决算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微软雅黑" panose="020B0503020204020204" pitchFamily="34" charset="-122"/>
                  </a:rPr>
                  <a:t>.</a:t>
                </a:r>
                <a:endPara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36" name="直接连接符 46"/>
            <p:cNvSpPr>
              <a:spLocks noChangeShapeType="1"/>
            </p:cNvSpPr>
            <p:nvPr/>
          </p:nvSpPr>
          <p:spPr bwMode="auto">
            <a:xfrm>
              <a:off x="7993005" y="6055455"/>
              <a:ext cx="3125517" cy="0"/>
            </a:xfrm>
            <a:prstGeom prst="lin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某银行工程项目</a:t>
            </a:r>
            <a:r>
              <a:rPr lang="zh-CN" altLang="en-US" dirty="0"/>
              <a:t>管理</a:t>
            </a:r>
            <a:r>
              <a:rPr lang="en-US" altLang="zh-CN" dirty="0"/>
              <a:t>·</a:t>
            </a:r>
            <a:r>
              <a:rPr lang="zh-CN" altLang="en-US" dirty="0"/>
              <a:t>总体方案设计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827588" y="4477845"/>
            <a:ext cx="10466486" cy="1440327"/>
          </a:xfrm>
          <a:prstGeom prst="rect">
            <a:avLst/>
          </a:prstGeom>
          <a:solidFill>
            <a:srgbClr val="1B436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27588" y="2830490"/>
            <a:ext cx="10466486" cy="1238753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27588" y="906939"/>
            <a:ext cx="10466486" cy="1515074"/>
          </a:xfrm>
          <a:prstGeom prst="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32926" y="4489565"/>
            <a:ext cx="2806849" cy="35985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</a:ln>
          <a:effectLst>
            <a:glow rad="12700">
              <a:srgbClr val="1F497D">
                <a:lumMod val="60000"/>
                <a:lumOff val="40000"/>
                <a:alpha val="84000"/>
              </a:srgbClr>
            </a:glow>
            <a:softEdge rad="12700"/>
          </a:effectLst>
        </p:spPr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1B4367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项目业务过程管理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rgbClr val="1B4367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圆角矩形 6"/>
          <p:cNvSpPr/>
          <p:nvPr/>
        </p:nvSpPr>
        <p:spPr>
          <a:xfrm>
            <a:off x="1362430" y="4939366"/>
            <a:ext cx="1439410" cy="35985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</a:ln>
          <a:effectLst>
            <a:glow rad="12700">
              <a:srgbClr val="4F81BD">
                <a:alpha val="4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进度管理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圆角矩形 9"/>
          <p:cNvSpPr/>
          <p:nvPr/>
        </p:nvSpPr>
        <p:spPr>
          <a:xfrm>
            <a:off x="3161693" y="4939366"/>
            <a:ext cx="1439410" cy="35985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</a:ln>
          <a:effectLst>
            <a:glow rad="12700">
              <a:srgbClr val="4F81BD">
                <a:alpha val="4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合同管理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圆角矩形 10"/>
          <p:cNvSpPr/>
          <p:nvPr/>
        </p:nvSpPr>
        <p:spPr>
          <a:xfrm>
            <a:off x="4960955" y="4939366"/>
            <a:ext cx="1439410" cy="35985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</a:ln>
          <a:effectLst>
            <a:glow rad="12700">
              <a:srgbClr val="4F81BD">
                <a:alpha val="4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文档管理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圆角矩形 11"/>
          <p:cNvSpPr/>
          <p:nvPr/>
        </p:nvSpPr>
        <p:spPr>
          <a:xfrm>
            <a:off x="6904159" y="4939366"/>
            <a:ext cx="1439410" cy="35985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</a:ln>
          <a:effectLst>
            <a:glow rad="12700">
              <a:srgbClr val="4F81BD">
                <a:alpha val="4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项目信息管理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圆角矩形 12"/>
          <p:cNvSpPr/>
          <p:nvPr/>
        </p:nvSpPr>
        <p:spPr>
          <a:xfrm>
            <a:off x="8919334" y="4939366"/>
            <a:ext cx="1439410" cy="35985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</a:ln>
          <a:effectLst>
            <a:glow rad="12700">
              <a:srgbClr val="4F81BD">
                <a:alpha val="4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供应商管理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圆角矩形 13"/>
          <p:cNvSpPr/>
          <p:nvPr/>
        </p:nvSpPr>
        <p:spPr>
          <a:xfrm>
            <a:off x="1362430" y="5419543"/>
            <a:ext cx="1439410" cy="35985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</a:ln>
          <a:effectLst>
            <a:glow rad="12700">
              <a:srgbClr val="4F81BD">
                <a:alpha val="4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评分管理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圆角矩形 14"/>
          <p:cNvSpPr/>
          <p:nvPr/>
        </p:nvSpPr>
        <p:spPr>
          <a:xfrm>
            <a:off x="3161693" y="5419543"/>
            <a:ext cx="1439410" cy="35985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</a:ln>
          <a:effectLst>
            <a:glow rad="12700">
              <a:srgbClr val="4F81BD">
                <a:alpha val="4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项目审批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圆角矩形 15"/>
          <p:cNvSpPr/>
          <p:nvPr/>
        </p:nvSpPr>
        <p:spPr>
          <a:xfrm>
            <a:off x="4960955" y="5419543"/>
            <a:ext cx="1439410" cy="35985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</a:ln>
          <a:effectLst>
            <a:glow rad="12700">
              <a:srgbClr val="4F81BD">
                <a:alpha val="4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系统管理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圆角矩形 17"/>
          <p:cNvSpPr/>
          <p:nvPr/>
        </p:nvSpPr>
        <p:spPr>
          <a:xfrm>
            <a:off x="6904159" y="5409035"/>
            <a:ext cx="1439410" cy="35985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</a:ln>
          <a:effectLst>
            <a:glow rad="12700">
              <a:srgbClr val="4F81BD">
                <a:alpha val="4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… …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032926" y="2841076"/>
            <a:ext cx="2806849" cy="35985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</a:ln>
          <a:effectLst>
            <a:glow rad="12700">
              <a:srgbClr val="34ACCC"/>
            </a:glow>
            <a:softEdge rad="12700"/>
          </a:effectLst>
        </p:spPr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项目群组监控</a:t>
            </a: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/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管理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057915" y="918662"/>
            <a:ext cx="2806849" cy="35985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</a:ln>
          <a:effectLst>
            <a:glow rad="12700">
              <a:srgbClr val="9BBB59">
                <a:alpha val="84000"/>
              </a:srgbClr>
            </a:glow>
            <a:softEdge rad="12700"/>
          </a:effectLst>
        </p:spPr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管理驾驶舱</a:t>
            </a: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/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决策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圆角矩形 20"/>
          <p:cNvSpPr/>
          <p:nvPr/>
        </p:nvSpPr>
        <p:spPr>
          <a:xfrm>
            <a:off x="1110480" y="3527381"/>
            <a:ext cx="1820868" cy="35985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</a:ln>
          <a:effectLst>
            <a:glow rad="12700">
              <a:srgbClr val="4F81BD">
                <a:alpha val="4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多项目考核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" name="圆角矩形 21"/>
          <p:cNvSpPr/>
          <p:nvPr/>
        </p:nvSpPr>
        <p:spPr>
          <a:xfrm>
            <a:off x="3134663" y="3508783"/>
            <a:ext cx="1820868" cy="35985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</a:ln>
          <a:effectLst>
            <a:glow rad="12700">
              <a:srgbClr val="4F81BD">
                <a:alpha val="4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多项目业务查询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" name="圆角矩形 22"/>
          <p:cNvSpPr/>
          <p:nvPr/>
        </p:nvSpPr>
        <p:spPr>
          <a:xfrm>
            <a:off x="5158847" y="3508783"/>
            <a:ext cx="1820868" cy="35985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</a:ln>
          <a:effectLst>
            <a:glow rad="12700">
              <a:srgbClr val="4F81BD">
                <a:alpha val="4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多项目业务预警提醒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" name="圆角矩形 23"/>
          <p:cNvSpPr/>
          <p:nvPr/>
        </p:nvSpPr>
        <p:spPr>
          <a:xfrm>
            <a:off x="7183031" y="3508783"/>
            <a:ext cx="1820868" cy="35985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</a:ln>
          <a:effectLst>
            <a:glow rad="12700">
              <a:srgbClr val="4F81BD">
                <a:alpha val="4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统计报表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2" name="圆角矩形 24"/>
          <p:cNvSpPr/>
          <p:nvPr/>
        </p:nvSpPr>
        <p:spPr>
          <a:xfrm>
            <a:off x="9207215" y="3508783"/>
            <a:ext cx="1820868" cy="35985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bg1">
                <a:lumMod val="85000"/>
              </a:schemeClr>
            </a:solidFill>
            <a:prstDash val="solid"/>
          </a:ln>
          <a:effectLst>
            <a:glow rad="12700">
              <a:srgbClr val="4F81BD">
                <a:alpha val="4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… …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021" y="1320280"/>
            <a:ext cx="2364539" cy="987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700" y="1317633"/>
            <a:ext cx="2495512" cy="975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353" y="1317634"/>
            <a:ext cx="2350763" cy="964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9334" y="1317633"/>
            <a:ext cx="2333817" cy="989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2" name="下箭头 27"/>
          <p:cNvSpPr/>
          <p:nvPr/>
        </p:nvSpPr>
        <p:spPr>
          <a:xfrm>
            <a:off x="4386602" y="2519186"/>
            <a:ext cx="698865" cy="270994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4" name="下箭头 31"/>
          <p:cNvSpPr/>
          <p:nvPr/>
        </p:nvSpPr>
        <p:spPr>
          <a:xfrm>
            <a:off x="4340537" y="4138737"/>
            <a:ext cx="698865" cy="270994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6" name="下箭头 32"/>
          <p:cNvSpPr/>
          <p:nvPr/>
        </p:nvSpPr>
        <p:spPr>
          <a:xfrm rot="10800000">
            <a:off x="7922021" y="4080388"/>
            <a:ext cx="698865" cy="270994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8" name="下箭头 33"/>
          <p:cNvSpPr/>
          <p:nvPr/>
        </p:nvSpPr>
        <p:spPr>
          <a:xfrm rot="10800000">
            <a:off x="7882516" y="2481369"/>
            <a:ext cx="698865" cy="270994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830225" y="6021358"/>
            <a:ext cx="10463849" cy="71970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实现：项目信息及时动态汇总、展现，满足穿透性挖掘与追溯！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7"/>
          <p:cNvSpPr txBox="1"/>
          <p:nvPr/>
        </p:nvSpPr>
        <p:spPr>
          <a:xfrm>
            <a:off x="5102932" y="3703133"/>
            <a:ext cx="5905730" cy="1798544"/>
          </a:xfrm>
          <a:prstGeom prst="rect">
            <a:avLst/>
          </a:prstGeom>
          <a:solidFill>
            <a:srgbClr val="1B4367">
              <a:alpha val="70000"/>
            </a:srgb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254000" dist="63500" dir="1200000" sx="96000" sy="96000" algn="ctr" rotWithShape="0">
              <a:schemeClr val="bg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160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02764" y="4589053"/>
            <a:ext cx="59313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4800" dirty="0">
                <a:solidFill>
                  <a:prstClr val="white">
                    <a:alpha val="3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Question &amp; Answer</a:t>
            </a:r>
            <a:endParaRPr kumimoji="0" lang="en-US" altLang="zh-CN" sz="4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3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00176" y="3837932"/>
            <a:ext cx="35862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angal" panose="02040503050203030202" pitchFamily="18" charset="0"/>
              </a:rPr>
              <a:t>答疑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angal" panose="02040503050203030202" pitchFamily="18" charset="0"/>
              </a:rPr>
              <a:t>&amp;</a:t>
            </a: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angal" panose="02040503050203030202" pitchFamily="18" charset="0"/>
              </a:rPr>
              <a:t>讨论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Mangal" panose="02040503050203030202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3695" y="547431"/>
            <a:ext cx="5340559" cy="343234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logov01售前之家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04145" y="333375"/>
            <a:ext cx="885825" cy="82867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23825" y="472758"/>
            <a:ext cx="11282998" cy="6668770"/>
            <a:chOff x="390" y="1489"/>
            <a:chExt cx="35537" cy="21004"/>
          </a:xfrm>
        </p:grpSpPr>
        <p:grpSp>
          <p:nvGrpSpPr>
            <p:cNvPr id="7" name="组合 6"/>
            <p:cNvGrpSpPr/>
            <p:nvPr/>
          </p:nvGrpSpPr>
          <p:grpSpPr>
            <a:xfrm>
              <a:off x="390" y="9339"/>
              <a:ext cx="15095" cy="10957"/>
              <a:chOff x="-314415" y="3991767"/>
              <a:chExt cx="3981957" cy="2890226"/>
            </a:xfrm>
          </p:grpSpPr>
          <p:pic>
            <p:nvPicPr>
              <p:cNvPr id="336" name="图片 3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314415" y="3991767"/>
                <a:ext cx="3981957" cy="2889847"/>
              </a:xfrm>
              <a:prstGeom prst="rect">
                <a:avLst/>
              </a:prstGeom>
            </p:spPr>
          </p:pic>
          <p:pic>
            <p:nvPicPr>
              <p:cNvPr id="337" name="图片 33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95" y="4794839"/>
                <a:ext cx="2057311" cy="2087154"/>
              </a:xfrm>
              <a:prstGeom prst="rect">
                <a:avLst/>
              </a:prstGeom>
            </p:spPr>
          </p:pic>
        </p:grpSp>
        <p:grpSp>
          <p:nvGrpSpPr>
            <p:cNvPr id="2" name="组合 1"/>
            <p:cNvGrpSpPr/>
            <p:nvPr/>
          </p:nvGrpSpPr>
          <p:grpSpPr>
            <a:xfrm>
              <a:off x="5486" y="1489"/>
              <a:ext cx="30441" cy="21004"/>
              <a:chOff x="5486" y="1489"/>
              <a:chExt cx="30441" cy="21004"/>
            </a:xfrm>
          </p:grpSpPr>
          <p:pic>
            <p:nvPicPr>
              <p:cNvPr id="6" name="图片 5" descr="关于我们v03_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00" y="1489"/>
                <a:ext cx="26160" cy="17160"/>
              </a:xfrm>
              <a:prstGeom prst="rect">
                <a:avLst/>
              </a:prstGeom>
            </p:spPr>
          </p:pic>
          <p:sp>
            <p:nvSpPr>
              <p:cNvPr id="5" name="object 5"/>
              <p:cNvSpPr txBox="1"/>
              <p:nvPr/>
            </p:nvSpPr>
            <p:spPr>
              <a:xfrm>
                <a:off x="5486" y="17947"/>
                <a:ext cx="30441" cy="4546"/>
              </a:xfrm>
              <a:prstGeom prst="rect">
                <a:avLst/>
              </a:prstGeom>
            </p:spPr>
            <p:txBody>
              <a:bodyPr vert="horz" wrap="square" lIns="0" tIns="6350" rIns="0" bIns="0" rtlCol="0">
                <a:spAutoFit/>
              </a:bodyPr>
              <a:p>
                <a:pPr marL="48260" marR="2437765">
                  <a:lnSpc>
                    <a:spcPct val="150000"/>
                  </a:lnSpc>
                  <a:spcBef>
                    <a:spcPts val="100"/>
                  </a:spcBef>
                </a:pPr>
                <a:endParaRPr sz="1000">
                  <a:latin typeface="UKIJ CJK"/>
                  <a:cs typeface="UKIJ CJK"/>
                </a:endParaRPr>
              </a:p>
              <a:p>
                <a:pPr marL="27940" marR="21590" algn="ctr">
                  <a:lnSpc>
                    <a:spcPts val="4320"/>
                  </a:lnSpc>
                  <a:spcBef>
                    <a:spcPts val="385"/>
                  </a:spcBef>
                </a:pPr>
                <a:r>
                  <a:rPr sz="1000" b="1" spc="-5" dirty="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KIJ CJK"/>
                    <a:cs typeface="UKIJ CJK"/>
                  </a:rPr>
                  <a:t>【</a:t>
                </a:r>
                <a:r>
                  <a:rPr sz="1000" b="1" dirty="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KIJ CJK"/>
                    <a:cs typeface="UKIJ CJK"/>
                  </a:rPr>
                  <a:t>读者需</a:t>
                </a:r>
                <a:r>
                  <a:rPr sz="1000" b="1" spc="-10" dirty="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KIJ CJK"/>
                    <a:cs typeface="UKIJ CJK"/>
                  </a:rPr>
                  <a:t>知</a:t>
                </a:r>
                <a:r>
                  <a:rPr sz="1000" b="1" dirty="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KIJ CJK"/>
                    <a:cs typeface="UKIJ CJK"/>
                  </a:rPr>
                  <a:t>】</a:t>
                </a:r>
                <a:r>
                  <a:rPr sz="1000" b="1" spc="-5" dirty="0">
                    <a:solidFill>
                      <a:srgbClr val="000000"/>
                    </a:solidFill>
                    <a:latin typeface="UKIJ CJK"/>
                    <a:cs typeface="UKIJ CJK"/>
                  </a:rPr>
                  <a:t>本星球提供素材</a:t>
                </a:r>
                <a:r>
                  <a:rPr sz="1000" b="1" dirty="0">
                    <a:solidFill>
                      <a:srgbClr val="000000"/>
                    </a:solidFill>
                    <a:latin typeface="UKIJ CJK"/>
                    <a:cs typeface="UKIJ CJK"/>
                    <a:sym typeface="+mn-ea"/>
                  </a:rPr>
                  <a:t>均通过互联网公开合法渠道</a:t>
                </a:r>
                <a:r>
                  <a:rPr lang="zh-CN" sz="1000" b="1" dirty="0">
                    <a:solidFill>
                      <a:srgbClr val="000000"/>
                    </a:solidFill>
                    <a:latin typeface="UKIJ CJK"/>
                    <a:cs typeface="UKIJ CJK"/>
                    <a:sym typeface="+mn-ea"/>
                  </a:rPr>
                  <a:t>或</a:t>
                </a:r>
                <a:r>
                  <a:rPr sz="1000" b="1" dirty="0">
                    <a:solidFill>
                      <a:srgbClr val="000000"/>
                    </a:solidFill>
                    <a:latin typeface="Noto Sans CJK JP Black"/>
                    <a:cs typeface="Noto Sans CJK JP Black"/>
                    <a:sym typeface="+mn-ea"/>
                  </a:rPr>
                  <a:t>个人整理</a:t>
                </a:r>
                <a:r>
                  <a:rPr lang="zh-CN" sz="1000" b="1" dirty="0">
                    <a:solidFill>
                      <a:srgbClr val="000000"/>
                    </a:solidFill>
                    <a:latin typeface="Noto Sans CJK JP Black"/>
                    <a:cs typeface="Noto Sans CJK JP Black"/>
                    <a:sym typeface="+mn-ea"/>
                  </a:rPr>
                  <a:t>取得</a:t>
                </a:r>
                <a:r>
                  <a:rPr lang="zh-CN" sz="1000" b="1" dirty="0">
                    <a:solidFill>
                      <a:srgbClr val="000000"/>
                    </a:solidFill>
                    <a:latin typeface="Noto Sans CJK JP Black"/>
                    <a:ea typeface="宋体" panose="02010600030101010101" pitchFamily="2" charset="-122"/>
                    <a:cs typeface="Noto Sans CJK JP Black"/>
                    <a:sym typeface="+mn-ea"/>
                  </a:rPr>
                  <a:t>，</a:t>
                </a:r>
                <a:r>
                  <a:rPr sz="1000" b="1" spc="-5" dirty="0">
                    <a:solidFill>
                      <a:srgbClr val="000000"/>
                    </a:solidFill>
                    <a:latin typeface="UKIJ CJK"/>
                    <a:cs typeface="UKIJ CJK"/>
                  </a:rPr>
                  <a:t>仅供学习参考，请勿用于商业用途，</a:t>
                </a:r>
                <a:endParaRPr sz="1000" b="1" spc="-5" dirty="0">
                  <a:solidFill>
                    <a:srgbClr val="000000"/>
                  </a:solidFill>
                  <a:latin typeface="UKIJ CJK"/>
                  <a:cs typeface="UKIJ CJK"/>
                </a:endParaRPr>
              </a:p>
              <a:p>
                <a:pPr marL="27940" marR="21590" algn="ctr">
                  <a:lnSpc>
                    <a:spcPts val="4320"/>
                  </a:lnSpc>
                  <a:spcBef>
                    <a:spcPts val="385"/>
                  </a:spcBef>
                </a:pPr>
                <a:r>
                  <a:rPr sz="1000" b="1" spc="-5" dirty="0">
                    <a:solidFill>
                      <a:srgbClr val="000000"/>
                    </a:solidFill>
                    <a:latin typeface="UKIJ CJK"/>
                    <a:cs typeface="UKIJ CJK"/>
                  </a:rPr>
                  <a:t>由此引起的一</a:t>
                </a:r>
                <a:r>
                  <a:rPr sz="1000" b="1" dirty="0">
                    <a:solidFill>
                      <a:srgbClr val="000000"/>
                    </a:solidFill>
                    <a:latin typeface="UKIJ CJK"/>
                    <a:cs typeface="UKIJ CJK"/>
                  </a:rPr>
                  <a:t>切 后果均与本星球无关，祝您工作学习愉</a:t>
                </a:r>
                <a:r>
                  <a:rPr sz="1000" b="1" spc="-35" dirty="0">
                    <a:solidFill>
                      <a:srgbClr val="000000"/>
                    </a:solidFill>
                    <a:latin typeface="UKIJ CJK"/>
                    <a:cs typeface="UKIJ CJK"/>
                  </a:rPr>
                  <a:t>快</a:t>
                </a:r>
                <a:r>
                  <a:rPr sz="1000" b="1" spc="105" dirty="0">
                    <a:solidFill>
                      <a:srgbClr val="000000"/>
                    </a:solidFill>
                    <a:latin typeface="UKIJ CJK"/>
                    <a:cs typeface="UKIJ CJK"/>
                  </a:rPr>
                  <a:t>!!</a:t>
                </a:r>
                <a:endParaRPr sz="1000" b="1" spc="105" dirty="0">
                  <a:solidFill>
                    <a:srgbClr val="000000"/>
                  </a:solidFill>
                  <a:latin typeface="UKIJ CJK"/>
                  <a:cs typeface="UKIJ CJK"/>
                </a:endParaRPr>
              </a:p>
            </p:txBody>
          </p:sp>
        </p:grpSp>
      </p:grpSp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海报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4465" y="644525"/>
            <a:ext cx="7433945" cy="5757863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8" name="图片 7" descr="logov01售前之家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3158" y="245745"/>
            <a:ext cx="885825" cy="82867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19938" y="3212833"/>
            <a:ext cx="4792769" cy="3478738"/>
            <a:chOff x="-314415" y="3991767"/>
            <a:chExt cx="3981957" cy="2890226"/>
          </a:xfrm>
        </p:grpSpPr>
        <p:pic>
          <p:nvPicPr>
            <p:cNvPr id="336" name="图片 3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14415" y="3991767"/>
              <a:ext cx="3981957" cy="2889847"/>
            </a:xfrm>
            <a:prstGeom prst="rect">
              <a:avLst/>
            </a:prstGeom>
          </p:spPr>
        </p:pic>
        <p:pic>
          <p:nvPicPr>
            <p:cNvPr id="337" name="图片 33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5" y="4794839"/>
              <a:ext cx="2057311" cy="2087154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平台设计</a:t>
            </a:r>
            <a:r>
              <a:rPr lang="zh-CN" altLang="en-US" dirty="0"/>
              <a:t>理念</a:t>
            </a:r>
            <a:r>
              <a:rPr lang="en-US" altLang="zh-CN" dirty="0"/>
              <a:t>·</a:t>
            </a:r>
            <a:r>
              <a:rPr lang="zh-CN" altLang="en-US" dirty="0"/>
              <a:t>围绕项目整合资源并串联核心管理要素，开展业务运营与管理，实现业绩目标</a:t>
            </a:r>
            <a:endParaRPr lang="zh-CN" altLang="en-US" dirty="0"/>
          </a:p>
        </p:txBody>
      </p:sp>
      <p:grpSp>
        <p:nvGrpSpPr>
          <p:cNvPr id="11" name="组合 10"/>
          <p:cNvGrpSpPr/>
          <p:nvPr/>
        </p:nvGrpSpPr>
        <p:grpSpPr>
          <a:xfrm>
            <a:off x="720677" y="1143745"/>
            <a:ext cx="5580788" cy="5468661"/>
            <a:chOff x="1058019" y="1018905"/>
            <a:chExt cx="5580788" cy="5468661"/>
          </a:xfrm>
        </p:grpSpPr>
        <p:sp>
          <p:nvSpPr>
            <p:cNvPr id="12" name="空心弧 11"/>
            <p:cNvSpPr/>
            <p:nvPr/>
          </p:nvSpPr>
          <p:spPr>
            <a:xfrm>
              <a:off x="1473873" y="1523967"/>
              <a:ext cx="4746916" cy="4589693"/>
            </a:xfrm>
            <a:prstGeom prst="blockArc">
              <a:avLst>
                <a:gd name="adj1" fmla="val 13500000"/>
                <a:gd name="adj2" fmla="val 16200000"/>
                <a:gd name="adj3" fmla="val 3432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空心弧 12"/>
            <p:cNvSpPr/>
            <p:nvPr/>
          </p:nvSpPr>
          <p:spPr>
            <a:xfrm>
              <a:off x="1473873" y="1523967"/>
              <a:ext cx="4746916" cy="4589693"/>
            </a:xfrm>
            <a:prstGeom prst="blockArc">
              <a:avLst>
                <a:gd name="adj1" fmla="val 10800000"/>
                <a:gd name="adj2" fmla="val 13500000"/>
                <a:gd name="adj3" fmla="val 3432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空心弧 13"/>
            <p:cNvSpPr/>
            <p:nvPr/>
          </p:nvSpPr>
          <p:spPr>
            <a:xfrm>
              <a:off x="1473873" y="1523967"/>
              <a:ext cx="4746916" cy="4589693"/>
            </a:xfrm>
            <a:prstGeom prst="blockArc">
              <a:avLst>
                <a:gd name="adj1" fmla="val 8100000"/>
                <a:gd name="adj2" fmla="val 10800000"/>
                <a:gd name="adj3" fmla="val 3432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空心弧 14"/>
            <p:cNvSpPr/>
            <p:nvPr/>
          </p:nvSpPr>
          <p:spPr>
            <a:xfrm>
              <a:off x="1473873" y="1523967"/>
              <a:ext cx="4746916" cy="4589693"/>
            </a:xfrm>
            <a:prstGeom prst="blockArc">
              <a:avLst>
                <a:gd name="adj1" fmla="val 5400000"/>
                <a:gd name="adj2" fmla="val 8100000"/>
                <a:gd name="adj3" fmla="val 3432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空心弧 15"/>
            <p:cNvSpPr/>
            <p:nvPr/>
          </p:nvSpPr>
          <p:spPr>
            <a:xfrm>
              <a:off x="1473873" y="1523967"/>
              <a:ext cx="4746916" cy="4589693"/>
            </a:xfrm>
            <a:prstGeom prst="blockArc">
              <a:avLst>
                <a:gd name="adj1" fmla="val 2700000"/>
                <a:gd name="adj2" fmla="val 5400000"/>
                <a:gd name="adj3" fmla="val 3432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空心弧 16"/>
            <p:cNvSpPr/>
            <p:nvPr/>
          </p:nvSpPr>
          <p:spPr>
            <a:xfrm>
              <a:off x="1473873" y="1523967"/>
              <a:ext cx="4746916" cy="4589693"/>
            </a:xfrm>
            <a:prstGeom prst="blockArc">
              <a:avLst>
                <a:gd name="adj1" fmla="val 0"/>
                <a:gd name="adj2" fmla="val 2700000"/>
                <a:gd name="adj3" fmla="val 3432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空心弧 17"/>
            <p:cNvSpPr/>
            <p:nvPr/>
          </p:nvSpPr>
          <p:spPr>
            <a:xfrm>
              <a:off x="1473873" y="1523967"/>
              <a:ext cx="4746916" cy="4589693"/>
            </a:xfrm>
            <a:prstGeom prst="blockArc">
              <a:avLst>
                <a:gd name="adj1" fmla="val 18900000"/>
                <a:gd name="adj2" fmla="val 0"/>
                <a:gd name="adj3" fmla="val 3432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空心弧 18"/>
            <p:cNvSpPr/>
            <p:nvPr/>
          </p:nvSpPr>
          <p:spPr>
            <a:xfrm>
              <a:off x="1473873" y="1523967"/>
              <a:ext cx="4746916" cy="4589693"/>
            </a:xfrm>
            <a:prstGeom prst="blockArc">
              <a:avLst>
                <a:gd name="adj1" fmla="val 16200000"/>
                <a:gd name="adj2" fmla="val 18900000"/>
                <a:gd name="adj3" fmla="val 3432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任意多边形: 形状 32"/>
            <p:cNvSpPr/>
            <p:nvPr/>
          </p:nvSpPr>
          <p:spPr>
            <a:xfrm>
              <a:off x="3456802" y="1018905"/>
              <a:ext cx="1028548" cy="994481"/>
            </a:xfrm>
            <a:custGeom>
              <a:avLst/>
              <a:gdLst>
                <a:gd name="connsiteX0" fmla="*/ 0 w 1206708"/>
                <a:gd name="connsiteY0" fmla="*/ 603354 h 1206708"/>
                <a:gd name="connsiteX1" fmla="*/ 603354 w 1206708"/>
                <a:gd name="connsiteY1" fmla="*/ 0 h 1206708"/>
                <a:gd name="connsiteX2" fmla="*/ 1206708 w 1206708"/>
                <a:gd name="connsiteY2" fmla="*/ 603354 h 1206708"/>
                <a:gd name="connsiteX3" fmla="*/ 603354 w 1206708"/>
                <a:gd name="connsiteY3" fmla="*/ 1206708 h 1206708"/>
                <a:gd name="connsiteX4" fmla="*/ 0 w 1206708"/>
                <a:gd name="connsiteY4" fmla="*/ 603354 h 120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708" h="1206708">
                  <a:moveTo>
                    <a:pt x="0" y="603354"/>
                  </a:moveTo>
                  <a:cubicBezTo>
                    <a:pt x="0" y="270131"/>
                    <a:pt x="270131" y="0"/>
                    <a:pt x="603354" y="0"/>
                  </a:cubicBezTo>
                  <a:cubicBezTo>
                    <a:pt x="936577" y="0"/>
                    <a:pt x="1206708" y="270131"/>
                    <a:pt x="1206708" y="603354"/>
                  </a:cubicBezTo>
                  <a:cubicBezTo>
                    <a:pt x="1206708" y="936577"/>
                    <a:pt x="936577" y="1206708"/>
                    <a:pt x="603354" y="1206708"/>
                  </a:cubicBezTo>
                  <a:cubicBezTo>
                    <a:pt x="270131" y="1206708"/>
                    <a:pt x="0" y="936577"/>
                    <a:pt x="0" y="603354"/>
                  </a:cubicBezTo>
                  <a:close/>
                </a:path>
              </a:pathLst>
            </a:custGeom>
            <a:solidFill>
              <a:schemeClr val="accent1"/>
            </a:solidFill>
            <a:ln w="12700" algn="ctr">
              <a:solidFill>
                <a:schemeClr val="accent1"/>
              </a:solidFill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marL="0" marR="0" lvl="0" indent="0" algn="ctr" defTabSz="1073150" rtl="0" eaLnBrk="0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客户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1073150" rtl="0" eaLnBrk="0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销售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任意多边形: 形状 33"/>
            <p:cNvSpPr/>
            <p:nvPr/>
          </p:nvSpPr>
          <p:spPr>
            <a:xfrm>
              <a:off x="5138021" y="1825678"/>
              <a:ext cx="1028548" cy="994481"/>
            </a:xfrm>
            <a:custGeom>
              <a:avLst/>
              <a:gdLst>
                <a:gd name="connsiteX0" fmla="*/ 0 w 1206708"/>
                <a:gd name="connsiteY0" fmla="*/ 603354 h 1206708"/>
                <a:gd name="connsiteX1" fmla="*/ 603354 w 1206708"/>
                <a:gd name="connsiteY1" fmla="*/ 0 h 1206708"/>
                <a:gd name="connsiteX2" fmla="*/ 1206708 w 1206708"/>
                <a:gd name="connsiteY2" fmla="*/ 603354 h 1206708"/>
                <a:gd name="connsiteX3" fmla="*/ 603354 w 1206708"/>
                <a:gd name="connsiteY3" fmla="*/ 1206708 h 1206708"/>
                <a:gd name="connsiteX4" fmla="*/ 0 w 1206708"/>
                <a:gd name="connsiteY4" fmla="*/ 603354 h 120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708" h="1206708">
                  <a:moveTo>
                    <a:pt x="0" y="603354"/>
                  </a:moveTo>
                  <a:cubicBezTo>
                    <a:pt x="0" y="270131"/>
                    <a:pt x="270131" y="0"/>
                    <a:pt x="603354" y="0"/>
                  </a:cubicBezTo>
                  <a:cubicBezTo>
                    <a:pt x="936577" y="0"/>
                    <a:pt x="1206708" y="270131"/>
                    <a:pt x="1206708" y="603354"/>
                  </a:cubicBezTo>
                  <a:cubicBezTo>
                    <a:pt x="1206708" y="936577"/>
                    <a:pt x="936577" y="1206708"/>
                    <a:pt x="603354" y="1206708"/>
                  </a:cubicBezTo>
                  <a:cubicBezTo>
                    <a:pt x="270131" y="1206708"/>
                    <a:pt x="0" y="936577"/>
                    <a:pt x="0" y="603354"/>
                  </a:cubicBezTo>
                  <a:close/>
                </a:path>
              </a:pathLst>
            </a:custGeom>
            <a:solidFill>
              <a:schemeClr val="accent1"/>
            </a:solidFill>
            <a:ln w="12700" algn="ctr">
              <a:solidFill>
                <a:schemeClr val="accent1"/>
              </a:solidFill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marL="0" marR="0" lvl="0" indent="0" algn="ctr" defTabSz="1073150" rtl="0" eaLnBrk="0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合同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任意多边形: 形状 34"/>
            <p:cNvSpPr/>
            <p:nvPr/>
          </p:nvSpPr>
          <p:spPr>
            <a:xfrm>
              <a:off x="5610259" y="3484594"/>
              <a:ext cx="1028548" cy="994481"/>
            </a:xfrm>
            <a:custGeom>
              <a:avLst/>
              <a:gdLst>
                <a:gd name="connsiteX0" fmla="*/ 0 w 1206708"/>
                <a:gd name="connsiteY0" fmla="*/ 603354 h 1206708"/>
                <a:gd name="connsiteX1" fmla="*/ 603354 w 1206708"/>
                <a:gd name="connsiteY1" fmla="*/ 0 h 1206708"/>
                <a:gd name="connsiteX2" fmla="*/ 1206708 w 1206708"/>
                <a:gd name="connsiteY2" fmla="*/ 603354 h 1206708"/>
                <a:gd name="connsiteX3" fmla="*/ 603354 w 1206708"/>
                <a:gd name="connsiteY3" fmla="*/ 1206708 h 1206708"/>
                <a:gd name="connsiteX4" fmla="*/ 0 w 1206708"/>
                <a:gd name="connsiteY4" fmla="*/ 603354 h 120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708" h="1206708">
                  <a:moveTo>
                    <a:pt x="0" y="603354"/>
                  </a:moveTo>
                  <a:cubicBezTo>
                    <a:pt x="0" y="270131"/>
                    <a:pt x="270131" y="0"/>
                    <a:pt x="603354" y="0"/>
                  </a:cubicBezTo>
                  <a:cubicBezTo>
                    <a:pt x="936577" y="0"/>
                    <a:pt x="1206708" y="270131"/>
                    <a:pt x="1206708" y="603354"/>
                  </a:cubicBezTo>
                  <a:cubicBezTo>
                    <a:pt x="1206708" y="936577"/>
                    <a:pt x="936577" y="1206708"/>
                    <a:pt x="603354" y="1206708"/>
                  </a:cubicBezTo>
                  <a:cubicBezTo>
                    <a:pt x="270131" y="1206708"/>
                    <a:pt x="0" y="936577"/>
                    <a:pt x="0" y="603354"/>
                  </a:cubicBezTo>
                  <a:close/>
                </a:path>
              </a:pathLst>
            </a:custGeom>
            <a:solidFill>
              <a:schemeClr val="accent1"/>
            </a:solidFill>
            <a:ln w="12700" algn="ctr">
              <a:solidFill>
                <a:schemeClr val="accent1"/>
              </a:solidFill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marL="0" marR="0" lvl="0" indent="0" algn="ctr" defTabSz="1073150" rtl="0" eaLnBrk="0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人力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1073150" rtl="0" eaLnBrk="0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团队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任意多边形: 形状 35"/>
            <p:cNvSpPr/>
            <p:nvPr/>
          </p:nvSpPr>
          <p:spPr>
            <a:xfrm>
              <a:off x="4870395" y="4942786"/>
              <a:ext cx="1028548" cy="994481"/>
            </a:xfrm>
            <a:custGeom>
              <a:avLst/>
              <a:gdLst>
                <a:gd name="connsiteX0" fmla="*/ 0 w 1206708"/>
                <a:gd name="connsiteY0" fmla="*/ 603354 h 1206708"/>
                <a:gd name="connsiteX1" fmla="*/ 603354 w 1206708"/>
                <a:gd name="connsiteY1" fmla="*/ 0 h 1206708"/>
                <a:gd name="connsiteX2" fmla="*/ 1206708 w 1206708"/>
                <a:gd name="connsiteY2" fmla="*/ 603354 h 1206708"/>
                <a:gd name="connsiteX3" fmla="*/ 603354 w 1206708"/>
                <a:gd name="connsiteY3" fmla="*/ 1206708 h 1206708"/>
                <a:gd name="connsiteX4" fmla="*/ 0 w 1206708"/>
                <a:gd name="connsiteY4" fmla="*/ 603354 h 120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708" h="1206708">
                  <a:moveTo>
                    <a:pt x="0" y="603354"/>
                  </a:moveTo>
                  <a:cubicBezTo>
                    <a:pt x="0" y="270131"/>
                    <a:pt x="270131" y="0"/>
                    <a:pt x="603354" y="0"/>
                  </a:cubicBezTo>
                  <a:cubicBezTo>
                    <a:pt x="936577" y="0"/>
                    <a:pt x="1206708" y="270131"/>
                    <a:pt x="1206708" y="603354"/>
                  </a:cubicBezTo>
                  <a:cubicBezTo>
                    <a:pt x="1206708" y="936577"/>
                    <a:pt x="936577" y="1206708"/>
                    <a:pt x="603354" y="1206708"/>
                  </a:cubicBezTo>
                  <a:cubicBezTo>
                    <a:pt x="270131" y="1206708"/>
                    <a:pt x="0" y="936577"/>
                    <a:pt x="0" y="603354"/>
                  </a:cubicBezTo>
                  <a:close/>
                </a:path>
              </a:pathLst>
            </a:custGeom>
            <a:solidFill>
              <a:schemeClr val="accent1"/>
            </a:solidFill>
            <a:ln w="12700" algn="ctr">
              <a:solidFill>
                <a:schemeClr val="accent1"/>
              </a:solidFill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marL="0" marR="0" lvl="0" indent="0" algn="ctr" defTabSz="1073150" rtl="0" eaLnBrk="0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进度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任意多边形: 形状 36"/>
            <p:cNvSpPr/>
            <p:nvPr/>
          </p:nvSpPr>
          <p:spPr>
            <a:xfrm>
              <a:off x="3367594" y="5493085"/>
              <a:ext cx="1028548" cy="994481"/>
            </a:xfrm>
            <a:custGeom>
              <a:avLst/>
              <a:gdLst>
                <a:gd name="connsiteX0" fmla="*/ 0 w 1206708"/>
                <a:gd name="connsiteY0" fmla="*/ 603354 h 1206708"/>
                <a:gd name="connsiteX1" fmla="*/ 603354 w 1206708"/>
                <a:gd name="connsiteY1" fmla="*/ 0 h 1206708"/>
                <a:gd name="connsiteX2" fmla="*/ 1206708 w 1206708"/>
                <a:gd name="connsiteY2" fmla="*/ 603354 h 1206708"/>
                <a:gd name="connsiteX3" fmla="*/ 603354 w 1206708"/>
                <a:gd name="connsiteY3" fmla="*/ 1206708 h 1206708"/>
                <a:gd name="connsiteX4" fmla="*/ 0 w 1206708"/>
                <a:gd name="connsiteY4" fmla="*/ 603354 h 120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708" h="1206708">
                  <a:moveTo>
                    <a:pt x="0" y="603354"/>
                  </a:moveTo>
                  <a:cubicBezTo>
                    <a:pt x="0" y="270131"/>
                    <a:pt x="270131" y="0"/>
                    <a:pt x="603354" y="0"/>
                  </a:cubicBezTo>
                  <a:cubicBezTo>
                    <a:pt x="936577" y="0"/>
                    <a:pt x="1206708" y="270131"/>
                    <a:pt x="1206708" y="603354"/>
                  </a:cubicBezTo>
                  <a:cubicBezTo>
                    <a:pt x="1206708" y="936577"/>
                    <a:pt x="936577" y="1206708"/>
                    <a:pt x="603354" y="1206708"/>
                  </a:cubicBezTo>
                  <a:cubicBezTo>
                    <a:pt x="270131" y="1206708"/>
                    <a:pt x="0" y="936577"/>
                    <a:pt x="0" y="603354"/>
                  </a:cubicBezTo>
                  <a:close/>
                </a:path>
              </a:pathLst>
            </a:custGeom>
            <a:solidFill>
              <a:schemeClr val="accent1"/>
            </a:solidFill>
            <a:ln w="12700" algn="ctr">
              <a:solidFill>
                <a:schemeClr val="accent1"/>
              </a:solidFill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marL="0" marR="0" lvl="0" indent="0" algn="ctr" defTabSz="1073150" rtl="0" eaLnBrk="0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预算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1073150" rtl="0" eaLnBrk="0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成本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任意多边形: 形状 37"/>
            <p:cNvSpPr/>
            <p:nvPr/>
          </p:nvSpPr>
          <p:spPr>
            <a:xfrm>
              <a:off x="1742131" y="4931641"/>
              <a:ext cx="1028548" cy="994481"/>
            </a:xfrm>
            <a:custGeom>
              <a:avLst/>
              <a:gdLst>
                <a:gd name="connsiteX0" fmla="*/ 0 w 1206708"/>
                <a:gd name="connsiteY0" fmla="*/ 603354 h 1206708"/>
                <a:gd name="connsiteX1" fmla="*/ 603354 w 1206708"/>
                <a:gd name="connsiteY1" fmla="*/ 0 h 1206708"/>
                <a:gd name="connsiteX2" fmla="*/ 1206708 w 1206708"/>
                <a:gd name="connsiteY2" fmla="*/ 603354 h 1206708"/>
                <a:gd name="connsiteX3" fmla="*/ 603354 w 1206708"/>
                <a:gd name="connsiteY3" fmla="*/ 1206708 h 1206708"/>
                <a:gd name="connsiteX4" fmla="*/ 0 w 1206708"/>
                <a:gd name="connsiteY4" fmla="*/ 603354 h 120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708" h="1206708">
                  <a:moveTo>
                    <a:pt x="0" y="603354"/>
                  </a:moveTo>
                  <a:cubicBezTo>
                    <a:pt x="0" y="270131"/>
                    <a:pt x="270131" y="0"/>
                    <a:pt x="603354" y="0"/>
                  </a:cubicBezTo>
                  <a:cubicBezTo>
                    <a:pt x="936577" y="0"/>
                    <a:pt x="1206708" y="270131"/>
                    <a:pt x="1206708" y="603354"/>
                  </a:cubicBezTo>
                  <a:cubicBezTo>
                    <a:pt x="1206708" y="936577"/>
                    <a:pt x="936577" y="1206708"/>
                    <a:pt x="603354" y="1206708"/>
                  </a:cubicBezTo>
                  <a:cubicBezTo>
                    <a:pt x="270131" y="1206708"/>
                    <a:pt x="0" y="936577"/>
                    <a:pt x="0" y="603354"/>
                  </a:cubicBezTo>
                  <a:close/>
                </a:path>
              </a:pathLst>
            </a:custGeom>
            <a:solidFill>
              <a:schemeClr val="accent1"/>
            </a:solidFill>
            <a:ln w="12700" algn="ctr">
              <a:solidFill>
                <a:schemeClr val="accent1"/>
              </a:solidFill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marL="0" marR="0" lvl="0" indent="0" algn="ctr" defTabSz="1073150" rtl="0" eaLnBrk="0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质量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6" name="任意多边形: 形状 38"/>
            <p:cNvSpPr/>
            <p:nvPr/>
          </p:nvSpPr>
          <p:spPr>
            <a:xfrm>
              <a:off x="1058019" y="3395386"/>
              <a:ext cx="1028548" cy="994481"/>
            </a:xfrm>
            <a:custGeom>
              <a:avLst/>
              <a:gdLst>
                <a:gd name="connsiteX0" fmla="*/ 0 w 1206708"/>
                <a:gd name="connsiteY0" fmla="*/ 603354 h 1206708"/>
                <a:gd name="connsiteX1" fmla="*/ 603354 w 1206708"/>
                <a:gd name="connsiteY1" fmla="*/ 0 h 1206708"/>
                <a:gd name="connsiteX2" fmla="*/ 1206708 w 1206708"/>
                <a:gd name="connsiteY2" fmla="*/ 603354 h 1206708"/>
                <a:gd name="connsiteX3" fmla="*/ 603354 w 1206708"/>
                <a:gd name="connsiteY3" fmla="*/ 1206708 h 1206708"/>
                <a:gd name="connsiteX4" fmla="*/ 0 w 1206708"/>
                <a:gd name="connsiteY4" fmla="*/ 603354 h 120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708" h="1206708">
                  <a:moveTo>
                    <a:pt x="0" y="603354"/>
                  </a:moveTo>
                  <a:cubicBezTo>
                    <a:pt x="0" y="270131"/>
                    <a:pt x="270131" y="0"/>
                    <a:pt x="603354" y="0"/>
                  </a:cubicBezTo>
                  <a:cubicBezTo>
                    <a:pt x="936577" y="0"/>
                    <a:pt x="1206708" y="270131"/>
                    <a:pt x="1206708" y="603354"/>
                  </a:cubicBezTo>
                  <a:cubicBezTo>
                    <a:pt x="1206708" y="936577"/>
                    <a:pt x="936577" y="1206708"/>
                    <a:pt x="603354" y="1206708"/>
                  </a:cubicBezTo>
                  <a:cubicBezTo>
                    <a:pt x="270131" y="1206708"/>
                    <a:pt x="0" y="936577"/>
                    <a:pt x="0" y="603354"/>
                  </a:cubicBezTo>
                  <a:close/>
                </a:path>
              </a:pathLst>
            </a:custGeom>
            <a:solidFill>
              <a:schemeClr val="accent1"/>
            </a:solidFill>
            <a:ln w="12700" algn="ctr">
              <a:solidFill>
                <a:schemeClr val="accent1"/>
              </a:solidFill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marL="0" marR="0" lvl="0" indent="0" algn="ctr" defTabSz="1073150" rtl="0" eaLnBrk="0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绩效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1073150" rtl="0" eaLnBrk="0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考核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任意多边形: 形状 39"/>
            <p:cNvSpPr/>
            <p:nvPr/>
          </p:nvSpPr>
          <p:spPr>
            <a:xfrm>
              <a:off x="1697527" y="1758772"/>
              <a:ext cx="1028548" cy="994481"/>
            </a:xfrm>
            <a:custGeom>
              <a:avLst/>
              <a:gdLst>
                <a:gd name="connsiteX0" fmla="*/ 0 w 1206708"/>
                <a:gd name="connsiteY0" fmla="*/ 603354 h 1206708"/>
                <a:gd name="connsiteX1" fmla="*/ 603354 w 1206708"/>
                <a:gd name="connsiteY1" fmla="*/ 0 h 1206708"/>
                <a:gd name="connsiteX2" fmla="*/ 1206708 w 1206708"/>
                <a:gd name="connsiteY2" fmla="*/ 603354 h 1206708"/>
                <a:gd name="connsiteX3" fmla="*/ 603354 w 1206708"/>
                <a:gd name="connsiteY3" fmla="*/ 1206708 h 1206708"/>
                <a:gd name="connsiteX4" fmla="*/ 0 w 1206708"/>
                <a:gd name="connsiteY4" fmla="*/ 603354 h 1206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708" h="1206708">
                  <a:moveTo>
                    <a:pt x="0" y="603354"/>
                  </a:moveTo>
                  <a:cubicBezTo>
                    <a:pt x="0" y="270131"/>
                    <a:pt x="270131" y="0"/>
                    <a:pt x="603354" y="0"/>
                  </a:cubicBezTo>
                  <a:cubicBezTo>
                    <a:pt x="936577" y="0"/>
                    <a:pt x="1206708" y="270131"/>
                    <a:pt x="1206708" y="603354"/>
                  </a:cubicBezTo>
                  <a:cubicBezTo>
                    <a:pt x="1206708" y="936577"/>
                    <a:pt x="936577" y="1206708"/>
                    <a:pt x="603354" y="1206708"/>
                  </a:cubicBezTo>
                  <a:cubicBezTo>
                    <a:pt x="270131" y="1206708"/>
                    <a:pt x="0" y="936577"/>
                    <a:pt x="0" y="603354"/>
                  </a:cubicBezTo>
                  <a:close/>
                </a:path>
              </a:pathLst>
            </a:custGeom>
            <a:solidFill>
              <a:schemeClr val="accent1"/>
            </a:solidFill>
            <a:ln w="12700" algn="ctr">
              <a:solidFill>
                <a:schemeClr val="accent1"/>
              </a:solidFill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lIns="0" tIns="0" rIns="0" bIns="0" anchor="ctr"/>
            <a:lstStyle/>
            <a:p>
              <a:pPr marL="0" marR="0" lvl="0" indent="0" algn="ctr" defTabSz="1073150" rtl="0" eaLnBrk="0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文档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1073150" rtl="0" eaLnBrk="0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知识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等腰三角形 27"/>
            <p:cNvSpPr/>
            <p:nvPr/>
          </p:nvSpPr>
          <p:spPr>
            <a:xfrm rot="3899192">
              <a:off x="2879993" y="1640211"/>
              <a:ext cx="337027" cy="16961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等腰三角形 28"/>
            <p:cNvSpPr/>
            <p:nvPr/>
          </p:nvSpPr>
          <p:spPr>
            <a:xfrm rot="6829544">
              <a:off x="4789740" y="1799207"/>
              <a:ext cx="337028" cy="16961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等腰三角形 29"/>
            <p:cNvSpPr/>
            <p:nvPr/>
          </p:nvSpPr>
          <p:spPr>
            <a:xfrm rot="9655715">
              <a:off x="5886230" y="3104431"/>
              <a:ext cx="348572" cy="164001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rot="12582993">
              <a:off x="5716730" y="4719267"/>
              <a:ext cx="348572" cy="164001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等腰三角形 31"/>
            <p:cNvSpPr/>
            <p:nvPr/>
          </p:nvSpPr>
          <p:spPr>
            <a:xfrm rot="15098796">
              <a:off x="4507393" y="5799511"/>
              <a:ext cx="337027" cy="16961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等腰三角形 32"/>
            <p:cNvSpPr/>
            <p:nvPr/>
          </p:nvSpPr>
          <p:spPr>
            <a:xfrm rot="17294482">
              <a:off x="2841549" y="5797410"/>
              <a:ext cx="337027" cy="16961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等腰三角形 33"/>
            <p:cNvSpPr/>
            <p:nvPr/>
          </p:nvSpPr>
          <p:spPr>
            <a:xfrm rot="19944017">
              <a:off x="1567845" y="4617710"/>
              <a:ext cx="348572" cy="164001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等腰三角形 34"/>
            <p:cNvSpPr/>
            <p:nvPr/>
          </p:nvSpPr>
          <p:spPr>
            <a:xfrm rot="1484300">
              <a:off x="1507689" y="2935771"/>
              <a:ext cx="348572" cy="164001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6" name="Oval 24"/>
          <p:cNvSpPr/>
          <p:nvPr/>
        </p:nvSpPr>
        <p:spPr bwMode="auto">
          <a:xfrm>
            <a:off x="2426155" y="2825459"/>
            <a:ext cx="2197319" cy="2197319"/>
          </a:xfrm>
          <a:prstGeom prst="ellipse">
            <a:avLst/>
          </a:prstGeom>
          <a:solidFill>
            <a:srgbClr val="1B4367"/>
          </a:solidFill>
          <a:ln w="101600" cap="flat" cmpd="sng" algn="ctr">
            <a:solidFill>
              <a:srgbClr val="EAEAEA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143428" rIns="0" bIns="143428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egoe UI Semibold" panose="020B0702040204020203" pitchFamily="34" charset="0"/>
              </a:rPr>
              <a:t>项目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egoe UI Semibold" panose="020B07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egoe UI Semibold" panose="020B0702040204020203" pitchFamily="34" charset="0"/>
              </a:rPr>
              <a:t>管理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egoe UI Semibold" panose="020B0702040204020203" pitchFamily="34" charset="0"/>
            </a:endParaRPr>
          </a:p>
        </p:txBody>
      </p:sp>
      <p:sp>
        <p:nvSpPr>
          <p:cNvPr id="37" name="AutoShape 57"/>
          <p:cNvSpPr>
            <a:spLocks noChangeArrowheads="1"/>
          </p:cNvSpPr>
          <p:nvPr/>
        </p:nvSpPr>
        <p:spPr bwMode="auto">
          <a:xfrm>
            <a:off x="6684252" y="3147575"/>
            <a:ext cx="418773" cy="1587137"/>
          </a:xfrm>
          <a:prstGeom prst="rightArrow">
            <a:avLst>
              <a:gd name="adj1" fmla="val 48280"/>
              <a:gd name="adj2" fmla="val 35099"/>
            </a:avLst>
          </a:prstGeom>
          <a:gradFill rotWithShape="1">
            <a:gsLst>
              <a:gs pos="0">
                <a:sysClr val="window" lastClr="FFFFFF"/>
              </a:gs>
              <a:gs pos="75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 marL="0" marR="0" lvl="0" indent="0" algn="l" defTabSz="12179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/>
            </a:endParaRPr>
          </a:p>
        </p:txBody>
      </p:sp>
      <p:sp>
        <p:nvSpPr>
          <p:cNvPr id="38" name="TextBox 67"/>
          <p:cNvSpPr txBox="1"/>
          <p:nvPr/>
        </p:nvSpPr>
        <p:spPr>
          <a:xfrm>
            <a:off x="7507193" y="2610780"/>
            <a:ext cx="3721579" cy="727546"/>
          </a:xfrm>
          <a:prstGeom prst="rect">
            <a:avLst/>
          </a:prstGeom>
          <a:solidFill>
            <a:srgbClr val="1B4367"/>
          </a:solidFill>
          <a:ln w="12700" algn="ctr">
            <a:solidFill>
              <a:srgbClr val="1B4367"/>
            </a:solidFill>
            <a:rou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0" tIns="0" rIns="0" bIns="0" anchor="ctr"/>
          <a:lstStyle>
            <a:defPPr>
              <a:defRPr lang="zh-CN"/>
            </a:defPPr>
            <a:lvl1pPr algn="ctr" defTabSz="1073150" eaLnBrk="0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107315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实现对项目进度与质量的严密管控，保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107315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障公司业务服务品质，确保客户满意度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" name="TextBox 67"/>
          <p:cNvSpPr txBox="1"/>
          <p:nvPr/>
        </p:nvSpPr>
        <p:spPr>
          <a:xfrm>
            <a:off x="7507193" y="3576984"/>
            <a:ext cx="3721579" cy="727546"/>
          </a:xfrm>
          <a:prstGeom prst="rect">
            <a:avLst/>
          </a:prstGeom>
          <a:solidFill>
            <a:srgbClr val="1B4367"/>
          </a:solidFill>
          <a:ln w="12700" algn="ctr">
            <a:solidFill>
              <a:srgbClr val="1B4367"/>
            </a:solidFill>
            <a:rou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0" tIns="0" rIns="0" bIns="0" anchor="ctr"/>
          <a:lstStyle>
            <a:defPPr>
              <a:defRPr lang="zh-CN"/>
            </a:defPPr>
            <a:lvl1pPr algn="ctr" defTabSz="1073150" eaLnBrk="0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107315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实现对项目实施成本精细化、前置化管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107315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控，降低整体运营成本，提高公司效益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" name="TextBox 67"/>
          <p:cNvSpPr txBox="1"/>
          <p:nvPr/>
        </p:nvSpPr>
        <p:spPr>
          <a:xfrm>
            <a:off x="7507193" y="4543188"/>
            <a:ext cx="3721579" cy="727546"/>
          </a:xfrm>
          <a:prstGeom prst="rect">
            <a:avLst/>
          </a:prstGeom>
          <a:solidFill>
            <a:srgbClr val="1B4367"/>
          </a:solidFill>
          <a:ln w="12700" algn="ctr">
            <a:solidFill>
              <a:srgbClr val="1B4367"/>
            </a:solidFill>
            <a:rou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0" tIns="0" rIns="0" bIns="0" anchor="ctr"/>
          <a:lstStyle>
            <a:defPPr>
              <a:defRPr lang="zh-CN"/>
            </a:defPPr>
            <a:lvl1pPr algn="ctr" defTabSz="1073150" eaLnBrk="0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107315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实现对项目与人员绩效的考核与管理，不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107315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断提升人员业绩表现，助推公司业务发展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" name="TextBox 67"/>
          <p:cNvSpPr txBox="1"/>
          <p:nvPr/>
        </p:nvSpPr>
        <p:spPr>
          <a:xfrm>
            <a:off x="7507193" y="5509392"/>
            <a:ext cx="3721579" cy="727546"/>
          </a:xfrm>
          <a:prstGeom prst="rect">
            <a:avLst/>
          </a:prstGeom>
          <a:solidFill>
            <a:srgbClr val="1B4367"/>
          </a:solidFill>
          <a:ln w="12700" algn="ctr">
            <a:solidFill>
              <a:srgbClr val="1B4367"/>
            </a:solidFill>
            <a:rou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0" tIns="0" rIns="0" bIns="0" anchor="ctr"/>
          <a:lstStyle>
            <a:defPPr>
              <a:defRPr lang="zh-CN"/>
            </a:defPPr>
            <a:lvl1pPr algn="ctr" defTabSz="1073150" eaLnBrk="0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107315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实现对业务档案的规范管理，积累并沉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107315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淀业务知识，不断提升公司的业务能力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2" name="TextBox 67"/>
          <p:cNvSpPr txBox="1"/>
          <p:nvPr/>
        </p:nvSpPr>
        <p:spPr>
          <a:xfrm>
            <a:off x="7507193" y="1644576"/>
            <a:ext cx="3721579" cy="727546"/>
          </a:xfrm>
          <a:prstGeom prst="rect">
            <a:avLst/>
          </a:prstGeom>
          <a:solidFill>
            <a:srgbClr val="1B4367"/>
          </a:solidFill>
          <a:ln w="12700" algn="ctr">
            <a:solidFill>
              <a:srgbClr val="1B4367"/>
            </a:solidFill>
            <a:rou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0" tIns="0" rIns="0" bIns="0" anchor="ctr"/>
          <a:lstStyle>
            <a:defPPr>
              <a:defRPr lang="zh-CN"/>
            </a:defPPr>
            <a:lvl1pPr algn="ctr" defTabSz="1073150" eaLnBrk="0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107315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实现对客户开发以及销售过程全程管理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107315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持续优化营销策略，提升商机的转化率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平台总体解决方案</a:t>
            </a:r>
            <a:endParaRPr lang="zh-CN" altLang="en-US" dirty="0"/>
          </a:p>
        </p:txBody>
      </p:sp>
      <p:sp>
        <p:nvSpPr>
          <p:cNvPr id="43" name="文本框 42"/>
          <p:cNvSpPr txBox="1"/>
          <p:nvPr/>
        </p:nvSpPr>
        <p:spPr>
          <a:xfrm>
            <a:off x="314901" y="898250"/>
            <a:ext cx="11198459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基于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IM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集成技术平台搭建了一套企业运营管理平台，通过充分连接企业经营活动中所涉及到的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内外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人员，并整合企业业务流程与数据，全面打通、共享信息，帮助企业实现数字化、流程化与智慧化的运营管理。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2811034" y="3296359"/>
            <a:ext cx="6631115" cy="1961261"/>
            <a:chOff x="2535463" y="2980267"/>
            <a:chExt cx="6631115" cy="1961261"/>
          </a:xfrm>
        </p:grpSpPr>
        <p:sp>
          <p:nvSpPr>
            <p:cNvPr id="45" name="TextBox 66"/>
            <p:cNvSpPr txBox="1"/>
            <p:nvPr/>
          </p:nvSpPr>
          <p:spPr>
            <a:xfrm>
              <a:off x="2535463" y="2980267"/>
              <a:ext cx="6631115" cy="1961261"/>
            </a:xfrm>
            <a:prstGeom prst="rect">
              <a:avLst/>
            </a:prstGeom>
            <a:solidFill>
              <a:srgbClr val="1B4367"/>
            </a:solidFill>
            <a:ln w="3175" cmpd="sng">
              <a:solidFill>
                <a:schemeClr val="bg1">
                  <a:lumMod val="75000"/>
                </a:schemeClr>
              </a:solidFill>
              <a:miter lim="800000"/>
            </a:ln>
            <a:effectLst/>
          </p:spPr>
          <p:txBody>
            <a:bodyPr wrap="none" anchor="ctr"/>
            <a:lstStyle>
              <a:defPPr>
                <a:defRPr lang="zh-CN"/>
              </a:defPPr>
              <a:lvl1pPr algn="ctr" latinLnBrk="1">
                <a:defRPr kumimoji="1" sz="9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defRPr>
              </a:lvl1pPr>
            </a:lstStyle>
            <a:p>
              <a:pPr marL="0" marR="0" lvl="0" indent="0" algn="ctr" defTabSz="1218565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ctr" defTabSz="1218565" rtl="0" eaLnBrk="1" fontAlgn="auto" latinLnBrk="1" hangingPunct="1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微软雅黑" panose="020B0503020204020204" pitchFamily="34" charset="-122"/>
              </a:endParaRPr>
            </a:p>
            <a:p>
              <a:pPr marL="0" marR="0" lvl="0" indent="0" algn="ctr" defTabSz="1218565" rtl="0" eaLnBrk="1" fontAlgn="auto" latinLnBrk="1" hangingPunct="1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微软雅黑" panose="020B0503020204020204" pitchFamily="34" charset="-122"/>
              </a:endParaRPr>
            </a:p>
            <a:p>
              <a:pPr marL="0" marR="0" lvl="0" indent="0" algn="ctr" defTabSz="1218565" rtl="0" eaLnBrk="1" fontAlgn="auto" latinLnBrk="1" hangingPunct="1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ea typeface="微软雅黑" panose="020B0503020204020204" pitchFamily="34" charset="-122"/>
                </a:rPr>
                <a:t>企业智慧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ea typeface="微软雅黑" panose="020B0503020204020204" pitchFamily="34" charset="-122"/>
                </a:rPr>
                <a:t>运营管理平台</a:t>
              </a:r>
              <a:endPara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微软雅黑" panose="020B0503020204020204" pitchFamily="34" charset="-122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6059816" y="3877824"/>
              <a:ext cx="1262296" cy="490868"/>
              <a:chOff x="3140360" y="211617"/>
              <a:chExt cx="711286" cy="276597"/>
            </a:xfrm>
          </p:grpSpPr>
          <p:sp>
            <p:nvSpPr>
              <p:cNvPr id="68" name="圆角矩形 50"/>
              <p:cNvSpPr/>
              <p:nvPr/>
            </p:nvSpPr>
            <p:spPr bwMode="auto">
              <a:xfrm>
                <a:off x="3143013" y="211617"/>
                <a:ext cx="708633" cy="276597"/>
              </a:xfrm>
              <a:prstGeom prst="roundRect">
                <a:avLst>
                  <a:gd name="adj" fmla="val 10568"/>
                </a:avLst>
              </a:prstGeom>
              <a:solidFill>
                <a:schemeClr val="bg1">
                  <a:lumMod val="95000"/>
                </a:schemeClr>
              </a:solidFill>
              <a:ln w="7938" cap="flat">
                <a:noFill/>
                <a:prstDash val="solid"/>
                <a:miter lim="800000"/>
              </a:ln>
              <a:effectLst>
                <a:outerShdw blurRad="228600" dist="114300" dir="2700000" algn="tl" rotWithShape="0">
                  <a:sysClr val="window" lastClr="FFFFFF">
                    <a:lumMod val="85000"/>
                    <a:alpha val="25000"/>
                  </a:sysClr>
                </a:outerShdw>
              </a:effectLst>
            </p:spPr>
            <p:txBody>
              <a:bodyPr vert="horz" wrap="square" lIns="121920" tIns="36000" rIns="121920" bIns="36000" numCol="1" anchor="ctr" anchorCtr="0" compatLnSpc="1"/>
              <a:lstStyle/>
              <a:p>
                <a:pPr marL="0" marR="0" lvl="0" indent="0" algn="l" defTabSz="121729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9" name="矩形 68"/>
              <p:cNvSpPr>
                <a:spLocks noChangeArrowheads="1"/>
              </p:cNvSpPr>
              <p:nvPr/>
            </p:nvSpPr>
            <p:spPr bwMode="auto">
              <a:xfrm>
                <a:off x="3140360" y="233498"/>
                <a:ext cx="695571" cy="220781"/>
              </a:xfrm>
              <a:prstGeom prst="rect">
                <a:avLst/>
              </a:prstGeom>
              <a:noFill/>
              <a:ln w="7" cap="flat">
                <a:noFill/>
                <a:prstDash val="solid"/>
                <a:miter lim="800000"/>
              </a:ln>
            </p:spPr>
            <p:txBody>
              <a:bodyPr vert="horz" wrap="square" lIns="121920" tIns="36000" rIns="121920" bIns="36000" numCol="1" anchor="ctr" anchorCtr="0" compatLnSpc="1"/>
              <a:lstStyle/>
              <a:p>
                <a:pPr marL="0" marR="0" lvl="0" indent="0" algn="ctr" defTabSz="12185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流程引擎</a:t>
                </a:r>
                <a:endPara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2720775" y="3888520"/>
              <a:ext cx="1262296" cy="490868"/>
              <a:chOff x="3140360" y="211617"/>
              <a:chExt cx="711286" cy="276597"/>
            </a:xfrm>
          </p:grpSpPr>
          <p:sp>
            <p:nvSpPr>
              <p:cNvPr id="66" name="圆角矩形 50"/>
              <p:cNvSpPr/>
              <p:nvPr/>
            </p:nvSpPr>
            <p:spPr bwMode="auto">
              <a:xfrm>
                <a:off x="3143013" y="211617"/>
                <a:ext cx="708633" cy="276597"/>
              </a:xfrm>
              <a:prstGeom prst="roundRect">
                <a:avLst>
                  <a:gd name="adj" fmla="val 10568"/>
                </a:avLst>
              </a:prstGeom>
              <a:solidFill>
                <a:schemeClr val="bg1">
                  <a:lumMod val="95000"/>
                </a:schemeClr>
              </a:solidFill>
              <a:ln w="7938" cap="flat">
                <a:noFill/>
                <a:prstDash val="solid"/>
                <a:miter lim="800000"/>
              </a:ln>
              <a:effectLst>
                <a:outerShdw blurRad="228600" dist="114300" dir="2700000" algn="tl" rotWithShape="0">
                  <a:sysClr val="window" lastClr="FFFFFF">
                    <a:lumMod val="85000"/>
                    <a:alpha val="25000"/>
                  </a:sysClr>
                </a:outerShdw>
              </a:effectLst>
            </p:spPr>
            <p:txBody>
              <a:bodyPr vert="horz" wrap="square" lIns="121920" tIns="36000" rIns="121920" bIns="36000" numCol="1" anchor="ctr" anchorCtr="0" compatLnSpc="1"/>
              <a:lstStyle/>
              <a:p>
                <a:pPr marL="0" marR="0" lvl="0" indent="0" algn="l" defTabSz="121729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7" name="矩形 66"/>
              <p:cNvSpPr>
                <a:spLocks noChangeArrowheads="1"/>
              </p:cNvSpPr>
              <p:nvPr/>
            </p:nvSpPr>
            <p:spPr bwMode="auto">
              <a:xfrm>
                <a:off x="3140360" y="233498"/>
                <a:ext cx="695571" cy="220781"/>
              </a:xfrm>
              <a:prstGeom prst="rect">
                <a:avLst/>
              </a:prstGeom>
              <a:noFill/>
              <a:ln w="7" cap="flat">
                <a:noFill/>
                <a:prstDash val="solid"/>
                <a:miter lim="800000"/>
              </a:ln>
            </p:spPr>
            <p:txBody>
              <a:bodyPr vert="horz" wrap="square" lIns="121920" tIns="36000" rIns="121920" bIns="36000" numCol="1" anchor="ctr" anchorCtr="0" compatLnSpc="1"/>
              <a:lstStyle/>
              <a:p>
                <a:pPr marL="0" marR="0" lvl="0" indent="0" algn="ctr" defTabSz="12185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组织管理</a:t>
                </a:r>
                <a:endPara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4404240" y="3877824"/>
              <a:ext cx="1262296" cy="490868"/>
              <a:chOff x="3140360" y="211617"/>
              <a:chExt cx="711286" cy="276597"/>
            </a:xfrm>
          </p:grpSpPr>
          <p:sp>
            <p:nvSpPr>
              <p:cNvPr id="64" name="圆角矩形 50"/>
              <p:cNvSpPr/>
              <p:nvPr/>
            </p:nvSpPr>
            <p:spPr bwMode="auto">
              <a:xfrm>
                <a:off x="3143013" y="211617"/>
                <a:ext cx="708633" cy="276597"/>
              </a:xfrm>
              <a:prstGeom prst="roundRect">
                <a:avLst>
                  <a:gd name="adj" fmla="val 10568"/>
                </a:avLst>
              </a:prstGeom>
              <a:solidFill>
                <a:schemeClr val="bg1">
                  <a:lumMod val="95000"/>
                </a:schemeClr>
              </a:solidFill>
              <a:ln w="7938" cap="flat">
                <a:noFill/>
                <a:prstDash val="solid"/>
                <a:miter lim="800000"/>
              </a:ln>
              <a:effectLst>
                <a:outerShdw blurRad="228600" dist="114300" dir="2700000" algn="tl" rotWithShape="0">
                  <a:sysClr val="window" lastClr="FFFFFF">
                    <a:lumMod val="85000"/>
                    <a:alpha val="25000"/>
                  </a:sysClr>
                </a:outerShdw>
              </a:effectLst>
            </p:spPr>
            <p:txBody>
              <a:bodyPr vert="horz" wrap="square" lIns="121920" tIns="36000" rIns="121920" bIns="36000" numCol="1" anchor="ctr" anchorCtr="0" compatLnSpc="1"/>
              <a:lstStyle/>
              <a:p>
                <a:pPr marL="0" marR="0" lvl="0" indent="0" algn="l" defTabSz="121729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5" name="矩形 64"/>
              <p:cNvSpPr>
                <a:spLocks noChangeArrowheads="1"/>
              </p:cNvSpPr>
              <p:nvPr/>
            </p:nvSpPr>
            <p:spPr bwMode="auto">
              <a:xfrm>
                <a:off x="3140360" y="233498"/>
                <a:ext cx="695571" cy="220781"/>
              </a:xfrm>
              <a:prstGeom prst="rect">
                <a:avLst/>
              </a:prstGeom>
              <a:noFill/>
              <a:ln w="7" cap="flat">
                <a:noFill/>
                <a:prstDash val="solid"/>
                <a:miter lim="800000"/>
              </a:ln>
            </p:spPr>
            <p:txBody>
              <a:bodyPr vert="horz" wrap="square" lIns="121920" tIns="36000" rIns="121920" bIns="36000" numCol="1" anchor="ctr" anchorCtr="0" compatLnSpc="1"/>
              <a:lstStyle/>
              <a:p>
                <a:pPr marL="0" marR="0" lvl="0" indent="0" algn="ctr" defTabSz="12185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数据管理</a:t>
                </a:r>
                <a:endPara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7662061" y="3851174"/>
              <a:ext cx="1262296" cy="490868"/>
              <a:chOff x="3140360" y="211617"/>
              <a:chExt cx="711286" cy="276597"/>
            </a:xfrm>
          </p:grpSpPr>
          <p:sp>
            <p:nvSpPr>
              <p:cNvPr id="62" name="圆角矩形 50"/>
              <p:cNvSpPr/>
              <p:nvPr/>
            </p:nvSpPr>
            <p:spPr bwMode="auto">
              <a:xfrm>
                <a:off x="3143013" y="211617"/>
                <a:ext cx="708633" cy="276597"/>
              </a:xfrm>
              <a:prstGeom prst="roundRect">
                <a:avLst>
                  <a:gd name="adj" fmla="val 10568"/>
                </a:avLst>
              </a:prstGeom>
              <a:solidFill>
                <a:schemeClr val="bg1">
                  <a:lumMod val="95000"/>
                </a:schemeClr>
              </a:solidFill>
              <a:ln w="7938" cap="flat">
                <a:noFill/>
                <a:prstDash val="solid"/>
                <a:miter lim="800000"/>
              </a:ln>
              <a:effectLst>
                <a:outerShdw blurRad="228600" dist="114300" dir="2700000" algn="tl" rotWithShape="0">
                  <a:sysClr val="window" lastClr="FFFFFF">
                    <a:lumMod val="85000"/>
                    <a:alpha val="25000"/>
                  </a:sysClr>
                </a:outerShdw>
              </a:effectLst>
            </p:spPr>
            <p:txBody>
              <a:bodyPr vert="horz" wrap="square" lIns="121920" tIns="36000" rIns="121920" bIns="36000" numCol="1" anchor="ctr" anchorCtr="0" compatLnSpc="1"/>
              <a:lstStyle/>
              <a:p>
                <a:pPr marL="0" marR="0" lvl="0" indent="0" algn="l" defTabSz="121729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3" name="矩形 62"/>
              <p:cNvSpPr>
                <a:spLocks noChangeArrowheads="1"/>
              </p:cNvSpPr>
              <p:nvPr/>
            </p:nvSpPr>
            <p:spPr bwMode="auto">
              <a:xfrm>
                <a:off x="3140360" y="233498"/>
                <a:ext cx="695571" cy="220781"/>
              </a:xfrm>
              <a:prstGeom prst="rect">
                <a:avLst/>
              </a:prstGeom>
              <a:noFill/>
              <a:ln w="7" cap="flat">
                <a:noFill/>
                <a:prstDash val="solid"/>
                <a:miter lim="800000"/>
              </a:ln>
            </p:spPr>
            <p:txBody>
              <a:bodyPr vert="horz" wrap="square" lIns="121920" tIns="36000" rIns="121920" bIns="36000" numCol="1" anchor="ctr" anchorCtr="0" compatLnSpc="1"/>
              <a:lstStyle/>
              <a:p>
                <a:pPr marL="0" marR="0" lvl="0" indent="0" algn="ctr" defTabSz="12185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消息管理</a:t>
                </a:r>
                <a:endPara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6059816" y="3093066"/>
              <a:ext cx="1262296" cy="490868"/>
              <a:chOff x="3140360" y="211617"/>
              <a:chExt cx="711286" cy="276597"/>
            </a:xfrm>
          </p:grpSpPr>
          <p:sp>
            <p:nvSpPr>
              <p:cNvPr id="60" name="圆角矩形 50"/>
              <p:cNvSpPr/>
              <p:nvPr/>
            </p:nvSpPr>
            <p:spPr bwMode="auto">
              <a:xfrm>
                <a:off x="3143013" y="211617"/>
                <a:ext cx="708633" cy="276597"/>
              </a:xfrm>
              <a:prstGeom prst="roundRect">
                <a:avLst>
                  <a:gd name="adj" fmla="val 10568"/>
                </a:avLst>
              </a:prstGeom>
              <a:solidFill>
                <a:schemeClr val="bg1">
                  <a:lumMod val="95000"/>
                </a:schemeClr>
              </a:solidFill>
              <a:ln w="7938" cap="flat">
                <a:noFill/>
                <a:prstDash val="solid"/>
                <a:miter lim="800000"/>
              </a:ln>
              <a:effectLst>
                <a:outerShdw blurRad="228600" dist="114300" dir="2700000" algn="tl" rotWithShape="0">
                  <a:sysClr val="window" lastClr="FFFFFF">
                    <a:lumMod val="85000"/>
                    <a:alpha val="25000"/>
                  </a:sysClr>
                </a:outerShdw>
              </a:effectLst>
            </p:spPr>
            <p:txBody>
              <a:bodyPr vert="horz" wrap="square" lIns="121920" tIns="36000" rIns="121920" bIns="36000" numCol="1" anchor="ctr" anchorCtr="0" compatLnSpc="1"/>
              <a:lstStyle/>
              <a:p>
                <a:pPr marL="0" marR="0" lvl="0" indent="0" algn="l" defTabSz="121729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1" name="矩形 60"/>
              <p:cNvSpPr>
                <a:spLocks noChangeArrowheads="1"/>
              </p:cNvSpPr>
              <p:nvPr/>
            </p:nvSpPr>
            <p:spPr bwMode="auto">
              <a:xfrm>
                <a:off x="3140360" y="233498"/>
                <a:ext cx="695571" cy="220781"/>
              </a:xfrm>
              <a:prstGeom prst="rect">
                <a:avLst/>
              </a:prstGeom>
              <a:noFill/>
              <a:ln w="7" cap="flat">
                <a:noFill/>
                <a:prstDash val="solid"/>
                <a:miter lim="800000"/>
              </a:ln>
            </p:spPr>
            <p:txBody>
              <a:bodyPr vert="horz" wrap="square" lIns="121920" tIns="36000" rIns="121920" bIns="36000" numCol="1" anchor="ctr" anchorCtr="0" compatLnSpc="1"/>
              <a:lstStyle/>
              <a:p>
                <a:pPr marL="0" marR="0" lvl="0" indent="0" algn="ctr" defTabSz="12185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规则管理</a:t>
                </a:r>
                <a:endPara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2720775" y="3103762"/>
              <a:ext cx="1262296" cy="490868"/>
              <a:chOff x="3140360" y="211617"/>
              <a:chExt cx="711286" cy="276597"/>
            </a:xfrm>
          </p:grpSpPr>
          <p:sp>
            <p:nvSpPr>
              <p:cNvPr id="58" name="圆角矩形 57"/>
              <p:cNvSpPr/>
              <p:nvPr/>
            </p:nvSpPr>
            <p:spPr bwMode="auto">
              <a:xfrm>
                <a:off x="3143013" y="211617"/>
                <a:ext cx="708633" cy="276597"/>
              </a:xfrm>
              <a:prstGeom prst="roundRect">
                <a:avLst>
                  <a:gd name="adj" fmla="val 10568"/>
                </a:avLst>
              </a:prstGeom>
              <a:solidFill>
                <a:schemeClr val="bg1">
                  <a:lumMod val="95000"/>
                </a:schemeClr>
              </a:solidFill>
              <a:ln w="7938" cap="flat">
                <a:noFill/>
                <a:prstDash val="solid"/>
                <a:miter lim="800000"/>
              </a:ln>
              <a:effectLst>
                <a:outerShdw blurRad="228600" dist="114300" dir="2700000" algn="tl" rotWithShape="0">
                  <a:sysClr val="window" lastClr="FFFFFF">
                    <a:lumMod val="85000"/>
                    <a:alpha val="25000"/>
                  </a:sysClr>
                </a:outerShdw>
              </a:effectLst>
            </p:spPr>
            <p:txBody>
              <a:bodyPr vert="horz" wrap="square" lIns="121920" tIns="36000" rIns="121920" bIns="36000" numCol="1" anchor="ctr" anchorCtr="0" compatLnSpc="1"/>
              <a:lstStyle/>
              <a:p>
                <a:pPr marL="0" marR="0" lvl="0" indent="0" algn="l" defTabSz="121729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9" name="矩形 58"/>
              <p:cNvSpPr>
                <a:spLocks noChangeArrowheads="1"/>
              </p:cNvSpPr>
              <p:nvPr/>
            </p:nvSpPr>
            <p:spPr bwMode="auto">
              <a:xfrm>
                <a:off x="3140360" y="233498"/>
                <a:ext cx="695571" cy="220781"/>
              </a:xfrm>
              <a:prstGeom prst="rect">
                <a:avLst/>
              </a:prstGeom>
              <a:noFill/>
              <a:ln w="7" cap="flat">
                <a:noFill/>
                <a:prstDash val="solid"/>
                <a:miter lim="800000"/>
              </a:ln>
            </p:spPr>
            <p:txBody>
              <a:bodyPr vert="horz" wrap="square" lIns="121920" tIns="36000" rIns="121920" bIns="36000" numCol="1" anchor="ctr" anchorCtr="0" compatLnSpc="1"/>
              <a:lstStyle/>
              <a:p>
                <a:pPr marL="0" marR="0" lvl="0" indent="0" algn="ctr" defTabSz="12185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流程配置</a:t>
                </a:r>
                <a:endPara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4404240" y="3093066"/>
              <a:ext cx="1262296" cy="490868"/>
              <a:chOff x="3140360" y="211617"/>
              <a:chExt cx="711286" cy="276597"/>
            </a:xfrm>
          </p:grpSpPr>
          <p:sp>
            <p:nvSpPr>
              <p:cNvPr id="56" name="圆角矩形 50"/>
              <p:cNvSpPr/>
              <p:nvPr/>
            </p:nvSpPr>
            <p:spPr bwMode="auto">
              <a:xfrm>
                <a:off x="3143013" y="211617"/>
                <a:ext cx="708633" cy="276597"/>
              </a:xfrm>
              <a:prstGeom prst="roundRect">
                <a:avLst>
                  <a:gd name="adj" fmla="val 10568"/>
                </a:avLst>
              </a:prstGeom>
              <a:solidFill>
                <a:schemeClr val="bg1">
                  <a:lumMod val="95000"/>
                </a:schemeClr>
              </a:solidFill>
              <a:ln w="7938" cap="flat">
                <a:noFill/>
                <a:prstDash val="solid"/>
                <a:miter lim="800000"/>
              </a:ln>
              <a:effectLst>
                <a:outerShdw blurRad="228600" dist="114300" dir="2700000" algn="tl" rotWithShape="0">
                  <a:sysClr val="window" lastClr="FFFFFF">
                    <a:lumMod val="85000"/>
                    <a:alpha val="25000"/>
                  </a:sysClr>
                </a:outerShdw>
              </a:effectLst>
            </p:spPr>
            <p:txBody>
              <a:bodyPr vert="horz" wrap="square" lIns="121920" tIns="36000" rIns="121920" bIns="36000" numCol="1" anchor="ctr" anchorCtr="0" compatLnSpc="1"/>
              <a:lstStyle/>
              <a:p>
                <a:pPr marL="0" marR="0" lvl="0" indent="0" algn="l" defTabSz="121729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7" name="矩形 56"/>
              <p:cNvSpPr>
                <a:spLocks noChangeArrowheads="1"/>
              </p:cNvSpPr>
              <p:nvPr/>
            </p:nvSpPr>
            <p:spPr bwMode="auto">
              <a:xfrm>
                <a:off x="3140360" y="233498"/>
                <a:ext cx="695571" cy="220781"/>
              </a:xfrm>
              <a:prstGeom prst="rect">
                <a:avLst/>
              </a:prstGeom>
              <a:noFill/>
              <a:ln w="7" cap="flat">
                <a:noFill/>
                <a:prstDash val="solid"/>
                <a:miter lim="800000"/>
              </a:ln>
            </p:spPr>
            <p:txBody>
              <a:bodyPr vert="horz" wrap="square" lIns="121920" tIns="36000" rIns="121920" bIns="36000" numCol="1" anchor="ctr" anchorCtr="0" compatLnSpc="1"/>
              <a:lstStyle/>
              <a:p>
                <a:pPr marL="0" marR="0" lvl="0" indent="0" algn="ctr" defTabSz="12185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表单管理</a:t>
                </a:r>
                <a:endPara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7600341" y="3066416"/>
              <a:ext cx="1357848" cy="490868"/>
              <a:chOff x="3105581" y="211617"/>
              <a:chExt cx="765128" cy="276597"/>
            </a:xfrm>
          </p:grpSpPr>
          <p:sp>
            <p:nvSpPr>
              <p:cNvPr id="54" name="圆角矩形 50"/>
              <p:cNvSpPr/>
              <p:nvPr/>
            </p:nvSpPr>
            <p:spPr bwMode="auto">
              <a:xfrm>
                <a:off x="3143013" y="211617"/>
                <a:ext cx="708633" cy="276597"/>
              </a:xfrm>
              <a:prstGeom prst="roundRect">
                <a:avLst>
                  <a:gd name="adj" fmla="val 10568"/>
                </a:avLst>
              </a:prstGeom>
              <a:solidFill>
                <a:schemeClr val="bg1">
                  <a:lumMod val="95000"/>
                </a:schemeClr>
              </a:solidFill>
              <a:ln w="7938" cap="flat">
                <a:noFill/>
                <a:prstDash val="solid"/>
                <a:miter lim="800000"/>
              </a:ln>
              <a:effectLst>
                <a:outerShdw blurRad="228600" dist="114300" dir="2700000" algn="tl" rotWithShape="0">
                  <a:sysClr val="window" lastClr="FFFFFF">
                    <a:lumMod val="85000"/>
                    <a:alpha val="25000"/>
                  </a:sysClr>
                </a:outerShdw>
              </a:effectLst>
            </p:spPr>
            <p:txBody>
              <a:bodyPr vert="horz" wrap="square" lIns="121920" tIns="36000" rIns="121920" bIns="36000" numCol="1" anchor="ctr" anchorCtr="0" compatLnSpc="1"/>
              <a:lstStyle/>
              <a:p>
                <a:pPr marL="0" marR="0" lvl="0" indent="0" algn="l" defTabSz="121729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5" name="矩形 54"/>
              <p:cNvSpPr>
                <a:spLocks noChangeArrowheads="1"/>
              </p:cNvSpPr>
              <p:nvPr/>
            </p:nvSpPr>
            <p:spPr bwMode="auto">
              <a:xfrm>
                <a:off x="3105581" y="233498"/>
                <a:ext cx="765128" cy="220781"/>
              </a:xfrm>
              <a:prstGeom prst="rect">
                <a:avLst/>
              </a:prstGeom>
              <a:noFill/>
              <a:ln w="7" cap="flat">
                <a:noFill/>
                <a:prstDash val="solid"/>
                <a:miter lim="800000"/>
              </a:ln>
            </p:spPr>
            <p:txBody>
              <a:bodyPr vert="horz" wrap="square" lIns="121920" tIns="36000" rIns="121920" bIns="36000" numCol="1" anchor="ctr" anchorCtr="0" compatLnSpc="1"/>
              <a:lstStyle/>
              <a:p>
                <a:pPr marL="0" marR="0" lvl="0" indent="0" algn="ctr" defTabSz="12185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数据分析</a:t>
                </a:r>
                <a:endPara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70" name="组合 69"/>
          <p:cNvGrpSpPr/>
          <p:nvPr/>
        </p:nvGrpSpPr>
        <p:grpSpPr>
          <a:xfrm>
            <a:off x="9461698" y="1771770"/>
            <a:ext cx="2051662" cy="5121820"/>
            <a:chOff x="9766498" y="1737903"/>
            <a:chExt cx="2051662" cy="5121820"/>
          </a:xfrm>
        </p:grpSpPr>
        <p:sp>
          <p:nvSpPr>
            <p:cNvPr id="71" name="TextBox 117"/>
            <p:cNvSpPr txBox="1"/>
            <p:nvPr/>
          </p:nvSpPr>
          <p:spPr>
            <a:xfrm>
              <a:off x="9861367" y="3858992"/>
              <a:ext cx="959709" cy="29847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000" tIns="36000" rIns="36000" bIns="36000" numCol="1" spcCol="38100" rtlCol="0" anchor="t">
              <a:spAutoFit/>
            </a:bodyPr>
            <a:lstStyle/>
            <a:p>
              <a:pPr marL="0" marR="0" lvl="0" indent="0" algn="ctr" defTabSz="91313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/>
                </a:rPr>
                <a:t>应用集成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/>
              </a:endParaRPr>
            </a:p>
          </p:txBody>
        </p:sp>
        <p:sp>
          <p:nvSpPr>
            <p:cNvPr id="72" name="TextBox 118"/>
            <p:cNvSpPr txBox="1"/>
            <p:nvPr/>
          </p:nvSpPr>
          <p:spPr>
            <a:xfrm>
              <a:off x="9862964" y="4308382"/>
              <a:ext cx="959709" cy="28814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000" tIns="36000" rIns="36000" bIns="36000" numCol="1" spcCol="38100" rtlCol="0" anchor="t">
              <a:spAutoFit/>
            </a:bodyPr>
            <a:lstStyle/>
            <a:p>
              <a:pPr marL="0" marR="0" lvl="0" indent="0" algn="ctr" defTabSz="91313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/>
                </a:rPr>
                <a:t>数据对接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/>
              </a:endParaRPr>
            </a:p>
          </p:txBody>
        </p:sp>
        <p:grpSp>
          <p:nvGrpSpPr>
            <p:cNvPr id="73" name="组合 72"/>
            <p:cNvGrpSpPr/>
            <p:nvPr/>
          </p:nvGrpSpPr>
          <p:grpSpPr>
            <a:xfrm>
              <a:off x="10771720" y="1737903"/>
              <a:ext cx="1046440" cy="5121820"/>
              <a:chOff x="1060527" y="1736756"/>
              <a:chExt cx="1046440" cy="5121820"/>
            </a:xfrm>
          </p:grpSpPr>
          <p:pic>
            <p:nvPicPr>
              <p:cNvPr id="75" name="图片 74"/>
              <p:cNvPicPr>
                <a:picLocks noChangeAspect="1"/>
              </p:cNvPicPr>
              <p:nvPr/>
            </p:nvPicPr>
            <p:blipFill>
              <a:blip r:embed="rId1"/>
              <a:srcRect/>
              <a:stretch>
                <a:fillRect/>
              </a:stretch>
            </p:blipFill>
            <p:spPr>
              <a:xfrm>
                <a:off x="1364554" y="5118760"/>
                <a:ext cx="439475" cy="439475"/>
              </a:xfrm>
              <a:prstGeom prst="rect">
                <a:avLst/>
              </a:prstGeom>
            </p:spPr>
          </p:pic>
          <p:pic>
            <p:nvPicPr>
              <p:cNvPr id="76" name="图片 75"/>
              <p:cNvPicPr>
                <a:picLocks noChangeAspect="1"/>
              </p:cNvPicPr>
              <p:nvPr/>
            </p:nvPicPr>
            <p:blipFill>
              <a:blip r:embed="rId1"/>
              <a:srcRect/>
              <a:stretch>
                <a:fillRect/>
              </a:stretch>
            </p:blipFill>
            <p:spPr>
              <a:xfrm>
                <a:off x="1365889" y="2461455"/>
                <a:ext cx="440052" cy="440052"/>
              </a:xfrm>
              <a:prstGeom prst="rect">
                <a:avLst/>
              </a:prstGeom>
            </p:spPr>
          </p:pic>
          <p:pic>
            <p:nvPicPr>
              <p:cNvPr id="77" name="图片 76"/>
              <p:cNvPicPr>
                <a:picLocks noChangeAspect="1"/>
              </p:cNvPicPr>
              <p:nvPr/>
            </p:nvPicPr>
            <p:blipFill>
              <a:blip r:embed="rId1"/>
              <a:srcRect/>
              <a:stretch>
                <a:fillRect/>
              </a:stretch>
            </p:blipFill>
            <p:spPr>
              <a:xfrm>
                <a:off x="1374892" y="4212747"/>
                <a:ext cx="422047" cy="422047"/>
              </a:xfrm>
              <a:prstGeom prst="rect">
                <a:avLst/>
              </a:prstGeom>
            </p:spPr>
          </p:pic>
          <p:grpSp>
            <p:nvGrpSpPr>
              <p:cNvPr id="78" name="组合 77"/>
              <p:cNvGrpSpPr/>
              <p:nvPr/>
            </p:nvGrpSpPr>
            <p:grpSpPr>
              <a:xfrm>
                <a:off x="1135135" y="1736756"/>
                <a:ext cx="905056" cy="5072689"/>
                <a:chOff x="167611" y="1392802"/>
                <a:chExt cx="678792" cy="11164835"/>
              </a:xfrm>
            </p:grpSpPr>
            <p:sp>
              <p:nvSpPr>
                <p:cNvPr id="86" name="Rounded Rectangle 34"/>
                <p:cNvSpPr/>
                <p:nvPr/>
              </p:nvSpPr>
              <p:spPr bwMode="gray">
                <a:xfrm>
                  <a:off x="167611" y="1392802"/>
                  <a:ext cx="678792" cy="11164835"/>
                </a:xfrm>
                <a:prstGeom prst="roundRect">
                  <a:avLst>
                    <a:gd name="adj" fmla="val 7870"/>
                  </a:avLst>
                </a:prstGeom>
                <a:noFill/>
                <a:ln w="190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/>
              </p:spPr>
              <p:txBody>
                <a:bodyPr vert="horz" wrap="square" lIns="96000" tIns="96000" rIns="96000" bIns="96000" numCol="1" rtlCol="0" anchor="ctr" anchorCtr="0" compatLnSpc="1">
                  <a:noAutofit/>
                </a:bodyPr>
                <a:lstStyle/>
                <a:p>
                  <a:pPr marL="0" marR="0" lvl="0" indent="0" algn="ctr" defTabSz="12179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40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Calibri" panose="020F0502020204030204"/>
                  </a:endParaRPr>
                </a:p>
                <a:p>
                  <a:pPr marL="0" marR="0" lvl="0" indent="0" algn="ctr" defTabSz="12179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40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Calibri" panose="020F0502020204030204"/>
                  </a:endParaRPr>
                </a:p>
                <a:p>
                  <a:pPr marL="0" marR="0" lvl="0" indent="0" algn="ctr" defTabSz="12179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40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Calibri" panose="020F0502020204030204"/>
                  </a:endParaRPr>
                </a:p>
                <a:p>
                  <a:pPr marL="0" marR="0" lvl="0" indent="0" algn="ctr" defTabSz="12179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40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Calibri" panose="020F0502020204030204"/>
                  </a:endParaRPr>
                </a:p>
                <a:p>
                  <a:pPr marL="0" marR="0" lvl="0" indent="0" algn="ctr" defTabSz="12179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40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Calibri" panose="020F0502020204030204"/>
                  </a:endParaRPr>
                </a:p>
                <a:p>
                  <a:pPr marL="0" marR="0" lvl="0" indent="0" algn="ctr" defTabSz="12179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40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Calibri" panose="020F0502020204030204"/>
                  </a:endParaRPr>
                </a:p>
                <a:p>
                  <a:pPr marL="0" marR="0" lvl="0" indent="0" algn="ctr" defTabSz="12179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40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Calibri" panose="020F0502020204030204"/>
                  </a:endParaRPr>
                </a:p>
                <a:p>
                  <a:pPr marL="0" marR="0" lvl="0" indent="0" algn="ctr" defTabSz="12179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40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Calibri" panose="020F0502020204030204"/>
                  </a:endParaRPr>
                </a:p>
                <a:p>
                  <a:pPr marL="0" marR="0" lvl="0" indent="0" algn="ctr" defTabSz="12179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40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Calibri" panose="020F0502020204030204"/>
                  </a:endParaRPr>
                </a:p>
                <a:p>
                  <a:pPr marL="0" marR="0" lvl="0" indent="0" algn="ctr" defTabSz="12179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40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Calibri" panose="020F0502020204030204"/>
                  </a:endParaRPr>
                </a:p>
                <a:p>
                  <a:pPr marL="0" marR="0" lvl="0" indent="0" algn="ctr" defTabSz="12179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40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Calibri" panose="020F0502020204030204"/>
                  </a:endParaRPr>
                </a:p>
                <a:p>
                  <a:pPr marL="0" marR="0" lvl="0" indent="0" algn="ctr" defTabSz="12179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40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Calibri" panose="020F0502020204030204"/>
                  </a:endParaRPr>
                </a:p>
                <a:p>
                  <a:pPr marL="0" marR="0" lvl="0" indent="0" algn="ctr" defTabSz="12179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40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Calibri" panose="020F0502020204030204"/>
                  </a:endParaRPr>
                </a:p>
                <a:p>
                  <a:pPr marL="0" marR="0" lvl="0" indent="0" algn="ctr" defTabSz="12179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40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Calibri" panose="020F0502020204030204"/>
                  </a:endParaRPr>
                </a:p>
                <a:p>
                  <a:pPr marL="0" marR="0" lvl="0" indent="0" algn="ctr" defTabSz="12179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40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Calibri" panose="020F0502020204030204"/>
                  </a:endParaRPr>
                </a:p>
              </p:txBody>
            </p:sp>
            <p:sp>
              <p:nvSpPr>
                <p:cNvPr id="87" name="TextBox 75"/>
                <p:cNvSpPr txBox="1"/>
                <p:nvPr/>
              </p:nvSpPr>
              <p:spPr>
                <a:xfrm>
                  <a:off x="208450" y="1442495"/>
                  <a:ext cx="608516" cy="1422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79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Calibri" panose="020F0502020204030204"/>
                    </a:rPr>
                    <a:t>整合数据</a:t>
                  </a:r>
                  <a:endParaRPr kumimoji="0" lang="zh-CN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Calibri" panose="020F0502020204030204"/>
                  </a:endParaRPr>
                </a:p>
              </p:txBody>
            </p:sp>
          </p:grpSp>
          <p:sp>
            <p:nvSpPr>
              <p:cNvPr id="79" name="TextBox 70"/>
              <p:cNvSpPr txBox="1"/>
              <p:nvPr/>
            </p:nvSpPr>
            <p:spPr>
              <a:xfrm>
                <a:off x="1140533" y="5464798"/>
                <a:ext cx="913391" cy="54373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162560" tIns="162560" rIns="162560" bIns="162560" numCol="1" spcCol="38100" rtlCol="0" anchor="t">
                <a:spAutoFit/>
              </a:bodyPr>
              <a:lstStyle/>
              <a:p>
                <a:pPr marL="0" marR="0" lvl="0" indent="0" algn="ctr" defTabSz="91313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50000"/>
                        <a:lumOff val="50000"/>
                      </a:srgbClr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Calibri" panose="020F0502020204030204"/>
                  </a:rPr>
                  <a:t>SCM…</a:t>
                </a:r>
                <a:endPara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80" name="TextBox 71"/>
              <p:cNvSpPr txBox="1"/>
              <p:nvPr/>
            </p:nvSpPr>
            <p:spPr>
              <a:xfrm>
                <a:off x="1257731" y="4556304"/>
                <a:ext cx="674545" cy="54373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162560" tIns="162560" rIns="162560" bIns="162560" numCol="1" spcCol="38100" rtlCol="0" anchor="t">
                <a:spAutoFit/>
              </a:bodyPr>
              <a:lstStyle/>
              <a:p>
                <a:pPr marL="0" marR="0" lvl="0" indent="0" algn="ctr" defTabSz="91313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50000"/>
                        <a:lumOff val="50000"/>
                      </a:srgbClr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Calibri" panose="020F0502020204030204"/>
                  </a:rPr>
                  <a:t>ERP</a:t>
                </a:r>
                <a:endPara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81" name="TextBox 72"/>
              <p:cNvSpPr txBox="1"/>
              <p:nvPr/>
            </p:nvSpPr>
            <p:spPr>
              <a:xfrm>
                <a:off x="1212909" y="3684701"/>
                <a:ext cx="757900" cy="54373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162560" tIns="162560" rIns="162560" bIns="162560" numCol="1" spcCol="38100" rtlCol="0" anchor="t">
                <a:spAutoFit/>
              </a:bodyPr>
              <a:lstStyle/>
              <a:p>
                <a:pPr marL="0" marR="0" lvl="0" indent="0" algn="ctr" defTabSz="91313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50000"/>
                        <a:lumOff val="50000"/>
                      </a:srgbClr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Calibri" panose="020F0502020204030204"/>
                  </a:rPr>
                  <a:t>CRM</a:t>
                </a:r>
                <a:endPara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82" name="TextBox 73"/>
              <p:cNvSpPr txBox="1"/>
              <p:nvPr/>
            </p:nvSpPr>
            <p:spPr>
              <a:xfrm>
                <a:off x="1282983" y="2809627"/>
                <a:ext cx="600805" cy="54373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162560" tIns="162560" rIns="162560" bIns="162560" numCol="1" spcCol="38100" rtlCol="0" anchor="t">
                <a:spAutoFit/>
              </a:bodyPr>
              <a:lstStyle/>
              <a:p>
                <a:pPr marL="0" marR="0" lvl="0" indent="0" algn="ctr" defTabSz="91313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50000"/>
                        <a:lumOff val="50000"/>
                      </a:srgbClr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Calibri" panose="020F0502020204030204"/>
                  </a:rPr>
                  <a:t>HR</a:t>
                </a:r>
                <a:endPara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/>
                </a:endParaRPr>
              </a:p>
            </p:txBody>
          </p:sp>
          <p:pic>
            <p:nvPicPr>
              <p:cNvPr id="83" name="图片 82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>
              <a:xfrm>
                <a:off x="1380266" y="5993365"/>
                <a:ext cx="440052" cy="440052"/>
              </a:xfrm>
              <a:prstGeom prst="rect">
                <a:avLst/>
              </a:prstGeom>
            </p:spPr>
          </p:pic>
          <p:sp>
            <p:nvSpPr>
              <p:cNvPr id="84" name="TextBox 70"/>
              <p:cNvSpPr txBox="1"/>
              <p:nvPr/>
            </p:nvSpPr>
            <p:spPr>
              <a:xfrm>
                <a:off x="1060527" y="6314837"/>
                <a:ext cx="1046440" cy="54373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162560" tIns="162560" rIns="162560" bIns="162560" numCol="1" spcCol="38100" rtlCol="0" anchor="t">
                <a:spAutoFit/>
              </a:bodyPr>
              <a:lstStyle/>
              <a:p>
                <a:pPr marL="0" marR="0" lvl="0" indent="0" algn="ctr" defTabSz="91313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50000"/>
                        <a:lumOff val="50000"/>
                      </a:srgbClr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Calibri" panose="020F0502020204030204"/>
                  </a:rPr>
                  <a:t>业务规则</a:t>
                </a:r>
                <a:endPara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/>
                </a:endParaRPr>
              </a:p>
            </p:txBody>
          </p:sp>
          <p:pic>
            <p:nvPicPr>
              <p:cNvPr id="85" name="图片 84"/>
              <p:cNvPicPr>
                <a:picLocks noChangeAspect="1"/>
              </p:cNvPicPr>
              <p:nvPr/>
            </p:nvPicPr>
            <p:blipFill>
              <a:blip r:embed="rId1"/>
              <a:srcRect/>
              <a:stretch>
                <a:fillRect/>
              </a:stretch>
            </p:blipFill>
            <p:spPr>
              <a:xfrm>
                <a:off x="1368914" y="3361753"/>
                <a:ext cx="434003" cy="434003"/>
              </a:xfrm>
              <a:prstGeom prst="rect">
                <a:avLst/>
              </a:prstGeom>
            </p:spPr>
          </p:pic>
        </p:grpSp>
        <p:cxnSp>
          <p:nvCxnSpPr>
            <p:cNvPr id="74" name="直接箭头连接符 73"/>
            <p:cNvCxnSpPr/>
            <p:nvPr/>
          </p:nvCxnSpPr>
          <p:spPr>
            <a:xfrm flipV="1">
              <a:off x="9766498" y="4219375"/>
              <a:ext cx="1058235" cy="1"/>
            </a:xfrm>
            <a:prstGeom prst="straightConnector1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 type="stealth" w="lg" len="lg"/>
              <a:tailEnd type="none"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88" name="组合 87"/>
          <p:cNvGrpSpPr/>
          <p:nvPr/>
        </p:nvGrpSpPr>
        <p:grpSpPr>
          <a:xfrm>
            <a:off x="830335" y="1770623"/>
            <a:ext cx="2001647" cy="5072689"/>
            <a:chOff x="1135135" y="1736756"/>
            <a:chExt cx="2001647" cy="5072689"/>
          </a:xfrm>
        </p:grpSpPr>
        <p:cxnSp>
          <p:nvCxnSpPr>
            <p:cNvPr id="89" name="直接箭头连接符 88"/>
            <p:cNvCxnSpPr/>
            <p:nvPr/>
          </p:nvCxnSpPr>
          <p:spPr>
            <a:xfrm flipV="1">
              <a:off x="2078547" y="4251733"/>
              <a:ext cx="1058235" cy="1"/>
            </a:xfrm>
            <a:prstGeom prst="straightConnector1">
              <a:avLst/>
            </a:prstGeom>
            <a:noFill/>
            <a:ln w="25400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 type="stealth" w="lg" len="lg"/>
              <a:tailEnd type="stealth"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90" name="TextBox 117"/>
            <p:cNvSpPr txBox="1"/>
            <p:nvPr/>
          </p:nvSpPr>
          <p:spPr>
            <a:xfrm>
              <a:off x="2141017" y="3880995"/>
              <a:ext cx="959709" cy="28814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000" tIns="36000" rIns="36000" bIns="36000" numCol="1" spcCol="38100" rtlCol="0" anchor="t">
              <a:spAutoFit/>
            </a:bodyPr>
            <a:lstStyle/>
            <a:p>
              <a:pPr marL="0" marR="0" lvl="0" indent="0" algn="ctr" defTabSz="91313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/>
                </a:rPr>
                <a:t>全端接入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/>
              </a:endParaRPr>
            </a:p>
          </p:txBody>
        </p:sp>
        <p:sp>
          <p:nvSpPr>
            <p:cNvPr id="91" name="TextBox 118"/>
            <p:cNvSpPr txBox="1"/>
            <p:nvPr/>
          </p:nvSpPr>
          <p:spPr>
            <a:xfrm>
              <a:off x="2131325" y="4330385"/>
              <a:ext cx="959709" cy="28814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6000" tIns="36000" rIns="36000" bIns="36000" numCol="1" spcCol="38100" rtlCol="0" anchor="t">
              <a:spAutoFit/>
            </a:bodyPr>
            <a:lstStyle/>
            <a:p>
              <a:pPr marL="0" marR="0" lvl="0" indent="0" algn="ctr" defTabSz="91313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/>
                </a:rPr>
                <a:t>信息共享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1135135" y="1736756"/>
              <a:ext cx="905056" cy="5072689"/>
              <a:chOff x="167611" y="1392802"/>
              <a:chExt cx="678792" cy="11164835"/>
            </a:xfrm>
          </p:grpSpPr>
          <p:sp>
            <p:nvSpPr>
              <p:cNvPr id="108" name="Rounded Rectangle 34"/>
              <p:cNvSpPr/>
              <p:nvPr/>
            </p:nvSpPr>
            <p:spPr bwMode="gray">
              <a:xfrm>
                <a:off x="167611" y="1392802"/>
                <a:ext cx="678792" cy="11164835"/>
              </a:xfrm>
              <a:prstGeom prst="roundRect">
                <a:avLst>
                  <a:gd name="adj" fmla="val 7870"/>
                </a:avLst>
              </a:prstGeom>
              <a:noFill/>
              <a:ln w="1905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p:spPr>
            <p:txBody>
              <a:bodyPr vert="horz" wrap="square" lIns="96000" tIns="96000" rIns="96000" bIns="96000" numCol="1" rtlCol="0" anchor="ctr" anchorCtr="0" compatLnSpc="1">
                <a:noAutofit/>
              </a:bodyPr>
              <a:lstStyle/>
              <a:p>
                <a:pPr marL="0" marR="0" lvl="0" indent="0" algn="ctr" defTabSz="12179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/>
                </a:endParaRPr>
              </a:p>
              <a:p>
                <a:pPr marL="0" marR="0" lvl="0" indent="0" algn="ctr" defTabSz="12179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/>
                </a:endParaRPr>
              </a:p>
              <a:p>
                <a:pPr marL="0" marR="0" lvl="0" indent="0" algn="ctr" defTabSz="12179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/>
                </a:endParaRPr>
              </a:p>
              <a:p>
                <a:pPr marL="0" marR="0" lvl="0" indent="0" algn="ctr" defTabSz="12179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/>
                </a:endParaRPr>
              </a:p>
              <a:p>
                <a:pPr marL="0" marR="0" lvl="0" indent="0" algn="ctr" defTabSz="12179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/>
                </a:endParaRPr>
              </a:p>
              <a:p>
                <a:pPr marL="0" marR="0" lvl="0" indent="0" algn="ctr" defTabSz="12179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/>
                </a:endParaRPr>
              </a:p>
              <a:p>
                <a:pPr marL="0" marR="0" lvl="0" indent="0" algn="ctr" defTabSz="12179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/>
                </a:endParaRPr>
              </a:p>
              <a:p>
                <a:pPr marL="0" marR="0" lvl="0" indent="0" algn="ctr" defTabSz="12179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/>
                </a:endParaRPr>
              </a:p>
              <a:p>
                <a:pPr marL="0" marR="0" lvl="0" indent="0" algn="ctr" defTabSz="12179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/>
                </a:endParaRPr>
              </a:p>
              <a:p>
                <a:pPr marL="0" marR="0" lvl="0" indent="0" algn="ctr" defTabSz="12179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/>
                </a:endParaRPr>
              </a:p>
              <a:p>
                <a:pPr marL="0" marR="0" lvl="0" indent="0" algn="ctr" defTabSz="12179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/>
                </a:endParaRPr>
              </a:p>
              <a:p>
                <a:pPr marL="0" marR="0" lvl="0" indent="0" algn="ctr" defTabSz="12179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/>
                </a:endParaRPr>
              </a:p>
              <a:p>
                <a:pPr marL="0" marR="0" lvl="0" indent="0" algn="ctr" defTabSz="12179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/>
                </a:endParaRPr>
              </a:p>
              <a:p>
                <a:pPr marL="0" marR="0" lvl="0" indent="0" algn="ctr" defTabSz="12179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/>
                </a:endParaRPr>
              </a:p>
              <a:p>
                <a:pPr marL="0" marR="0" lvl="0" indent="0" algn="ctr" defTabSz="12179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/>
                </a:endParaRPr>
              </a:p>
            </p:txBody>
          </p:sp>
          <p:sp>
            <p:nvSpPr>
              <p:cNvPr id="109" name="TextBox 75"/>
              <p:cNvSpPr txBox="1"/>
              <p:nvPr/>
            </p:nvSpPr>
            <p:spPr>
              <a:xfrm>
                <a:off x="208450" y="1442495"/>
                <a:ext cx="608516" cy="1422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79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Calibri" panose="020F0502020204030204"/>
                  </a:rPr>
                  <a:t>共享信息</a:t>
                </a:r>
                <a:endPara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/>
                </a:endParaRPr>
              </a:p>
            </p:txBody>
          </p:sp>
        </p:grpSp>
        <p:grpSp>
          <p:nvGrpSpPr>
            <p:cNvPr id="93" name="组合 92"/>
            <p:cNvGrpSpPr/>
            <p:nvPr/>
          </p:nvGrpSpPr>
          <p:grpSpPr>
            <a:xfrm>
              <a:off x="1352197" y="2421809"/>
              <a:ext cx="491087" cy="784623"/>
              <a:chOff x="1512922" y="4647107"/>
              <a:chExt cx="491087" cy="784623"/>
            </a:xfrm>
          </p:grpSpPr>
          <p:sp>
            <p:nvSpPr>
              <p:cNvPr id="106" name="TextBox 58"/>
              <p:cNvSpPr txBox="1"/>
              <p:nvPr/>
            </p:nvSpPr>
            <p:spPr>
              <a:xfrm>
                <a:off x="1512922" y="5143583"/>
                <a:ext cx="491087" cy="28814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36000" tIns="36000" rIns="36000" bIns="36000" numCol="1" spcCol="38100" rtlCol="0" anchor="ctr">
                <a:spAutoFit/>
              </a:bodyPr>
              <a:lstStyle/>
              <a:p>
                <a:pPr marL="0" marR="0" lvl="0" indent="0" algn="ctr" defTabSz="91313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Calibri" panose="020F0502020204030204"/>
                  </a:rPr>
                  <a:t>PC</a:t>
                </a:r>
                <a:r>
                  <a:rPr kumimoji="0" lang="zh-CN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Calibri" panose="020F0502020204030204"/>
                  </a:rPr>
                  <a:t>端</a:t>
                </a:r>
                <a:endPara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/>
                </a:endParaRPr>
              </a:p>
            </p:txBody>
          </p:sp>
          <p:pic>
            <p:nvPicPr>
              <p:cNvPr id="107" name="图片 106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>
              <a:xfrm>
                <a:off x="1535554" y="4647107"/>
                <a:ext cx="456841" cy="456840"/>
              </a:xfrm>
              <a:prstGeom prst="rect">
                <a:avLst/>
              </a:prstGeom>
            </p:spPr>
          </p:pic>
        </p:grpSp>
        <p:grpSp>
          <p:nvGrpSpPr>
            <p:cNvPr id="94" name="组合 93"/>
            <p:cNvGrpSpPr/>
            <p:nvPr/>
          </p:nvGrpSpPr>
          <p:grpSpPr>
            <a:xfrm>
              <a:off x="1301277" y="3277842"/>
              <a:ext cx="611313" cy="791028"/>
              <a:chOff x="2170380" y="4640702"/>
              <a:chExt cx="611313" cy="791028"/>
            </a:xfrm>
          </p:grpSpPr>
          <p:sp>
            <p:nvSpPr>
              <p:cNvPr id="104" name="TextBox 58"/>
              <p:cNvSpPr txBox="1"/>
              <p:nvPr/>
            </p:nvSpPr>
            <p:spPr>
              <a:xfrm>
                <a:off x="2170380" y="5143583"/>
                <a:ext cx="611313" cy="28814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36000" tIns="36000" rIns="36000" bIns="36000" numCol="1" spcCol="38100" rtlCol="0" anchor="ctr">
                <a:spAutoFit/>
              </a:bodyPr>
              <a:lstStyle/>
              <a:p>
                <a:pPr marL="0" marR="0" lvl="0" indent="0" algn="ctr" defTabSz="91313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Calibri" panose="020F0502020204030204"/>
                  </a:rPr>
                  <a:t>移动端</a:t>
                </a:r>
                <a:endPara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/>
                </a:endParaRPr>
              </a:p>
            </p:txBody>
          </p:sp>
          <p:pic>
            <p:nvPicPr>
              <p:cNvPr id="105" name="图片 104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2261048" y="4640702"/>
                <a:ext cx="469648" cy="469649"/>
              </a:xfrm>
              <a:prstGeom prst="rect">
                <a:avLst/>
              </a:prstGeom>
            </p:spPr>
          </p:pic>
        </p:grpSp>
        <p:grpSp>
          <p:nvGrpSpPr>
            <p:cNvPr id="95" name="组合 94"/>
            <p:cNvGrpSpPr/>
            <p:nvPr/>
          </p:nvGrpSpPr>
          <p:grpSpPr>
            <a:xfrm>
              <a:off x="1301277" y="4140280"/>
              <a:ext cx="611312" cy="898750"/>
              <a:chOff x="2170381" y="4640702"/>
              <a:chExt cx="611312" cy="898750"/>
            </a:xfrm>
          </p:grpSpPr>
          <p:sp>
            <p:nvSpPr>
              <p:cNvPr id="102" name="TextBox 58"/>
              <p:cNvSpPr txBox="1"/>
              <p:nvPr/>
            </p:nvSpPr>
            <p:spPr>
              <a:xfrm>
                <a:off x="2170381" y="5035862"/>
                <a:ext cx="611312" cy="5035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36000" tIns="36000" rIns="36000" bIns="36000" numCol="1" spcCol="38100" rtlCol="0" anchor="ctr">
                <a:spAutoFit/>
              </a:bodyPr>
              <a:lstStyle/>
              <a:p>
                <a:pPr marL="0" marR="0" lvl="0" indent="0" algn="ctr" defTabSz="91313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Calibri" panose="020F0502020204030204"/>
                  </a:rPr>
                  <a:t>公众号</a:t>
                </a:r>
                <a:endPara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/>
                </a:endParaRPr>
              </a:p>
              <a:p>
                <a:pPr marL="0" marR="0" lvl="0" indent="0" algn="ctr" defTabSz="91313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Calibri" panose="020F0502020204030204"/>
                  </a:rPr>
                  <a:t>小程序</a:t>
                </a:r>
                <a:endPara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/>
                </a:endParaRPr>
              </a:p>
            </p:txBody>
          </p:sp>
          <p:pic>
            <p:nvPicPr>
              <p:cNvPr id="103" name="图片 102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>
                <a:off x="2261048" y="4640702"/>
                <a:ext cx="469648" cy="469648"/>
              </a:xfrm>
              <a:prstGeom prst="rect">
                <a:avLst/>
              </a:prstGeom>
            </p:spPr>
          </p:pic>
        </p:grpSp>
        <p:grpSp>
          <p:nvGrpSpPr>
            <p:cNvPr id="96" name="组合 95"/>
            <p:cNvGrpSpPr/>
            <p:nvPr/>
          </p:nvGrpSpPr>
          <p:grpSpPr>
            <a:xfrm>
              <a:off x="1389340" y="5110440"/>
              <a:ext cx="456840" cy="784623"/>
              <a:chOff x="1535554" y="4647107"/>
              <a:chExt cx="456840" cy="784623"/>
            </a:xfrm>
          </p:grpSpPr>
          <p:sp>
            <p:nvSpPr>
              <p:cNvPr id="100" name="TextBox 58"/>
              <p:cNvSpPr txBox="1"/>
              <p:nvPr/>
            </p:nvSpPr>
            <p:spPr>
              <a:xfrm>
                <a:off x="1542574" y="5143583"/>
                <a:ext cx="431776" cy="28814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36000" tIns="36000" rIns="36000" bIns="36000" numCol="1" spcCol="38100" rtlCol="0" anchor="ctr">
                <a:spAutoFit/>
              </a:bodyPr>
              <a:lstStyle/>
              <a:p>
                <a:pPr marL="0" marR="0" lvl="0" indent="0" algn="ctr" defTabSz="91313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Calibri" panose="020F0502020204030204"/>
                  </a:rPr>
                  <a:t>消息</a:t>
                </a:r>
                <a:endPara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/>
                </a:endParaRPr>
              </a:p>
            </p:txBody>
          </p:sp>
          <p:pic>
            <p:nvPicPr>
              <p:cNvPr id="101" name="图片 100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1535554" y="4647107"/>
                <a:ext cx="456840" cy="456840"/>
              </a:xfrm>
              <a:prstGeom prst="rect">
                <a:avLst/>
              </a:prstGeom>
            </p:spPr>
          </p:pic>
        </p:grpSp>
        <p:grpSp>
          <p:nvGrpSpPr>
            <p:cNvPr id="97" name="组合 96"/>
            <p:cNvGrpSpPr/>
            <p:nvPr/>
          </p:nvGrpSpPr>
          <p:grpSpPr>
            <a:xfrm>
              <a:off x="1159839" y="5966472"/>
              <a:ext cx="875808" cy="755697"/>
              <a:chOff x="1320559" y="4676033"/>
              <a:chExt cx="875808" cy="755697"/>
            </a:xfrm>
          </p:grpSpPr>
          <p:sp>
            <p:nvSpPr>
              <p:cNvPr id="98" name="TextBox 58"/>
              <p:cNvSpPr txBox="1"/>
              <p:nvPr/>
            </p:nvSpPr>
            <p:spPr>
              <a:xfrm>
                <a:off x="1320559" y="5143583"/>
                <a:ext cx="875808" cy="28814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36000" tIns="36000" rIns="36000" bIns="36000" numCol="1" spcCol="38100" rtlCol="0" anchor="ctr">
                <a:spAutoFit/>
              </a:bodyPr>
              <a:lstStyle/>
              <a:p>
                <a:pPr marL="0" marR="0" lvl="0" indent="0" algn="ctr" defTabSz="91313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Calibri" panose="020F0502020204030204"/>
                  </a:rPr>
                  <a:t>报表</a:t>
                </a:r>
                <a:r>
                  <a:rPr kumimoji="0" lang="en-US" altLang="zh-CN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Calibri" panose="020F0502020204030204"/>
                  </a:rPr>
                  <a:t>/</a:t>
                </a:r>
                <a:r>
                  <a:rPr kumimoji="0" lang="zh-CN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Calibri" panose="020F0502020204030204"/>
                  </a:rPr>
                  <a:t>监控</a:t>
                </a:r>
                <a:endPara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/>
                </a:endParaRPr>
              </a:p>
            </p:txBody>
          </p:sp>
          <p:pic>
            <p:nvPicPr>
              <p:cNvPr id="99" name="图片 98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>
              <a:xfrm>
                <a:off x="1535554" y="4676033"/>
                <a:ext cx="456841" cy="398987"/>
              </a:xfrm>
              <a:prstGeom prst="rect">
                <a:avLst/>
              </a:prstGeom>
            </p:spPr>
          </p:pic>
        </p:grpSp>
      </p:grpSp>
      <p:sp>
        <p:nvSpPr>
          <p:cNvPr id="110" name="TextBox 67"/>
          <p:cNvSpPr txBox="1"/>
          <p:nvPr/>
        </p:nvSpPr>
        <p:spPr>
          <a:xfrm>
            <a:off x="2804112" y="1780722"/>
            <a:ext cx="1439429" cy="846852"/>
          </a:xfrm>
          <a:prstGeom prst="rect">
            <a:avLst/>
          </a:prstGeom>
          <a:solidFill>
            <a:schemeClr val="accent1"/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1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协同办公</a:t>
            </a:r>
            <a:endParaRPr kumimoji="1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TextBox 67"/>
          <p:cNvSpPr txBox="1"/>
          <p:nvPr/>
        </p:nvSpPr>
        <p:spPr>
          <a:xfrm>
            <a:off x="4575991" y="1780722"/>
            <a:ext cx="1439429" cy="846852"/>
          </a:xfrm>
          <a:prstGeom prst="rect">
            <a:avLst/>
          </a:prstGeom>
          <a:solidFill>
            <a:schemeClr val="accent1"/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1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销售管理</a:t>
            </a:r>
            <a:endParaRPr kumimoji="1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TextBox 67"/>
          <p:cNvSpPr txBox="1"/>
          <p:nvPr/>
        </p:nvSpPr>
        <p:spPr>
          <a:xfrm>
            <a:off x="6393026" y="1780722"/>
            <a:ext cx="1439429" cy="846852"/>
          </a:xfrm>
          <a:prstGeom prst="rect">
            <a:avLst/>
          </a:prstGeom>
          <a:solidFill>
            <a:schemeClr val="accent1"/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1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商务管理</a:t>
            </a:r>
            <a:endParaRPr kumimoji="1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TextBox 67"/>
          <p:cNvSpPr txBox="1"/>
          <p:nvPr/>
        </p:nvSpPr>
        <p:spPr>
          <a:xfrm>
            <a:off x="8155920" y="1780722"/>
            <a:ext cx="1439430" cy="846852"/>
          </a:xfrm>
          <a:prstGeom prst="rect">
            <a:avLst/>
          </a:prstGeom>
          <a:solidFill>
            <a:schemeClr val="accent1"/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1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项目管理</a:t>
            </a:r>
            <a:r>
              <a: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kumimoji="1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AutoShape 57"/>
          <p:cNvSpPr>
            <a:spLocks noChangeArrowheads="1"/>
          </p:cNvSpPr>
          <p:nvPr/>
        </p:nvSpPr>
        <p:spPr bwMode="auto">
          <a:xfrm rot="16200000">
            <a:off x="3271416" y="2752024"/>
            <a:ext cx="504821" cy="504825"/>
          </a:xfrm>
          <a:prstGeom prst="rightArrow">
            <a:avLst>
              <a:gd name="adj1" fmla="val 49685"/>
              <a:gd name="adj2" fmla="val 43948"/>
            </a:avLst>
          </a:prstGeom>
          <a:gradFill rotWithShape="1">
            <a:gsLst>
              <a:gs pos="0">
                <a:schemeClr val="bg1"/>
              </a:gs>
              <a:gs pos="68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5" name="AutoShape 57"/>
          <p:cNvSpPr>
            <a:spLocks noChangeArrowheads="1"/>
          </p:cNvSpPr>
          <p:nvPr/>
        </p:nvSpPr>
        <p:spPr bwMode="auto">
          <a:xfrm rot="16200000">
            <a:off x="5049880" y="2752024"/>
            <a:ext cx="504821" cy="504825"/>
          </a:xfrm>
          <a:prstGeom prst="rightArrow">
            <a:avLst>
              <a:gd name="adj1" fmla="val 49685"/>
              <a:gd name="adj2" fmla="val 43948"/>
            </a:avLst>
          </a:prstGeom>
          <a:gradFill rotWithShape="1">
            <a:gsLst>
              <a:gs pos="0">
                <a:schemeClr val="bg1"/>
              </a:gs>
              <a:gs pos="68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6" name="AutoShape 57"/>
          <p:cNvSpPr>
            <a:spLocks noChangeArrowheads="1"/>
          </p:cNvSpPr>
          <p:nvPr/>
        </p:nvSpPr>
        <p:spPr bwMode="auto">
          <a:xfrm rot="16200000">
            <a:off x="6892973" y="2752024"/>
            <a:ext cx="504821" cy="504825"/>
          </a:xfrm>
          <a:prstGeom prst="rightArrow">
            <a:avLst>
              <a:gd name="adj1" fmla="val 49685"/>
              <a:gd name="adj2" fmla="val 43948"/>
            </a:avLst>
          </a:prstGeom>
          <a:gradFill rotWithShape="1">
            <a:gsLst>
              <a:gs pos="0">
                <a:schemeClr val="bg1"/>
              </a:gs>
              <a:gs pos="68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7" name="AutoShape 57"/>
          <p:cNvSpPr>
            <a:spLocks noChangeArrowheads="1"/>
          </p:cNvSpPr>
          <p:nvPr/>
        </p:nvSpPr>
        <p:spPr bwMode="auto">
          <a:xfrm rot="16200000">
            <a:off x="8630739" y="2752024"/>
            <a:ext cx="504821" cy="504825"/>
          </a:xfrm>
          <a:prstGeom prst="rightArrow">
            <a:avLst>
              <a:gd name="adj1" fmla="val 49685"/>
              <a:gd name="adj2" fmla="val 43948"/>
            </a:avLst>
          </a:prstGeom>
          <a:gradFill rotWithShape="1">
            <a:gsLst>
              <a:gs pos="0">
                <a:schemeClr val="bg1"/>
              </a:gs>
              <a:gs pos="68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18" name="组合 117"/>
          <p:cNvGrpSpPr/>
          <p:nvPr/>
        </p:nvGrpSpPr>
        <p:grpSpPr>
          <a:xfrm>
            <a:off x="2495822" y="5269285"/>
            <a:ext cx="7273704" cy="1456584"/>
            <a:chOff x="2800622" y="5269285"/>
            <a:chExt cx="7273704" cy="1456584"/>
          </a:xfrm>
        </p:grpSpPr>
        <p:grpSp>
          <p:nvGrpSpPr>
            <p:cNvPr id="119" name="组合 118"/>
            <p:cNvGrpSpPr/>
            <p:nvPr/>
          </p:nvGrpSpPr>
          <p:grpSpPr>
            <a:xfrm>
              <a:off x="2800622" y="5269285"/>
              <a:ext cx="7273704" cy="1456584"/>
              <a:chOff x="2800622" y="5235418"/>
              <a:chExt cx="7273704" cy="1456584"/>
            </a:xfrm>
          </p:grpSpPr>
          <p:cxnSp>
            <p:nvCxnSpPr>
              <p:cNvPr id="122" name="直接箭头连接符 121"/>
              <p:cNvCxnSpPr>
                <a:endCxn id="126" idx="0"/>
              </p:cNvCxnSpPr>
              <p:nvPr/>
            </p:nvCxnSpPr>
            <p:spPr>
              <a:xfrm>
                <a:off x="6437656" y="5235418"/>
                <a:ext cx="0" cy="591809"/>
              </a:xfrm>
              <a:prstGeom prst="straightConnector1">
                <a:avLst/>
              </a:prstGeom>
              <a:noFill/>
              <a:ln w="25400" cap="flat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 type="stealth" w="lg" len="lg"/>
                <a:tailEnd type="stealth" w="lg" len="lg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23" name="TextBox 113"/>
              <p:cNvSpPr txBox="1"/>
              <p:nvPr/>
            </p:nvSpPr>
            <p:spPr>
              <a:xfrm>
                <a:off x="6566868" y="5253746"/>
                <a:ext cx="535180" cy="5035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6000" tIns="36000" rIns="36000" bIns="36000" numCol="1" spcCol="38100" rtlCol="0" anchor="t">
                <a:spAutoFit/>
              </a:bodyPr>
              <a:lstStyle/>
              <a:p>
                <a:pPr marL="0" marR="0" lvl="0" indent="0" algn="ctr" defTabSz="91313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Calibri" panose="020F0502020204030204"/>
                  </a:rPr>
                  <a:t>多端入口</a:t>
                </a:r>
                <a:endPara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124" name="TextBox 114"/>
              <p:cNvSpPr txBox="1"/>
              <p:nvPr/>
            </p:nvSpPr>
            <p:spPr>
              <a:xfrm>
                <a:off x="5721877" y="5253746"/>
                <a:ext cx="588698" cy="5035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6000" tIns="36000" rIns="36000" bIns="36000" numCol="1" spcCol="38100" rtlCol="0" anchor="t">
                <a:spAutoFit/>
              </a:bodyPr>
              <a:lstStyle/>
              <a:p>
                <a:pPr marL="0" marR="0" lvl="0" indent="0" algn="ctr" defTabSz="91313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Calibri" panose="020F0502020204030204"/>
                  </a:rPr>
                  <a:t>业务</a:t>
                </a:r>
                <a:endPara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/>
                </a:endParaRPr>
              </a:p>
              <a:p>
                <a:pPr marL="0" marR="0" lvl="0" indent="0" algn="ctr" defTabSz="91313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>
                      <a:solidFill>
                        <a:srgbClr val="000000"/>
                      </a:solidFill>
                    </a:u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Calibri" panose="020F0502020204030204"/>
                  </a:rPr>
                  <a:t>处理</a:t>
                </a:r>
                <a:endPara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/>
                </a:endParaRPr>
              </a:p>
            </p:txBody>
          </p:sp>
          <p:grpSp>
            <p:nvGrpSpPr>
              <p:cNvPr id="125" name="组合 124"/>
              <p:cNvGrpSpPr/>
              <p:nvPr/>
            </p:nvGrpSpPr>
            <p:grpSpPr>
              <a:xfrm>
                <a:off x="2800622" y="5827227"/>
                <a:ext cx="7273704" cy="864775"/>
                <a:chOff x="2276696" y="5782071"/>
                <a:chExt cx="7273704" cy="864775"/>
              </a:xfrm>
            </p:grpSpPr>
            <p:sp>
              <p:nvSpPr>
                <p:cNvPr id="126" name="Rounded Rectangle 34"/>
                <p:cNvSpPr/>
                <p:nvPr/>
              </p:nvSpPr>
              <p:spPr bwMode="gray">
                <a:xfrm>
                  <a:off x="2277060" y="5782071"/>
                  <a:ext cx="7273340" cy="864775"/>
                </a:xfrm>
                <a:prstGeom prst="roundRect">
                  <a:avLst>
                    <a:gd name="adj" fmla="val 7870"/>
                  </a:avLst>
                </a:prstGeom>
                <a:noFill/>
                <a:ln w="190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/>
              </p:spPr>
              <p:txBody>
                <a:bodyPr vert="horz" wrap="square" lIns="96000" tIns="96000" rIns="96000" bIns="96000" numCol="1" rtlCol="0" anchor="ctr" anchorCtr="0" compatLnSpc="1">
                  <a:noAutofit/>
                </a:bodyPr>
                <a:lstStyle/>
                <a:p>
                  <a:pPr marL="0" marR="0" lvl="0" indent="0" algn="ctr" defTabSz="12179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40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1735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Calibri" panose="020F0502020204030204"/>
                  </a:endParaRPr>
                </a:p>
                <a:p>
                  <a:pPr marL="0" marR="0" lvl="0" indent="0" algn="ctr" defTabSz="12179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40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1735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Calibri" panose="020F0502020204030204"/>
                  </a:endParaRPr>
                </a:p>
                <a:p>
                  <a:pPr marL="0" marR="0" lvl="0" indent="0" algn="ctr" defTabSz="12179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40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1735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Calibri" panose="020F0502020204030204"/>
                  </a:endParaRPr>
                </a:p>
                <a:p>
                  <a:pPr marL="0" marR="0" lvl="0" indent="0" algn="ctr" defTabSz="12179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40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1735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Calibri" panose="020F0502020204030204"/>
                  </a:endParaRPr>
                </a:p>
                <a:p>
                  <a:pPr marL="0" marR="0" lvl="0" indent="0" algn="ctr" defTabSz="12179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40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1735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Calibri" panose="020F0502020204030204"/>
                  </a:endParaRPr>
                </a:p>
                <a:p>
                  <a:pPr marL="0" marR="0" lvl="0" indent="0" algn="ctr" defTabSz="12179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40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1735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Calibri" panose="020F0502020204030204"/>
                  </a:endParaRPr>
                </a:p>
                <a:p>
                  <a:pPr marL="0" marR="0" lvl="0" indent="0" algn="ctr" defTabSz="12179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40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1735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Calibri" panose="020F0502020204030204"/>
                  </a:endParaRPr>
                </a:p>
                <a:p>
                  <a:pPr marL="0" marR="0" lvl="0" indent="0" algn="ctr" defTabSz="12179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40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1735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Calibri" panose="020F0502020204030204"/>
                  </a:endParaRPr>
                </a:p>
                <a:p>
                  <a:pPr marL="0" marR="0" lvl="0" indent="0" algn="ctr" defTabSz="12179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40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1735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Calibri" panose="020F0502020204030204"/>
                  </a:endParaRPr>
                </a:p>
                <a:p>
                  <a:pPr marL="0" marR="0" lvl="0" indent="0" algn="ctr" defTabSz="12179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40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1735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Calibri" panose="020F0502020204030204"/>
                  </a:endParaRPr>
                </a:p>
                <a:p>
                  <a:pPr marL="0" marR="0" lvl="0" indent="0" algn="ctr" defTabSz="12179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40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1735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Calibri" panose="020F0502020204030204"/>
                  </a:endParaRPr>
                </a:p>
                <a:p>
                  <a:pPr marL="0" marR="0" lvl="0" indent="0" algn="ctr" defTabSz="12179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40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1735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Calibri" panose="020F0502020204030204"/>
                  </a:endParaRPr>
                </a:p>
                <a:p>
                  <a:pPr marL="0" marR="0" lvl="0" indent="0" algn="ctr" defTabSz="12179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40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1735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Calibri" panose="020F0502020204030204"/>
                  </a:endParaRPr>
                </a:p>
                <a:p>
                  <a:pPr marL="0" marR="0" lvl="0" indent="0" algn="ctr" defTabSz="12179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40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1735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Calibri" panose="020F0502020204030204"/>
                  </a:endParaRPr>
                </a:p>
                <a:p>
                  <a:pPr marL="0" marR="0" lvl="0" indent="0" algn="ctr" defTabSz="12179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40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altLang="zh-CN" sz="1735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  <a:sym typeface="Calibri" panose="020F0502020204030204"/>
                  </a:endParaRPr>
                </a:p>
              </p:txBody>
            </p:sp>
            <p:sp>
              <p:nvSpPr>
                <p:cNvPr id="127" name="TextBox 27"/>
                <p:cNvSpPr txBox="1"/>
                <p:nvPr/>
              </p:nvSpPr>
              <p:spPr>
                <a:xfrm>
                  <a:off x="2276696" y="5863233"/>
                  <a:ext cx="839735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79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Calibri" panose="020F0502020204030204"/>
                    </a:rPr>
                    <a:t>全面</a:t>
                  </a:r>
                  <a:endPara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Calibri" panose="020F0502020204030204"/>
                  </a:endParaRPr>
                </a:p>
                <a:p>
                  <a:pPr marL="0" marR="0" lvl="0" indent="0" algn="ctr" defTabSz="121793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Calibri" panose="020F0502020204030204"/>
                    </a:rPr>
                    <a:t>连接</a:t>
                  </a:r>
                  <a:endPara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Calibri" panose="020F0502020204030204"/>
                  </a:endParaRPr>
                </a:p>
              </p:txBody>
            </p:sp>
            <p:grpSp>
              <p:nvGrpSpPr>
                <p:cNvPr id="128" name="组合 127"/>
                <p:cNvGrpSpPr/>
                <p:nvPr/>
              </p:nvGrpSpPr>
              <p:grpSpPr>
                <a:xfrm>
                  <a:off x="3276255" y="5869618"/>
                  <a:ext cx="440181" cy="748725"/>
                  <a:chOff x="3276255" y="5881344"/>
                  <a:chExt cx="440181" cy="748725"/>
                </a:xfrm>
              </p:grpSpPr>
              <p:pic>
                <p:nvPicPr>
                  <p:cNvPr id="147" name="图片 146"/>
                  <p:cNvPicPr>
                    <a:picLocks noChangeAspect="1"/>
                  </p:cNvPicPr>
                  <p:nvPr/>
                </p:nvPicPr>
                <p:blipFill>
                  <a:blip r:embed="rId8"/>
                  <a:srcRect/>
                  <a:stretch>
                    <a:fillRect/>
                  </a:stretch>
                </p:blipFill>
                <p:spPr>
                  <a:xfrm>
                    <a:off x="3276255" y="5881344"/>
                    <a:ext cx="435051" cy="435051"/>
                  </a:xfrm>
                  <a:prstGeom prst="rect">
                    <a:avLst/>
                  </a:prstGeom>
                </p:spPr>
              </p:pic>
              <p:sp>
                <p:nvSpPr>
                  <p:cNvPr id="148" name="TextBox 58"/>
                  <p:cNvSpPr txBox="1"/>
                  <p:nvPr/>
                </p:nvSpPr>
                <p:spPr>
                  <a:xfrm>
                    <a:off x="3284660" y="6341922"/>
                    <a:ext cx="431776" cy="288147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36000" tIns="36000" rIns="36000" bIns="36000" numCol="1" spcCol="38100" rtlCol="0" anchor="ctr">
                    <a:spAutoFit/>
                  </a:bodyPr>
                  <a:lstStyle/>
                  <a:p>
                    <a:pPr marL="0" marR="0" lvl="0" indent="0" algn="ctr" defTabSz="91313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zh-CN" altLang="en-US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Calibri" panose="020F0502020204030204"/>
                      </a:rPr>
                      <a:t>销售</a:t>
                    </a:r>
                    <a:endParaRPr kumimoji="0" lang="zh-CN" alt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>
                        <a:solidFill>
                          <a:srgbClr val="000000"/>
                        </a:solidFill>
                      </a:u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29" name="组合 128"/>
                <p:cNvGrpSpPr/>
                <p:nvPr/>
              </p:nvGrpSpPr>
              <p:grpSpPr>
                <a:xfrm>
                  <a:off x="3959509" y="5894328"/>
                  <a:ext cx="431776" cy="740239"/>
                  <a:chOff x="3284661" y="5912408"/>
                  <a:chExt cx="431776" cy="740239"/>
                </a:xfrm>
              </p:grpSpPr>
              <p:pic>
                <p:nvPicPr>
                  <p:cNvPr id="145" name="图片 144"/>
                  <p:cNvPicPr>
                    <a:picLocks noChangeAspect="1"/>
                  </p:cNvPicPr>
                  <p:nvPr/>
                </p:nvPicPr>
                <p:blipFill>
                  <a:blip r:embed="rId9"/>
                  <a:srcRect/>
                  <a:stretch>
                    <a:fillRect/>
                  </a:stretch>
                </p:blipFill>
                <p:spPr>
                  <a:xfrm>
                    <a:off x="3296030" y="5912408"/>
                    <a:ext cx="395501" cy="395501"/>
                  </a:xfrm>
                  <a:prstGeom prst="rect">
                    <a:avLst/>
                  </a:prstGeom>
                </p:spPr>
              </p:pic>
              <p:sp>
                <p:nvSpPr>
                  <p:cNvPr id="146" name="TextBox 58"/>
                  <p:cNvSpPr txBox="1"/>
                  <p:nvPr/>
                </p:nvSpPr>
                <p:spPr>
                  <a:xfrm>
                    <a:off x="3284661" y="6364500"/>
                    <a:ext cx="431776" cy="288147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36000" tIns="36000" rIns="36000" bIns="36000" numCol="1" spcCol="38100" rtlCol="0" anchor="ctr">
                    <a:spAutoFit/>
                  </a:bodyPr>
                  <a:lstStyle/>
                  <a:p>
                    <a:pPr marL="0" marR="0" lvl="0" indent="0" algn="ctr" defTabSz="91313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zh-CN" altLang="en-US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Calibri" panose="020F0502020204030204"/>
                      </a:rPr>
                      <a:t>经理</a:t>
                    </a:r>
                    <a:endParaRPr kumimoji="0" lang="zh-CN" alt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>
                        <a:solidFill>
                          <a:srgbClr val="000000"/>
                        </a:solidFill>
                      </a:u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30" name="组合 129"/>
                <p:cNvGrpSpPr/>
                <p:nvPr/>
              </p:nvGrpSpPr>
              <p:grpSpPr>
                <a:xfrm>
                  <a:off x="4703880" y="5907019"/>
                  <a:ext cx="431776" cy="717661"/>
                  <a:chOff x="3183058" y="5923697"/>
                  <a:chExt cx="431776" cy="717661"/>
                </a:xfrm>
              </p:grpSpPr>
              <p:pic>
                <p:nvPicPr>
                  <p:cNvPr id="143" name="图片 142"/>
                  <p:cNvPicPr>
                    <a:picLocks noChangeAspect="1"/>
                  </p:cNvPicPr>
                  <p:nvPr/>
                </p:nvPicPr>
                <p:blipFill>
                  <a:blip r:embed="rId10"/>
                  <a:srcRect/>
                  <a:stretch>
                    <a:fillRect/>
                  </a:stretch>
                </p:blipFill>
                <p:spPr>
                  <a:xfrm>
                    <a:off x="3201620" y="5923697"/>
                    <a:ext cx="381118" cy="395501"/>
                  </a:xfrm>
                  <a:prstGeom prst="rect">
                    <a:avLst/>
                  </a:prstGeom>
                </p:spPr>
              </p:pic>
              <p:sp>
                <p:nvSpPr>
                  <p:cNvPr id="144" name="TextBox 58"/>
                  <p:cNvSpPr txBox="1"/>
                  <p:nvPr/>
                </p:nvSpPr>
                <p:spPr>
                  <a:xfrm>
                    <a:off x="3183058" y="6353211"/>
                    <a:ext cx="431776" cy="288147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36000" tIns="36000" rIns="36000" bIns="36000" numCol="1" spcCol="38100" rtlCol="0" anchor="ctr">
                    <a:spAutoFit/>
                  </a:bodyPr>
                  <a:lstStyle/>
                  <a:p>
                    <a:pPr marL="0" marR="0" lvl="0" indent="0" algn="ctr" defTabSz="91313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zh-CN" altLang="en-US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Calibri" panose="020F0502020204030204"/>
                      </a:rPr>
                      <a:t>财务</a:t>
                    </a:r>
                    <a:endParaRPr kumimoji="0" lang="zh-CN" alt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>
                        <a:solidFill>
                          <a:srgbClr val="000000"/>
                        </a:solidFill>
                      </a:u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31" name="组合 130"/>
                <p:cNvGrpSpPr/>
                <p:nvPr/>
              </p:nvGrpSpPr>
              <p:grpSpPr>
                <a:xfrm>
                  <a:off x="6964588" y="5878796"/>
                  <a:ext cx="431776" cy="728950"/>
                  <a:chOff x="3397552" y="5901119"/>
                  <a:chExt cx="431776" cy="728950"/>
                </a:xfrm>
              </p:grpSpPr>
              <p:pic>
                <p:nvPicPr>
                  <p:cNvPr id="141" name="图片 140"/>
                  <p:cNvPicPr>
                    <a:picLocks noChangeAspect="1"/>
                  </p:cNvPicPr>
                  <p:nvPr/>
                </p:nvPicPr>
                <p:blipFill>
                  <a:blip r:embed="rId11"/>
                  <a:srcRect/>
                  <a:stretch>
                    <a:fillRect/>
                  </a:stretch>
                </p:blipFill>
                <p:spPr>
                  <a:xfrm>
                    <a:off x="3408920" y="5901119"/>
                    <a:ext cx="395501" cy="395501"/>
                  </a:xfrm>
                  <a:prstGeom prst="rect">
                    <a:avLst/>
                  </a:prstGeom>
                </p:spPr>
              </p:pic>
              <p:sp>
                <p:nvSpPr>
                  <p:cNvPr id="142" name="TextBox 58"/>
                  <p:cNvSpPr txBox="1"/>
                  <p:nvPr/>
                </p:nvSpPr>
                <p:spPr>
                  <a:xfrm>
                    <a:off x="3397552" y="6341922"/>
                    <a:ext cx="431776" cy="288147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36000" tIns="36000" rIns="36000" bIns="36000" numCol="1" spcCol="38100" rtlCol="0" anchor="ctr">
                    <a:spAutoFit/>
                  </a:bodyPr>
                  <a:lstStyle/>
                  <a:p>
                    <a:pPr marL="0" marR="0" lvl="0" indent="0" algn="ctr" defTabSz="91313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zh-CN" altLang="en-US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Calibri" panose="020F0502020204030204"/>
                      </a:rPr>
                      <a:t>客户</a:t>
                    </a:r>
                    <a:endParaRPr kumimoji="0" lang="zh-CN" alt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>
                        <a:solidFill>
                          <a:srgbClr val="000000"/>
                        </a:solidFill>
                      </a:u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32" name="组合 131"/>
                <p:cNvGrpSpPr/>
                <p:nvPr/>
              </p:nvGrpSpPr>
              <p:grpSpPr>
                <a:xfrm>
                  <a:off x="7697671" y="5884578"/>
                  <a:ext cx="611312" cy="717663"/>
                  <a:chOff x="3194895" y="5912406"/>
                  <a:chExt cx="611312" cy="717663"/>
                </a:xfrm>
              </p:grpSpPr>
              <p:pic>
                <p:nvPicPr>
                  <p:cNvPr id="139" name="图片 138"/>
                  <p:cNvPicPr>
                    <a:picLocks noChangeAspect="1"/>
                  </p:cNvPicPr>
                  <p:nvPr/>
                </p:nvPicPr>
                <p:blipFill>
                  <a:blip r:embed="rId12"/>
                  <a:srcRect/>
                  <a:stretch>
                    <a:fillRect/>
                  </a:stretch>
                </p:blipFill>
                <p:spPr>
                  <a:xfrm>
                    <a:off x="3296307" y="5912406"/>
                    <a:ext cx="394947" cy="395501"/>
                  </a:xfrm>
                  <a:prstGeom prst="rect">
                    <a:avLst/>
                  </a:prstGeom>
                </p:spPr>
              </p:pic>
              <p:sp>
                <p:nvSpPr>
                  <p:cNvPr id="140" name="TextBox 58"/>
                  <p:cNvSpPr txBox="1"/>
                  <p:nvPr/>
                </p:nvSpPr>
                <p:spPr>
                  <a:xfrm>
                    <a:off x="3194895" y="6341922"/>
                    <a:ext cx="611312" cy="288147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36000" tIns="36000" rIns="36000" bIns="36000" numCol="1" spcCol="38100" rtlCol="0" anchor="ctr">
                    <a:spAutoFit/>
                  </a:bodyPr>
                  <a:lstStyle/>
                  <a:p>
                    <a:pPr marL="0" marR="0" lvl="0" indent="0" algn="ctr" defTabSz="91313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zh-CN" altLang="en-US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Calibri" panose="020F0502020204030204"/>
                      </a:rPr>
                      <a:t>供应商</a:t>
                    </a:r>
                    <a:endParaRPr kumimoji="0" lang="zh-CN" alt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>
                        <a:solidFill>
                          <a:srgbClr val="000000"/>
                        </a:solidFill>
                      </a:u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33" name="组合 132"/>
                <p:cNvGrpSpPr/>
                <p:nvPr/>
              </p:nvGrpSpPr>
              <p:grpSpPr>
                <a:xfrm>
                  <a:off x="8633417" y="5872739"/>
                  <a:ext cx="790848" cy="740652"/>
                  <a:chOff x="3105128" y="5889417"/>
                  <a:chExt cx="790848" cy="740652"/>
                </a:xfrm>
              </p:grpSpPr>
              <p:pic>
                <p:nvPicPr>
                  <p:cNvPr id="137" name="图片 136"/>
                  <p:cNvPicPr>
                    <a:picLocks noChangeAspect="1"/>
                  </p:cNvPicPr>
                  <p:nvPr/>
                </p:nvPicPr>
                <p:blipFill>
                  <a:blip r:embed="rId13"/>
                  <a:srcRect/>
                  <a:stretch>
                    <a:fillRect/>
                  </a:stretch>
                </p:blipFill>
                <p:spPr>
                  <a:xfrm>
                    <a:off x="3284328" y="5889417"/>
                    <a:ext cx="418905" cy="418905"/>
                  </a:xfrm>
                  <a:prstGeom prst="rect">
                    <a:avLst/>
                  </a:prstGeom>
                </p:spPr>
              </p:pic>
              <p:sp>
                <p:nvSpPr>
                  <p:cNvPr id="138" name="TextBox 58"/>
                  <p:cNvSpPr txBox="1"/>
                  <p:nvPr/>
                </p:nvSpPr>
                <p:spPr>
                  <a:xfrm>
                    <a:off x="3105128" y="6341922"/>
                    <a:ext cx="790848" cy="288147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36000" tIns="36000" rIns="36000" bIns="36000" numCol="1" spcCol="38100" rtlCol="0" anchor="ctr">
                    <a:spAutoFit/>
                  </a:bodyPr>
                  <a:lstStyle/>
                  <a:p>
                    <a:pPr marL="0" marR="0" lvl="0" indent="0" algn="ctr" defTabSz="91313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zh-CN" altLang="en-US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Calibri" panose="020F0502020204030204"/>
                      </a:rPr>
                      <a:t>合作伙伴</a:t>
                    </a:r>
                    <a:endParaRPr kumimoji="0" lang="zh-CN" alt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>
                        <a:solidFill>
                          <a:srgbClr val="000000"/>
                        </a:solidFill>
                      </a:u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Calibri" panose="020F0502020204030204"/>
                    </a:endParaRPr>
                  </a:p>
                </p:txBody>
              </p:sp>
            </p:grpSp>
            <p:grpSp>
              <p:nvGrpSpPr>
                <p:cNvPr id="134" name="组合 133"/>
                <p:cNvGrpSpPr/>
                <p:nvPr/>
              </p:nvGrpSpPr>
              <p:grpSpPr>
                <a:xfrm>
                  <a:off x="6155698" y="5873152"/>
                  <a:ext cx="431776" cy="740239"/>
                  <a:chOff x="3566886" y="5889830"/>
                  <a:chExt cx="431776" cy="740239"/>
                </a:xfrm>
              </p:grpSpPr>
              <p:pic>
                <p:nvPicPr>
                  <p:cNvPr id="135" name="图片 134"/>
                  <p:cNvPicPr>
                    <a:picLocks noChangeAspect="1"/>
                  </p:cNvPicPr>
                  <p:nvPr/>
                </p:nvPicPr>
                <p:blipFill>
                  <a:blip r:embed="rId14"/>
                  <a:srcRect/>
                  <a:stretch>
                    <a:fillRect/>
                  </a:stretch>
                </p:blipFill>
                <p:spPr>
                  <a:xfrm>
                    <a:off x="3578255" y="5889830"/>
                    <a:ext cx="395501" cy="395501"/>
                  </a:xfrm>
                  <a:prstGeom prst="rect">
                    <a:avLst/>
                  </a:prstGeom>
                </p:spPr>
              </p:pic>
              <p:sp>
                <p:nvSpPr>
                  <p:cNvPr id="136" name="TextBox 58"/>
                  <p:cNvSpPr txBox="1"/>
                  <p:nvPr/>
                </p:nvSpPr>
                <p:spPr>
                  <a:xfrm>
                    <a:off x="3566886" y="6341922"/>
                    <a:ext cx="431776" cy="288147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36000" tIns="36000" rIns="36000" bIns="36000" numCol="1" spcCol="38100" rtlCol="0" anchor="ctr">
                    <a:spAutoFit/>
                  </a:bodyPr>
                  <a:lstStyle/>
                  <a:p>
                    <a:pPr marL="0" marR="0" lvl="0" indent="0" algn="ctr" defTabSz="91313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zh-CN" altLang="en-US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>
                            <a:lumMod val="50000"/>
                          </a:prstClr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Calibri" panose="020F0502020204030204"/>
                      </a:rPr>
                      <a:t>老板</a:t>
                    </a:r>
                    <a:endParaRPr kumimoji="0" lang="zh-CN" alt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>
                        <a:solidFill>
                          <a:srgbClr val="000000"/>
                        </a:solidFill>
                      </a:u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  <a:sym typeface="Calibri" panose="020F0502020204030204"/>
                    </a:endParaRPr>
                  </a:p>
                </p:txBody>
              </p:sp>
            </p:grpSp>
          </p:grpSp>
        </p:grpSp>
        <p:pic>
          <p:nvPicPr>
            <p:cNvPr id="120" name="图片 119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>
            <a:xfrm>
              <a:off x="5994212" y="5975166"/>
              <a:ext cx="395501" cy="395501"/>
            </a:xfrm>
            <a:prstGeom prst="rect">
              <a:avLst/>
            </a:prstGeom>
          </p:spPr>
        </p:pic>
        <p:sp>
          <p:nvSpPr>
            <p:cNvPr id="121" name="TextBox 58"/>
            <p:cNvSpPr txBox="1"/>
            <p:nvPr/>
          </p:nvSpPr>
          <p:spPr>
            <a:xfrm>
              <a:off x="5803307" y="6415969"/>
              <a:ext cx="790849" cy="28814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6000" tIns="36000" rIns="36000" bIns="36000" numCol="1" spcCol="38100" rtlCol="0" anchor="ctr">
              <a:spAutoFit/>
            </a:bodyPr>
            <a:lstStyle/>
            <a:p>
              <a:pPr marL="0" marR="0" lvl="0" indent="0" algn="ctr" defTabSz="91313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Calibri" panose="020F0502020204030204"/>
                </a:rPr>
                <a:t>项目经理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平台总体</a:t>
            </a:r>
            <a:r>
              <a:rPr lang="zh-CN" altLang="en-US" dirty="0"/>
              <a:t>架构</a:t>
            </a:r>
            <a:endParaRPr lang="zh-CN" altLang="en-US" dirty="0"/>
          </a:p>
        </p:txBody>
      </p:sp>
      <p:sp>
        <p:nvSpPr>
          <p:cNvPr id="83" name="TextBox 67"/>
          <p:cNvSpPr txBox="1"/>
          <p:nvPr/>
        </p:nvSpPr>
        <p:spPr>
          <a:xfrm>
            <a:off x="738916" y="5953477"/>
            <a:ext cx="531145" cy="846852"/>
          </a:xfrm>
          <a:prstGeom prst="rect">
            <a:avLst/>
          </a:prstGeom>
          <a:solidFill>
            <a:schemeClr val="tx1"/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1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数</a:t>
            </a:r>
            <a:endParaRPr kumimoji="1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据</a:t>
            </a:r>
            <a:endParaRPr kumimoji="1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层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TextBox 67"/>
          <p:cNvSpPr txBox="1"/>
          <p:nvPr/>
        </p:nvSpPr>
        <p:spPr>
          <a:xfrm>
            <a:off x="738916" y="4848012"/>
            <a:ext cx="531145" cy="931537"/>
          </a:xfrm>
          <a:prstGeom prst="rect">
            <a:avLst/>
          </a:prstGeom>
          <a:solidFill>
            <a:srgbClr val="404040"/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1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系</a:t>
            </a:r>
            <a:endParaRPr kumimoji="1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统</a:t>
            </a:r>
            <a:endParaRPr kumimoji="1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层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TextBox 67"/>
          <p:cNvSpPr txBox="1"/>
          <p:nvPr/>
        </p:nvSpPr>
        <p:spPr>
          <a:xfrm>
            <a:off x="738916" y="3697201"/>
            <a:ext cx="531145" cy="931537"/>
          </a:xfrm>
          <a:prstGeom prst="rect">
            <a:avLst/>
          </a:prstGeom>
          <a:solidFill>
            <a:schemeClr val="accent5"/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1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能</a:t>
            </a:r>
            <a:endParaRPr kumimoji="1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力</a:t>
            </a:r>
            <a:endParaRPr kumimoji="1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层</a:t>
            </a:r>
            <a:endParaRPr kumimoji="1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TextBox 67"/>
          <p:cNvSpPr txBox="1"/>
          <p:nvPr/>
        </p:nvSpPr>
        <p:spPr>
          <a:xfrm>
            <a:off x="738916" y="2130483"/>
            <a:ext cx="531145" cy="1239876"/>
          </a:xfrm>
          <a:prstGeom prst="rect">
            <a:avLst/>
          </a:prstGeom>
          <a:solidFill>
            <a:schemeClr val="accent1"/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1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应</a:t>
            </a:r>
            <a:endParaRPr kumimoji="1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endParaRPr kumimoji="1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层</a:t>
            </a:r>
            <a:endParaRPr kumimoji="1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TextBox 67"/>
          <p:cNvSpPr txBox="1"/>
          <p:nvPr/>
        </p:nvSpPr>
        <p:spPr>
          <a:xfrm>
            <a:off x="738916" y="961932"/>
            <a:ext cx="531145" cy="846852"/>
          </a:xfrm>
          <a:prstGeom prst="rect">
            <a:avLst/>
          </a:prstGeom>
          <a:solidFill>
            <a:srgbClr val="91C6CE"/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1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接</a:t>
            </a:r>
            <a:endParaRPr kumimoji="1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入</a:t>
            </a:r>
            <a:endParaRPr kumimoji="1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207835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层</a:t>
            </a:r>
            <a:endParaRPr kumimoji="1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矩形: 圆角 14"/>
          <p:cNvSpPr/>
          <p:nvPr/>
        </p:nvSpPr>
        <p:spPr>
          <a:xfrm>
            <a:off x="1603434" y="5423127"/>
            <a:ext cx="1347192" cy="417211"/>
          </a:xfrm>
          <a:prstGeom prst="roundRect">
            <a:avLst/>
          </a:prstGeom>
          <a:solidFill>
            <a:srgbClr val="404040">
              <a:alpha val="89804"/>
            </a:srgbClr>
          </a:solidFill>
          <a:ln>
            <a:noFill/>
          </a:ln>
          <a:effectLst>
            <a:outerShdw blurRad="254000" dist="63500" sx="85000" sy="85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组织管理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89" name="矩形: 圆角 17"/>
          <p:cNvSpPr/>
          <p:nvPr/>
        </p:nvSpPr>
        <p:spPr>
          <a:xfrm>
            <a:off x="3492225" y="5423127"/>
            <a:ext cx="1347192" cy="417211"/>
          </a:xfrm>
          <a:prstGeom prst="roundRect">
            <a:avLst/>
          </a:prstGeom>
          <a:solidFill>
            <a:srgbClr val="404040">
              <a:alpha val="89804"/>
            </a:srgbClr>
          </a:solidFill>
          <a:ln>
            <a:noFill/>
          </a:ln>
          <a:effectLst>
            <a:outerShdw blurRad="254000" dist="63500" sx="85000" sy="85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用户管理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90" name="矩形: 圆角 18"/>
          <p:cNvSpPr/>
          <p:nvPr/>
        </p:nvSpPr>
        <p:spPr>
          <a:xfrm>
            <a:off x="5381016" y="5423127"/>
            <a:ext cx="1347192" cy="417211"/>
          </a:xfrm>
          <a:prstGeom prst="roundRect">
            <a:avLst/>
          </a:prstGeom>
          <a:solidFill>
            <a:srgbClr val="404040">
              <a:alpha val="89804"/>
            </a:srgbClr>
          </a:solidFill>
          <a:ln>
            <a:noFill/>
          </a:ln>
          <a:effectLst>
            <a:outerShdw blurRad="254000" dist="63500" sx="85000" sy="85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角色管理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91" name="矩形: 圆角 19"/>
          <p:cNvSpPr/>
          <p:nvPr/>
        </p:nvSpPr>
        <p:spPr>
          <a:xfrm>
            <a:off x="7269807" y="5423127"/>
            <a:ext cx="1347192" cy="417211"/>
          </a:xfrm>
          <a:prstGeom prst="roundRect">
            <a:avLst/>
          </a:prstGeom>
          <a:solidFill>
            <a:srgbClr val="404040">
              <a:alpha val="89804"/>
            </a:srgbClr>
          </a:solidFill>
          <a:ln>
            <a:noFill/>
          </a:ln>
          <a:effectLst>
            <a:outerShdw blurRad="254000" dist="63500" sx="85000" sy="85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权限管理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92" name="矩形: 圆角 21"/>
          <p:cNvSpPr/>
          <p:nvPr/>
        </p:nvSpPr>
        <p:spPr>
          <a:xfrm>
            <a:off x="1603433" y="4858642"/>
            <a:ext cx="1347192" cy="417211"/>
          </a:xfrm>
          <a:prstGeom prst="roundRect">
            <a:avLst/>
          </a:prstGeom>
          <a:solidFill>
            <a:srgbClr val="404040">
              <a:alpha val="89804"/>
            </a:srgbClr>
          </a:solidFill>
          <a:ln>
            <a:noFill/>
          </a:ln>
          <a:effectLst>
            <a:outerShdw blurRad="254000" dist="63500" sx="85000" sy="85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认证管理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93" name="矩形: 圆角 22"/>
          <p:cNvSpPr/>
          <p:nvPr/>
        </p:nvSpPr>
        <p:spPr>
          <a:xfrm>
            <a:off x="3492224" y="4858642"/>
            <a:ext cx="1347192" cy="417211"/>
          </a:xfrm>
          <a:prstGeom prst="roundRect">
            <a:avLst/>
          </a:prstGeom>
          <a:solidFill>
            <a:srgbClr val="404040">
              <a:alpha val="89804"/>
            </a:srgbClr>
          </a:solidFill>
          <a:ln>
            <a:noFill/>
          </a:ln>
          <a:effectLst>
            <a:outerShdw blurRad="254000" dist="63500" sx="85000" sy="85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基础资料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94" name="矩形: 圆角 23"/>
          <p:cNvSpPr/>
          <p:nvPr/>
        </p:nvSpPr>
        <p:spPr>
          <a:xfrm>
            <a:off x="5381015" y="4858642"/>
            <a:ext cx="1347192" cy="417211"/>
          </a:xfrm>
          <a:prstGeom prst="roundRect">
            <a:avLst/>
          </a:prstGeom>
          <a:solidFill>
            <a:srgbClr val="404040">
              <a:alpha val="89804"/>
            </a:srgbClr>
          </a:solidFill>
          <a:ln>
            <a:noFill/>
          </a:ln>
          <a:effectLst>
            <a:outerShdw blurRad="254000" dist="63500" sx="85000" sy="85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数据字典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95" name="矩形: 圆角 24"/>
          <p:cNvSpPr/>
          <p:nvPr/>
        </p:nvSpPr>
        <p:spPr>
          <a:xfrm>
            <a:off x="7269806" y="4858642"/>
            <a:ext cx="1347192" cy="417211"/>
          </a:xfrm>
          <a:prstGeom prst="roundRect">
            <a:avLst/>
          </a:prstGeom>
          <a:solidFill>
            <a:srgbClr val="404040">
              <a:alpha val="89804"/>
            </a:srgbClr>
          </a:solidFill>
          <a:ln>
            <a:noFill/>
          </a:ln>
          <a:effectLst>
            <a:outerShdw blurRad="254000" dist="63500" sx="85000" sy="85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日志管理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5943921" y="6195439"/>
            <a:ext cx="1356420" cy="456041"/>
            <a:chOff x="7393832" y="6102727"/>
            <a:chExt cx="1356420" cy="456041"/>
          </a:xfrm>
        </p:grpSpPr>
        <p:pic>
          <p:nvPicPr>
            <p:cNvPr id="97" name="图片 9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393832" y="6123456"/>
              <a:ext cx="449823" cy="414583"/>
            </a:xfrm>
            <a:prstGeom prst="rect">
              <a:avLst/>
            </a:prstGeom>
          </p:spPr>
        </p:pic>
        <p:pic>
          <p:nvPicPr>
            <p:cNvPr id="98" name="图片 9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94211" y="6102727"/>
              <a:ext cx="456041" cy="456041"/>
            </a:xfrm>
            <a:prstGeom prst="rect">
              <a:avLst/>
            </a:prstGeom>
          </p:spPr>
        </p:pic>
      </p:grpSp>
      <p:grpSp>
        <p:nvGrpSpPr>
          <p:cNvPr id="99" name="组合 98"/>
          <p:cNvGrpSpPr/>
          <p:nvPr/>
        </p:nvGrpSpPr>
        <p:grpSpPr>
          <a:xfrm>
            <a:off x="2146990" y="6186640"/>
            <a:ext cx="2188565" cy="456041"/>
            <a:chOff x="2957340" y="6097706"/>
            <a:chExt cx="2188565" cy="456041"/>
          </a:xfrm>
        </p:grpSpPr>
        <p:pic>
          <p:nvPicPr>
            <p:cNvPr id="100" name="图片 9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57340" y="6097706"/>
              <a:ext cx="456041" cy="456041"/>
            </a:xfrm>
            <a:prstGeom prst="rect">
              <a:avLst/>
            </a:prstGeom>
          </p:spPr>
        </p:pic>
        <p:sp>
          <p:nvSpPr>
            <p:cNvPr id="101" name="文本框 100"/>
            <p:cNvSpPr txBox="1"/>
            <p:nvPr/>
          </p:nvSpPr>
          <p:spPr>
            <a:xfrm>
              <a:off x="3481667" y="6176858"/>
              <a:ext cx="16642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数据库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.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结构化数据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02" name="文本框 101"/>
          <p:cNvSpPr txBox="1"/>
          <p:nvPr/>
        </p:nvSpPr>
        <p:spPr>
          <a:xfrm>
            <a:off x="7467996" y="6280203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合同附件、发票等内容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3" name="矩形: 圆角 41"/>
          <p:cNvSpPr/>
          <p:nvPr/>
        </p:nvSpPr>
        <p:spPr>
          <a:xfrm>
            <a:off x="1603434" y="4268646"/>
            <a:ext cx="1347192" cy="417211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254000" dist="63500" sx="85000" sy="85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流程引擎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4" name="矩形: 圆角 42"/>
          <p:cNvSpPr/>
          <p:nvPr/>
        </p:nvSpPr>
        <p:spPr>
          <a:xfrm>
            <a:off x="3492225" y="4268646"/>
            <a:ext cx="1347192" cy="417211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254000" dist="63500" sx="85000" sy="85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表单管理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5" name="矩形: 圆角 43"/>
          <p:cNvSpPr/>
          <p:nvPr/>
        </p:nvSpPr>
        <p:spPr>
          <a:xfrm>
            <a:off x="5381016" y="4268646"/>
            <a:ext cx="1347192" cy="417211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254000" dist="63500" sx="85000" sy="85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规则引擎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6" name="矩形: 圆角 44"/>
          <p:cNvSpPr/>
          <p:nvPr/>
        </p:nvSpPr>
        <p:spPr>
          <a:xfrm>
            <a:off x="7269807" y="4268646"/>
            <a:ext cx="1347192" cy="417211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254000" dist="63500" sx="85000" sy="85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数据接口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7" name="矩形: 圆角 46"/>
          <p:cNvSpPr/>
          <p:nvPr/>
        </p:nvSpPr>
        <p:spPr>
          <a:xfrm>
            <a:off x="1603433" y="3704161"/>
            <a:ext cx="1347192" cy="417211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254000" dist="63500" sx="85000" sy="85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消息引擎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8" name="矩形: 圆角 52"/>
          <p:cNvSpPr/>
          <p:nvPr/>
        </p:nvSpPr>
        <p:spPr>
          <a:xfrm>
            <a:off x="3492224" y="3704161"/>
            <a:ext cx="1347192" cy="417211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254000" dist="63500" sx="85000" sy="85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文档管理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9" name="矩形: 圆角 53"/>
          <p:cNvSpPr/>
          <p:nvPr/>
        </p:nvSpPr>
        <p:spPr>
          <a:xfrm>
            <a:off x="5381015" y="3704161"/>
            <a:ext cx="1347192" cy="417211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254000" dist="63500" sx="85000" sy="85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大数据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10" name="矩形: 圆角 54"/>
          <p:cNvSpPr/>
          <p:nvPr/>
        </p:nvSpPr>
        <p:spPr>
          <a:xfrm>
            <a:off x="7269806" y="3704161"/>
            <a:ext cx="1347192" cy="417211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254000" dist="63500" sx="85000" sy="85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信息安全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11" name="矩形: 圆角 56"/>
          <p:cNvSpPr/>
          <p:nvPr/>
        </p:nvSpPr>
        <p:spPr>
          <a:xfrm>
            <a:off x="1603433" y="2539797"/>
            <a:ext cx="1347192" cy="417211"/>
          </a:xfrm>
          <a:prstGeom prst="roundRect">
            <a:avLst/>
          </a:prstGeom>
          <a:solidFill>
            <a:schemeClr val="accent1">
              <a:alpha val="89804"/>
            </a:schemeClr>
          </a:solidFill>
          <a:ln>
            <a:noFill/>
          </a:ln>
          <a:effectLst>
            <a:outerShdw blurRad="254000" dist="63500" sx="85000" sy="85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招聘管理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12" name="矩形: 圆角 57"/>
          <p:cNvSpPr/>
          <p:nvPr/>
        </p:nvSpPr>
        <p:spPr>
          <a:xfrm>
            <a:off x="3492224" y="2539797"/>
            <a:ext cx="1347192" cy="417211"/>
          </a:xfrm>
          <a:prstGeom prst="roundRect">
            <a:avLst/>
          </a:prstGeom>
          <a:solidFill>
            <a:schemeClr val="accent1">
              <a:alpha val="89804"/>
            </a:schemeClr>
          </a:solidFill>
          <a:ln>
            <a:noFill/>
          </a:ln>
          <a:effectLst>
            <a:outerShdw blurRad="254000" dist="63500" sx="85000" sy="85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商机跟踪管理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13" name="矩形: 圆角 58"/>
          <p:cNvSpPr/>
          <p:nvPr/>
        </p:nvSpPr>
        <p:spPr>
          <a:xfrm>
            <a:off x="5381015" y="2539797"/>
            <a:ext cx="1347192" cy="417211"/>
          </a:xfrm>
          <a:prstGeom prst="roundRect">
            <a:avLst/>
          </a:prstGeom>
          <a:solidFill>
            <a:schemeClr val="accent1">
              <a:alpha val="89804"/>
            </a:schemeClr>
          </a:solidFill>
          <a:ln>
            <a:noFill/>
          </a:ln>
          <a:effectLst>
            <a:outerShdw blurRad="254000" dist="63500" sx="85000" sy="85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采购管理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14" name="矩形: 圆角 59"/>
          <p:cNvSpPr/>
          <p:nvPr/>
        </p:nvSpPr>
        <p:spPr>
          <a:xfrm>
            <a:off x="7269806" y="2539797"/>
            <a:ext cx="1347192" cy="417211"/>
          </a:xfrm>
          <a:prstGeom prst="roundRect">
            <a:avLst/>
          </a:prstGeom>
          <a:solidFill>
            <a:schemeClr val="accent1">
              <a:alpha val="89804"/>
            </a:schemeClr>
          </a:solidFill>
          <a:ln>
            <a:noFill/>
          </a:ln>
          <a:effectLst>
            <a:outerShdw blurRad="254000" dist="63500" sx="85000" sy="85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项目规划管理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15" name="矩形: 圆角 61"/>
          <p:cNvSpPr/>
          <p:nvPr/>
        </p:nvSpPr>
        <p:spPr>
          <a:xfrm>
            <a:off x="1603432" y="1975312"/>
            <a:ext cx="1347192" cy="417211"/>
          </a:xfrm>
          <a:prstGeom prst="roundRect">
            <a:avLst/>
          </a:prstGeom>
          <a:solidFill>
            <a:schemeClr val="accent1">
              <a:alpha val="89804"/>
            </a:schemeClr>
          </a:solidFill>
          <a:ln>
            <a:noFill/>
          </a:ln>
          <a:effectLst>
            <a:outerShdw blurRad="254000" dist="63500" sx="85000" sy="85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考勤管理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16" name="矩形: 圆角 62"/>
          <p:cNvSpPr/>
          <p:nvPr/>
        </p:nvSpPr>
        <p:spPr>
          <a:xfrm>
            <a:off x="3492223" y="1975312"/>
            <a:ext cx="1347192" cy="417211"/>
          </a:xfrm>
          <a:prstGeom prst="roundRect">
            <a:avLst/>
          </a:prstGeom>
          <a:solidFill>
            <a:schemeClr val="accent1">
              <a:alpha val="89804"/>
            </a:schemeClr>
          </a:solidFill>
          <a:ln>
            <a:noFill/>
          </a:ln>
          <a:effectLst>
            <a:outerShdw blurRad="254000" dist="63500" sx="85000" sy="85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销售线索管理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17" name="矩形: 圆角 63"/>
          <p:cNvSpPr/>
          <p:nvPr/>
        </p:nvSpPr>
        <p:spPr>
          <a:xfrm>
            <a:off x="5381014" y="1975312"/>
            <a:ext cx="1347192" cy="417211"/>
          </a:xfrm>
          <a:prstGeom prst="roundRect">
            <a:avLst/>
          </a:prstGeom>
          <a:solidFill>
            <a:schemeClr val="accent1">
              <a:alpha val="89804"/>
            </a:schemeClr>
          </a:solidFill>
          <a:ln>
            <a:noFill/>
          </a:ln>
          <a:effectLst>
            <a:outerShdw blurRad="254000" dist="63500" sx="85000" sy="85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合同管理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18" name="矩形: 圆角 64"/>
          <p:cNvSpPr/>
          <p:nvPr/>
        </p:nvSpPr>
        <p:spPr>
          <a:xfrm>
            <a:off x="7269805" y="1975312"/>
            <a:ext cx="1347192" cy="417211"/>
          </a:xfrm>
          <a:prstGeom prst="roundRect">
            <a:avLst/>
          </a:prstGeom>
          <a:solidFill>
            <a:schemeClr val="accent1">
              <a:alpha val="89804"/>
            </a:schemeClr>
          </a:solidFill>
          <a:ln>
            <a:noFill/>
          </a:ln>
          <a:effectLst>
            <a:outerShdw blurRad="254000" dist="63500" sx="85000" sy="85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项目信息管理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cxnSp>
        <p:nvCxnSpPr>
          <p:cNvPr id="119" name="直接箭头连接符 118"/>
          <p:cNvCxnSpPr/>
          <p:nvPr/>
        </p:nvCxnSpPr>
        <p:spPr>
          <a:xfrm>
            <a:off x="780511" y="3618812"/>
            <a:ext cx="8200085" cy="0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箭头连接符 119"/>
          <p:cNvCxnSpPr/>
          <p:nvPr/>
        </p:nvCxnSpPr>
        <p:spPr>
          <a:xfrm>
            <a:off x="780511" y="1876518"/>
            <a:ext cx="8492601" cy="0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箭头连接符 120"/>
          <p:cNvCxnSpPr/>
          <p:nvPr/>
        </p:nvCxnSpPr>
        <p:spPr>
          <a:xfrm>
            <a:off x="780511" y="4764634"/>
            <a:ext cx="8200085" cy="0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箭头连接符 121"/>
          <p:cNvCxnSpPr/>
          <p:nvPr/>
        </p:nvCxnSpPr>
        <p:spPr>
          <a:xfrm flipV="1">
            <a:off x="780511" y="5887915"/>
            <a:ext cx="8515167" cy="1362"/>
          </a:xfrm>
          <a:prstGeom prst="straightConnector1">
            <a:avLst/>
          </a:prstGeom>
          <a:ln w="3175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矩形: 圆角 88"/>
          <p:cNvSpPr/>
          <p:nvPr/>
        </p:nvSpPr>
        <p:spPr>
          <a:xfrm>
            <a:off x="8773317" y="1975311"/>
            <a:ext cx="567893" cy="3847041"/>
          </a:xfrm>
          <a:prstGeom prst="roundRect">
            <a:avLst>
              <a:gd name="adj" fmla="val 8716"/>
            </a:avLst>
          </a:prstGeom>
          <a:solidFill>
            <a:srgbClr val="1B4367"/>
          </a:solidFill>
          <a:ln>
            <a:noFill/>
          </a:ln>
          <a:effectLst>
            <a:outerShdw blurRad="165100" dist="12700" sx="70000" sy="7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系统接口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24" name="矩形: 圆角 108"/>
          <p:cNvSpPr/>
          <p:nvPr/>
        </p:nvSpPr>
        <p:spPr>
          <a:xfrm>
            <a:off x="10354477" y="5097106"/>
            <a:ext cx="1224051" cy="672949"/>
          </a:xfrm>
          <a:prstGeom prst="roundRect">
            <a:avLst/>
          </a:prstGeom>
          <a:solidFill>
            <a:srgbClr val="97C7CE"/>
          </a:solidFill>
          <a:ln>
            <a:noFill/>
          </a:ln>
          <a:effectLst>
            <a:outerShdw blurRad="254000" dist="63500" sx="85000" sy="85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ERP…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25" name="矩形: 圆角 114"/>
          <p:cNvSpPr/>
          <p:nvPr/>
        </p:nvSpPr>
        <p:spPr>
          <a:xfrm>
            <a:off x="10354477" y="2065528"/>
            <a:ext cx="1224051" cy="672949"/>
          </a:xfrm>
          <a:prstGeom prst="roundRect">
            <a:avLst/>
          </a:prstGeom>
          <a:solidFill>
            <a:srgbClr val="97C7CE"/>
          </a:solidFill>
          <a:ln>
            <a:noFill/>
          </a:ln>
          <a:effectLst>
            <a:outerShdw blurRad="254000" dist="63500" sx="85000" sy="85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HR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26" name="矩形: 圆角 118"/>
          <p:cNvSpPr/>
          <p:nvPr/>
        </p:nvSpPr>
        <p:spPr>
          <a:xfrm>
            <a:off x="10354477" y="3073312"/>
            <a:ext cx="1224051" cy="672949"/>
          </a:xfrm>
          <a:prstGeom prst="roundRect">
            <a:avLst/>
          </a:prstGeom>
          <a:solidFill>
            <a:srgbClr val="97C7CE"/>
          </a:solidFill>
          <a:ln>
            <a:noFill/>
          </a:ln>
          <a:effectLst>
            <a:outerShdw blurRad="254000" dist="63500" sx="85000" sy="85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CRM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cxnSp>
        <p:nvCxnSpPr>
          <p:cNvPr id="127" name="直接箭头连接符 126"/>
          <p:cNvCxnSpPr/>
          <p:nvPr/>
        </p:nvCxnSpPr>
        <p:spPr>
          <a:xfrm flipH="1">
            <a:off x="9374888" y="2434329"/>
            <a:ext cx="997599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箭头连接符 127"/>
          <p:cNvCxnSpPr/>
          <p:nvPr/>
        </p:nvCxnSpPr>
        <p:spPr>
          <a:xfrm flipH="1">
            <a:off x="9374888" y="3421361"/>
            <a:ext cx="997599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箭头连接符 128"/>
          <p:cNvCxnSpPr/>
          <p:nvPr/>
        </p:nvCxnSpPr>
        <p:spPr>
          <a:xfrm flipH="1">
            <a:off x="9360374" y="5446563"/>
            <a:ext cx="997599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文本框 129"/>
          <p:cNvSpPr txBox="1"/>
          <p:nvPr/>
        </p:nvSpPr>
        <p:spPr>
          <a:xfrm>
            <a:off x="9407448" y="2136440"/>
            <a:ext cx="872807" cy="272758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数据对接</a:t>
            </a:r>
            <a:endParaRPr kumimoji="0" lang="en-US" altLang="zh-CN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1" name="文本框 130"/>
          <p:cNvSpPr txBox="1"/>
          <p:nvPr/>
        </p:nvSpPr>
        <p:spPr>
          <a:xfrm>
            <a:off x="9420181" y="2474835"/>
            <a:ext cx="872807" cy="272758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采集导入</a:t>
            </a:r>
            <a:endParaRPr kumimoji="0" lang="en-US" altLang="zh-CN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2" name="文本框 131"/>
          <p:cNvSpPr txBox="1"/>
          <p:nvPr/>
        </p:nvSpPr>
        <p:spPr>
          <a:xfrm>
            <a:off x="9274573" y="3118803"/>
            <a:ext cx="1161707" cy="266891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数据对接</a:t>
            </a:r>
            <a:endParaRPr kumimoji="0" lang="en-US" altLang="zh-CN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3" name="文本框 132"/>
          <p:cNvSpPr txBox="1"/>
          <p:nvPr/>
        </p:nvSpPr>
        <p:spPr>
          <a:xfrm>
            <a:off x="9420467" y="3455838"/>
            <a:ext cx="872807" cy="272758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采集导入</a:t>
            </a:r>
            <a:endParaRPr kumimoji="0" lang="en-US" altLang="zh-CN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4" name="文本框 133"/>
          <p:cNvSpPr txBox="1"/>
          <p:nvPr/>
        </p:nvSpPr>
        <p:spPr>
          <a:xfrm>
            <a:off x="9410168" y="5141542"/>
            <a:ext cx="872807" cy="272758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数据对接</a:t>
            </a:r>
            <a:endParaRPr kumimoji="0" lang="en-US" altLang="zh-CN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5" name="文本框 134"/>
          <p:cNvSpPr txBox="1"/>
          <p:nvPr/>
        </p:nvSpPr>
        <p:spPr>
          <a:xfrm>
            <a:off x="9422901" y="5479937"/>
            <a:ext cx="872807" cy="272758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采集导入</a:t>
            </a:r>
            <a:endParaRPr kumimoji="0" lang="en-US" altLang="zh-CN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36" name="组合 135"/>
          <p:cNvGrpSpPr/>
          <p:nvPr/>
        </p:nvGrpSpPr>
        <p:grpSpPr>
          <a:xfrm>
            <a:off x="4490996" y="1172577"/>
            <a:ext cx="2352105" cy="567771"/>
            <a:chOff x="4921661" y="1172577"/>
            <a:chExt cx="2352105" cy="567771"/>
          </a:xfrm>
        </p:grpSpPr>
        <p:pic>
          <p:nvPicPr>
            <p:cNvPr id="137" name="图片 1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8781" y="1263254"/>
              <a:ext cx="376894" cy="376894"/>
            </a:xfrm>
            <a:prstGeom prst="rect">
              <a:avLst/>
            </a:prstGeom>
          </p:spPr>
        </p:pic>
        <p:pic>
          <p:nvPicPr>
            <p:cNvPr id="138" name="图片 1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12150" y="1263254"/>
              <a:ext cx="376894" cy="376894"/>
            </a:xfrm>
            <a:prstGeom prst="rect">
              <a:avLst/>
            </a:prstGeom>
          </p:spPr>
        </p:pic>
        <p:pic>
          <p:nvPicPr>
            <p:cNvPr id="139" name="图片 13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504" y="1263334"/>
              <a:ext cx="376735" cy="376735"/>
            </a:xfrm>
            <a:prstGeom prst="rect">
              <a:avLst/>
            </a:prstGeom>
          </p:spPr>
        </p:pic>
        <p:sp>
          <p:nvSpPr>
            <p:cNvPr id="140" name="矩形 139"/>
            <p:cNvSpPr/>
            <p:nvPr/>
          </p:nvSpPr>
          <p:spPr>
            <a:xfrm>
              <a:off x="4921661" y="1172577"/>
              <a:ext cx="2352105" cy="567771"/>
            </a:xfrm>
            <a:prstGeom prst="rect">
              <a:avLst/>
            </a:prstGeom>
            <a:noFill/>
            <a:ln w="3175" cmpd="sng">
              <a:solidFill>
                <a:srgbClr val="91C6CE"/>
              </a:solidFill>
              <a:prstDash val="sysDot"/>
              <a:miter lim="800000"/>
            </a:ln>
            <a:effectLst>
              <a:reflection blurRad="6350" stA="61000" endPos="15000" dir="5400000" sy="-100000" algn="bl" rotWithShape="0"/>
            </a:effectLst>
          </p:spPr>
          <p:txBody>
            <a:bodyPr wrap="none" lIns="207816" tIns="103908" rIns="207816" bIns="103908" anchor="ctr"/>
            <a:lstStyle/>
            <a:p>
              <a:pPr marL="0" marR="0" lvl="0" indent="0" algn="ctr" defTabSz="2078355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41" name="组合 140"/>
          <p:cNvGrpSpPr/>
          <p:nvPr/>
        </p:nvGrpSpPr>
        <p:grpSpPr>
          <a:xfrm>
            <a:off x="6891569" y="1172577"/>
            <a:ext cx="2352105" cy="567771"/>
            <a:chOff x="7312481" y="1172577"/>
            <a:chExt cx="2352105" cy="567771"/>
          </a:xfrm>
        </p:grpSpPr>
        <p:sp>
          <p:nvSpPr>
            <p:cNvPr id="142" name="矩形 141"/>
            <p:cNvSpPr/>
            <p:nvPr/>
          </p:nvSpPr>
          <p:spPr>
            <a:xfrm>
              <a:off x="7312481" y="1172577"/>
              <a:ext cx="2352105" cy="567771"/>
            </a:xfrm>
            <a:prstGeom prst="rect">
              <a:avLst/>
            </a:prstGeom>
            <a:noFill/>
            <a:ln w="3175" cmpd="sng">
              <a:solidFill>
                <a:srgbClr val="91C6CE"/>
              </a:solidFill>
              <a:prstDash val="sysDot"/>
              <a:miter lim="800000"/>
            </a:ln>
            <a:effectLst>
              <a:reflection blurRad="6350" stA="61000" endPos="15000" dir="5400000" sy="-100000" algn="bl" rotWithShape="0"/>
            </a:effectLst>
          </p:spPr>
          <p:txBody>
            <a:bodyPr wrap="none" lIns="207816" tIns="103908" rIns="207816" bIns="103908" anchor="ctr"/>
            <a:lstStyle/>
            <a:p>
              <a:pPr marL="0" marR="0" lvl="0" indent="0" algn="ctr" defTabSz="2078355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143" name="图片 14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92061" y="1291043"/>
              <a:ext cx="376894" cy="376894"/>
            </a:xfrm>
            <a:prstGeom prst="rect">
              <a:avLst/>
            </a:prstGeom>
          </p:spPr>
        </p:pic>
        <p:pic>
          <p:nvPicPr>
            <p:cNvPr id="144" name="图片 143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9141376" y="1291043"/>
              <a:ext cx="376894" cy="376894"/>
            </a:xfrm>
            <a:prstGeom prst="rect">
              <a:avLst/>
            </a:prstGeom>
          </p:spPr>
        </p:pic>
        <p:pic>
          <p:nvPicPr>
            <p:cNvPr id="145" name="图片 14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51532" y="1308175"/>
              <a:ext cx="342631" cy="342631"/>
            </a:xfrm>
            <a:prstGeom prst="rect">
              <a:avLst/>
            </a:prstGeom>
          </p:spPr>
        </p:pic>
        <p:pic>
          <p:nvPicPr>
            <p:cNvPr id="146" name="图片 14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90727" y="1308175"/>
              <a:ext cx="342631" cy="342631"/>
            </a:xfrm>
            <a:prstGeom prst="rect">
              <a:avLst/>
            </a:prstGeom>
          </p:spPr>
        </p:pic>
      </p:grpSp>
      <p:sp>
        <p:nvSpPr>
          <p:cNvPr id="147" name="矩形: 圆角 85"/>
          <p:cNvSpPr/>
          <p:nvPr/>
        </p:nvSpPr>
        <p:spPr>
          <a:xfrm>
            <a:off x="1603434" y="3109881"/>
            <a:ext cx="1347192" cy="417211"/>
          </a:xfrm>
          <a:prstGeom prst="roundRect">
            <a:avLst/>
          </a:prstGeom>
          <a:solidFill>
            <a:schemeClr val="accent1">
              <a:alpha val="89804"/>
            </a:schemeClr>
          </a:solidFill>
          <a:ln>
            <a:noFill/>
          </a:ln>
          <a:effectLst>
            <a:outerShdw blurRad="254000" dist="63500" sx="85000" sy="85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绩效管理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48" name="矩形: 圆角 86"/>
          <p:cNvSpPr/>
          <p:nvPr/>
        </p:nvSpPr>
        <p:spPr>
          <a:xfrm>
            <a:off x="3492225" y="3109881"/>
            <a:ext cx="1347192" cy="417211"/>
          </a:xfrm>
          <a:prstGeom prst="roundRect">
            <a:avLst/>
          </a:prstGeom>
          <a:solidFill>
            <a:schemeClr val="accent1">
              <a:alpha val="89804"/>
            </a:schemeClr>
          </a:solidFill>
          <a:ln>
            <a:noFill/>
          </a:ln>
          <a:effectLst>
            <a:outerShdw blurRad="254000" dist="63500" sx="85000" sy="85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报销管理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49" name="矩形: 圆角 87"/>
          <p:cNvSpPr/>
          <p:nvPr/>
        </p:nvSpPr>
        <p:spPr>
          <a:xfrm>
            <a:off x="5381016" y="3109881"/>
            <a:ext cx="1347192" cy="417211"/>
          </a:xfrm>
          <a:prstGeom prst="roundRect">
            <a:avLst/>
          </a:prstGeom>
          <a:solidFill>
            <a:schemeClr val="accent1">
              <a:alpha val="89804"/>
            </a:schemeClr>
          </a:solidFill>
          <a:ln>
            <a:noFill/>
          </a:ln>
          <a:effectLst>
            <a:outerShdw blurRad="254000" dist="63500" sx="85000" sy="85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费用管理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50" name="矩形: 圆角 91"/>
          <p:cNvSpPr/>
          <p:nvPr/>
        </p:nvSpPr>
        <p:spPr>
          <a:xfrm>
            <a:off x="7269807" y="3109881"/>
            <a:ext cx="1347192" cy="417211"/>
          </a:xfrm>
          <a:prstGeom prst="roundRect">
            <a:avLst/>
          </a:prstGeom>
          <a:solidFill>
            <a:schemeClr val="accent1">
              <a:alpha val="89804"/>
            </a:schemeClr>
          </a:solidFill>
          <a:ln>
            <a:noFill/>
          </a:ln>
          <a:effectLst>
            <a:outerShdw blurRad="254000" dist="63500" sx="85000" sy="85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项目进度管理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51" name="矩形: 圆角 78"/>
          <p:cNvSpPr/>
          <p:nvPr/>
        </p:nvSpPr>
        <p:spPr>
          <a:xfrm>
            <a:off x="10360120" y="4094962"/>
            <a:ext cx="1224051" cy="672949"/>
          </a:xfrm>
          <a:prstGeom prst="roundRect">
            <a:avLst/>
          </a:prstGeom>
          <a:solidFill>
            <a:srgbClr val="97C7CE"/>
          </a:solidFill>
          <a:ln>
            <a:noFill/>
          </a:ln>
          <a:effectLst>
            <a:outerShdw blurRad="254000" dist="63500" sx="85000" sy="85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SCM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cxnSp>
        <p:nvCxnSpPr>
          <p:cNvPr id="152" name="直接箭头连接符 151"/>
          <p:cNvCxnSpPr/>
          <p:nvPr/>
        </p:nvCxnSpPr>
        <p:spPr>
          <a:xfrm flipH="1">
            <a:off x="9380531" y="4443011"/>
            <a:ext cx="997599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文本框 152"/>
          <p:cNvSpPr txBox="1"/>
          <p:nvPr/>
        </p:nvSpPr>
        <p:spPr>
          <a:xfrm>
            <a:off x="9413377" y="4140453"/>
            <a:ext cx="872807" cy="266891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数据对接</a:t>
            </a:r>
            <a:endParaRPr kumimoji="0" lang="en-US" altLang="zh-CN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4" name="文本框 153"/>
          <p:cNvSpPr txBox="1"/>
          <p:nvPr/>
        </p:nvSpPr>
        <p:spPr>
          <a:xfrm>
            <a:off x="9414821" y="4501426"/>
            <a:ext cx="872807" cy="266891"/>
          </a:xfrm>
          <a:prstGeom prst="rect">
            <a:avLst/>
          </a:prstGeom>
          <a:noFill/>
        </p:spPr>
        <p:txBody>
          <a:bodyPr wrap="square" tIns="36000" bIns="3600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采集导入</a:t>
            </a:r>
            <a:endParaRPr kumimoji="0" lang="en-US" altLang="zh-CN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55" name="图片 15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6281165" y="1240881"/>
            <a:ext cx="456041" cy="456041"/>
          </a:xfrm>
          <a:prstGeom prst="rect">
            <a:avLst/>
          </a:prstGeom>
        </p:spPr>
      </p:pic>
      <p:grpSp>
        <p:nvGrpSpPr>
          <p:cNvPr id="156" name="组合 155"/>
          <p:cNvGrpSpPr/>
          <p:nvPr/>
        </p:nvGrpSpPr>
        <p:grpSpPr>
          <a:xfrm>
            <a:off x="1588999" y="1178878"/>
            <a:ext cx="2838691" cy="567771"/>
            <a:chOff x="2009911" y="1835316"/>
            <a:chExt cx="2838691" cy="567771"/>
          </a:xfrm>
        </p:grpSpPr>
        <p:pic>
          <p:nvPicPr>
            <p:cNvPr id="157" name="图片 156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>
            <a:xfrm>
              <a:off x="2009911" y="1912349"/>
              <a:ext cx="435051" cy="435051"/>
            </a:xfrm>
            <a:prstGeom prst="rect">
              <a:avLst/>
            </a:prstGeom>
          </p:spPr>
        </p:pic>
        <p:pic>
          <p:nvPicPr>
            <p:cNvPr id="158" name="图片 157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>
              <a:off x="2645321" y="1932124"/>
              <a:ext cx="395501" cy="395501"/>
            </a:xfrm>
            <a:prstGeom prst="rect">
              <a:avLst/>
            </a:prstGeom>
          </p:spPr>
        </p:pic>
        <p:pic>
          <p:nvPicPr>
            <p:cNvPr id="159" name="图片 158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>
            <a:xfrm>
              <a:off x="3241181" y="1932124"/>
              <a:ext cx="381118" cy="395501"/>
            </a:xfrm>
            <a:prstGeom prst="rect">
              <a:avLst/>
            </a:prstGeom>
          </p:spPr>
        </p:pic>
        <p:pic>
          <p:nvPicPr>
            <p:cNvPr id="160" name="图片 159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>
            <a:xfrm>
              <a:off x="4418519" y="1932124"/>
              <a:ext cx="395501" cy="395501"/>
            </a:xfrm>
            <a:prstGeom prst="rect">
              <a:avLst/>
            </a:prstGeom>
          </p:spPr>
        </p:pic>
        <p:pic>
          <p:nvPicPr>
            <p:cNvPr id="161" name="图片 160"/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>
            <a:xfrm>
              <a:off x="3822658" y="1932124"/>
              <a:ext cx="395501" cy="395501"/>
            </a:xfrm>
            <a:prstGeom prst="rect">
              <a:avLst/>
            </a:prstGeom>
          </p:spPr>
        </p:pic>
        <p:sp>
          <p:nvSpPr>
            <p:cNvPr id="162" name="矩形 161"/>
            <p:cNvSpPr/>
            <p:nvPr/>
          </p:nvSpPr>
          <p:spPr>
            <a:xfrm>
              <a:off x="2022359" y="1835316"/>
              <a:ext cx="2826243" cy="567771"/>
            </a:xfrm>
            <a:prstGeom prst="rect">
              <a:avLst/>
            </a:prstGeom>
            <a:noFill/>
            <a:ln w="3175" cmpd="sng">
              <a:solidFill>
                <a:srgbClr val="91C6CE"/>
              </a:solidFill>
              <a:prstDash val="sysDot"/>
              <a:miter lim="800000"/>
            </a:ln>
            <a:effectLst>
              <a:reflection blurRad="6350" stA="61000" endPos="15000" dir="5400000" sy="-100000" algn="bl" rotWithShape="0"/>
            </a:effectLst>
          </p:spPr>
          <p:txBody>
            <a:bodyPr wrap="none" lIns="207816" tIns="103908" rIns="207816" bIns="103908" anchor="ctr"/>
            <a:lstStyle/>
            <a:p>
              <a:pPr marL="0" marR="0" lvl="0" indent="0" algn="ctr" defTabSz="2078355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平台总体</a:t>
            </a:r>
            <a:r>
              <a:rPr lang="zh-CN" altLang="en-US" dirty="0"/>
              <a:t>蓝图</a:t>
            </a:r>
            <a:r>
              <a:rPr lang="en-US" altLang="zh-CN" dirty="0"/>
              <a:t>·</a:t>
            </a:r>
            <a:r>
              <a:rPr lang="zh-CN" altLang="en-US" dirty="0"/>
              <a:t>统一业务目标</a:t>
            </a:r>
            <a:r>
              <a:rPr lang="en-US" altLang="zh-CN" dirty="0"/>
              <a:t>&amp;</a:t>
            </a:r>
            <a:r>
              <a:rPr lang="zh-CN" altLang="en-US" dirty="0"/>
              <a:t>一个运营中心</a:t>
            </a:r>
            <a:r>
              <a:rPr lang="en-US" altLang="zh-CN" dirty="0"/>
              <a:t>&amp;</a:t>
            </a:r>
            <a:r>
              <a:rPr lang="zh-CN" altLang="en-US" dirty="0"/>
              <a:t>四类资源管理</a:t>
            </a:r>
            <a:r>
              <a:rPr lang="en-US" altLang="zh-CN" dirty="0"/>
              <a:t>&amp;</a:t>
            </a:r>
            <a:r>
              <a:rPr lang="zh-CN" altLang="en-US" dirty="0"/>
              <a:t>七组业务流程</a:t>
            </a:r>
            <a:r>
              <a:rPr lang="en-US" altLang="zh-CN" dirty="0"/>
              <a:t>&amp;</a:t>
            </a:r>
            <a:r>
              <a:rPr lang="zh-CN" altLang="en-US" dirty="0"/>
              <a:t>四个控制过程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1397639" y="5815388"/>
            <a:ext cx="8622596" cy="720000"/>
            <a:chOff x="2334344" y="5636971"/>
            <a:chExt cx="8622596" cy="720000"/>
          </a:xfrm>
          <a:solidFill>
            <a:schemeClr val="accent5"/>
          </a:solidFill>
        </p:grpSpPr>
        <p:sp>
          <p:nvSpPr>
            <p:cNvPr id="6" name="TextBox 67"/>
            <p:cNvSpPr txBox="1"/>
            <p:nvPr/>
          </p:nvSpPr>
          <p:spPr>
            <a:xfrm>
              <a:off x="2334344" y="5636971"/>
              <a:ext cx="2229369" cy="720000"/>
            </a:xfrm>
            <a:prstGeom prst="rect">
              <a:avLst/>
            </a:prstGeom>
            <a:grpFill/>
            <a:ln w="3175" cmpd="sng">
              <a:solidFill>
                <a:srgbClr val="FFFFFF"/>
              </a:solidFill>
              <a:miter lim="800000"/>
            </a:ln>
            <a:effectLst>
              <a:reflection blurRad="6350" stA="61000" endPos="5000" dir="5400000" sy="-100000" algn="bl" rotWithShape="0"/>
            </a:effectLst>
          </p:spPr>
          <p:txBody>
            <a:bodyPr wrap="none" lIns="207816" tIns="103908" rIns="207816" bIns="103908" anchor="ctr"/>
            <a:lstStyle>
              <a:defPPr>
                <a:defRPr lang="zh-CN"/>
              </a:defPPr>
              <a:lvl1pPr algn="ctr" latinLnBrk="1">
                <a:defRPr kumimoji="1" sz="9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defRPr>
              </a:lvl1pPr>
            </a:lstStyle>
            <a:p>
              <a:pPr marL="0" marR="0" lvl="0" indent="0" algn="ctr" defTabSz="2078355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人</a:t>
              </a:r>
              <a:endPara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TextBox 67"/>
            <p:cNvSpPr txBox="1"/>
            <p:nvPr/>
          </p:nvSpPr>
          <p:spPr>
            <a:xfrm>
              <a:off x="4503932" y="5636971"/>
              <a:ext cx="2229369" cy="720000"/>
            </a:xfrm>
            <a:prstGeom prst="rect">
              <a:avLst/>
            </a:prstGeom>
            <a:grpFill/>
            <a:ln w="3175" cmpd="sng">
              <a:solidFill>
                <a:srgbClr val="FFFFFF"/>
              </a:solidFill>
              <a:miter lim="800000"/>
            </a:ln>
            <a:effectLst>
              <a:reflection blurRad="6350" stA="61000" endPos="5000" dir="5400000" sy="-100000" algn="bl" rotWithShape="0"/>
            </a:effectLst>
          </p:spPr>
          <p:txBody>
            <a:bodyPr wrap="none" lIns="207816" tIns="103908" rIns="207816" bIns="103908" anchor="ctr"/>
            <a:lstStyle>
              <a:defPPr>
                <a:defRPr lang="zh-CN"/>
              </a:defPPr>
              <a:lvl1pPr algn="ctr" latinLnBrk="1">
                <a:defRPr kumimoji="1" sz="9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defRPr>
              </a:lvl1pPr>
            </a:lstStyle>
            <a:p>
              <a:pPr marL="0" marR="0" lvl="0" indent="0" algn="ctr" defTabSz="2078355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财</a:t>
              </a:r>
              <a:endPara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TextBox 67"/>
            <p:cNvSpPr txBox="1"/>
            <p:nvPr/>
          </p:nvSpPr>
          <p:spPr>
            <a:xfrm>
              <a:off x="6673520" y="5636971"/>
              <a:ext cx="2229369" cy="720000"/>
            </a:xfrm>
            <a:prstGeom prst="rect">
              <a:avLst/>
            </a:prstGeom>
            <a:grpFill/>
            <a:ln w="3175" cmpd="sng">
              <a:solidFill>
                <a:srgbClr val="FFFFFF"/>
              </a:solidFill>
              <a:miter lim="800000"/>
            </a:ln>
            <a:effectLst>
              <a:reflection blurRad="6350" stA="61000" endPos="5000" dir="5400000" sy="-100000" algn="bl" rotWithShape="0"/>
            </a:effectLst>
          </p:spPr>
          <p:txBody>
            <a:bodyPr wrap="none" lIns="207816" tIns="103908" rIns="207816" bIns="103908" anchor="ctr"/>
            <a:lstStyle>
              <a:defPPr>
                <a:defRPr lang="zh-CN"/>
              </a:defPPr>
              <a:lvl1pPr algn="ctr" latinLnBrk="1">
                <a:defRPr kumimoji="1" sz="9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defRPr>
              </a:lvl1pPr>
            </a:lstStyle>
            <a:p>
              <a:pPr marL="0" marR="0" lvl="0" indent="0" algn="ctr" defTabSz="2078355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物</a:t>
              </a:r>
              <a:endParaRPr kumimoji="1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Box 67"/>
            <p:cNvSpPr txBox="1"/>
            <p:nvPr/>
          </p:nvSpPr>
          <p:spPr>
            <a:xfrm>
              <a:off x="8843108" y="5636971"/>
              <a:ext cx="2113832" cy="720000"/>
            </a:xfrm>
            <a:prstGeom prst="rect">
              <a:avLst/>
            </a:prstGeom>
            <a:grpFill/>
            <a:ln w="3175" cmpd="sng">
              <a:solidFill>
                <a:srgbClr val="FFFFFF"/>
              </a:solidFill>
              <a:miter lim="800000"/>
            </a:ln>
            <a:effectLst>
              <a:reflection blurRad="6350" stA="61000" endPos="5000" dir="5400000" sy="-100000" algn="bl" rotWithShape="0"/>
            </a:effectLst>
          </p:spPr>
          <p:txBody>
            <a:bodyPr wrap="none" lIns="207816" tIns="103908" rIns="207816" bIns="103908" anchor="ctr"/>
            <a:lstStyle>
              <a:defPPr>
                <a:defRPr lang="zh-CN"/>
              </a:defPPr>
              <a:lvl1pPr algn="ctr" latinLnBrk="1">
                <a:defRPr kumimoji="1" sz="9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defRPr>
              </a:lvl1pPr>
            </a:lstStyle>
            <a:p>
              <a:pPr marL="0" marR="0" lvl="0" indent="0" algn="ctr" defTabSz="2078355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</a:t>
              </a:r>
              <a:r>
                <a:rPr kumimoji="1" lang="zh-CN" alt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（文档）</a:t>
              </a:r>
              <a:endParaRPr kumimoji="1" lang="en-US" altLang="zh-CN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TextBox 67"/>
          <p:cNvSpPr txBox="1"/>
          <p:nvPr/>
        </p:nvSpPr>
        <p:spPr>
          <a:xfrm>
            <a:off x="1393144" y="4302930"/>
            <a:ext cx="1252089" cy="1464471"/>
          </a:xfrm>
          <a:prstGeom prst="rect">
            <a:avLst/>
          </a:prstGeom>
          <a:solidFill>
            <a:srgbClr val="547DC7"/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7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销售管</a:t>
            </a:r>
            <a:endParaRPr kumimoji="1" lang="en-US" altLang="zh-CN" sz="17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2078355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7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理流程</a:t>
            </a:r>
            <a:endParaRPr kumimoji="1" lang="en-US" altLang="zh-CN" sz="17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2078355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7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kumimoji="1" lang="en-US" altLang="zh-CN" sz="17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SFA</a:t>
            </a:r>
            <a:r>
              <a:rPr kumimoji="1" lang="zh-CN" altLang="en-US" sz="17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kumimoji="1" lang="zh-CN" altLang="en-US" sz="17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67"/>
          <p:cNvSpPr txBox="1"/>
          <p:nvPr/>
        </p:nvSpPr>
        <p:spPr>
          <a:xfrm>
            <a:off x="2624954" y="4302930"/>
            <a:ext cx="1252089" cy="1464471"/>
          </a:xfrm>
          <a:prstGeom prst="rect">
            <a:avLst/>
          </a:prstGeom>
          <a:solidFill>
            <a:srgbClr val="547DC7"/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7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项目管</a:t>
            </a:r>
            <a:endParaRPr kumimoji="1" lang="en-US" altLang="zh-CN" sz="17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2078355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7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理流程</a:t>
            </a:r>
            <a:endParaRPr kumimoji="1" lang="zh-CN" altLang="en-US" sz="17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67"/>
          <p:cNvSpPr txBox="1"/>
          <p:nvPr/>
        </p:nvSpPr>
        <p:spPr>
          <a:xfrm>
            <a:off x="3856764" y="4302930"/>
            <a:ext cx="1252089" cy="1464471"/>
          </a:xfrm>
          <a:prstGeom prst="rect">
            <a:avLst/>
          </a:prstGeom>
          <a:solidFill>
            <a:srgbClr val="547DC7"/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7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采购管</a:t>
            </a:r>
            <a:endParaRPr kumimoji="1" lang="en-US" altLang="zh-CN" sz="17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2078355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7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理流程</a:t>
            </a:r>
            <a:endParaRPr kumimoji="1" lang="en-US" altLang="zh-CN" sz="17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67"/>
          <p:cNvSpPr txBox="1"/>
          <p:nvPr/>
        </p:nvSpPr>
        <p:spPr>
          <a:xfrm>
            <a:off x="8784004" y="4302930"/>
            <a:ext cx="1252089" cy="1464471"/>
          </a:xfrm>
          <a:prstGeom prst="rect">
            <a:avLst/>
          </a:prstGeom>
          <a:solidFill>
            <a:srgbClr val="547DC7"/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7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档案管</a:t>
            </a:r>
            <a:endParaRPr kumimoji="1" lang="en-US" altLang="zh-CN" sz="17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2078355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7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理流程</a:t>
            </a:r>
            <a:endParaRPr kumimoji="1" lang="zh-CN" altLang="en-US" sz="17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67"/>
          <p:cNvSpPr txBox="1"/>
          <p:nvPr/>
        </p:nvSpPr>
        <p:spPr>
          <a:xfrm>
            <a:off x="7552194" y="4302930"/>
            <a:ext cx="1252089" cy="1464471"/>
          </a:xfrm>
          <a:prstGeom prst="rect">
            <a:avLst/>
          </a:prstGeom>
          <a:solidFill>
            <a:srgbClr val="547DC7"/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7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费用管</a:t>
            </a:r>
            <a:endParaRPr kumimoji="1" lang="en-US" altLang="zh-CN" sz="17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2078355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7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理流程</a:t>
            </a:r>
            <a:endParaRPr kumimoji="1" lang="zh-CN" altLang="en-US" sz="17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: 圆角 32"/>
          <p:cNvSpPr/>
          <p:nvPr/>
        </p:nvSpPr>
        <p:spPr>
          <a:xfrm>
            <a:off x="1397639" y="3852289"/>
            <a:ext cx="8638455" cy="417211"/>
          </a:xfrm>
          <a:prstGeom prst="roundRect">
            <a:avLst>
              <a:gd name="adj" fmla="val 5486"/>
            </a:avLst>
          </a:prstGeom>
          <a:solidFill>
            <a:srgbClr val="1B4367">
              <a:alpha val="89804"/>
            </a:srgbClr>
          </a:solidFill>
          <a:ln>
            <a:noFill/>
          </a:ln>
          <a:effectLst>
            <a:outerShdw blurRad="254000" dist="63500" sx="85000" sy="85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进度管控过程</a:t>
            </a:r>
            <a:endParaRPr kumimoji="0" lang="zh-CN" altLang="en-US" sz="16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6" name="矩形: 圆角 33"/>
          <p:cNvSpPr/>
          <p:nvPr/>
        </p:nvSpPr>
        <p:spPr>
          <a:xfrm>
            <a:off x="1397639" y="3389662"/>
            <a:ext cx="8638455" cy="417211"/>
          </a:xfrm>
          <a:prstGeom prst="roundRect">
            <a:avLst>
              <a:gd name="adj" fmla="val 5486"/>
            </a:avLst>
          </a:prstGeom>
          <a:solidFill>
            <a:srgbClr val="1B4367">
              <a:alpha val="89804"/>
            </a:srgbClr>
          </a:solidFill>
          <a:ln>
            <a:noFill/>
          </a:ln>
          <a:effectLst>
            <a:outerShdw blurRad="254000" dist="63500" sx="85000" sy="85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成本管控过程</a:t>
            </a:r>
            <a:endParaRPr kumimoji="0" lang="zh-CN" altLang="en-US" sz="16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7" name="矩形: 圆角 34"/>
          <p:cNvSpPr/>
          <p:nvPr/>
        </p:nvSpPr>
        <p:spPr>
          <a:xfrm>
            <a:off x="1397638" y="2927035"/>
            <a:ext cx="8638455" cy="417211"/>
          </a:xfrm>
          <a:prstGeom prst="roundRect">
            <a:avLst>
              <a:gd name="adj" fmla="val 5486"/>
            </a:avLst>
          </a:prstGeom>
          <a:solidFill>
            <a:srgbClr val="1B4367">
              <a:alpha val="89804"/>
            </a:srgbClr>
          </a:solidFill>
          <a:ln>
            <a:noFill/>
          </a:ln>
          <a:effectLst>
            <a:outerShdw blurRad="254000" dist="63500" sx="85000" sy="85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质量管控过程</a:t>
            </a:r>
            <a:endParaRPr kumimoji="0" lang="zh-CN" altLang="en-US" sz="16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8" name="矩形: 圆角 35"/>
          <p:cNvSpPr/>
          <p:nvPr/>
        </p:nvSpPr>
        <p:spPr>
          <a:xfrm>
            <a:off x="1397639" y="2464408"/>
            <a:ext cx="8638455" cy="417211"/>
          </a:xfrm>
          <a:prstGeom prst="roundRect">
            <a:avLst>
              <a:gd name="adj" fmla="val 5486"/>
            </a:avLst>
          </a:prstGeom>
          <a:solidFill>
            <a:srgbClr val="1B4367">
              <a:alpha val="89804"/>
            </a:srgbClr>
          </a:solidFill>
          <a:ln>
            <a:noFill/>
          </a:ln>
          <a:effectLst>
            <a:outerShdw blurRad="254000" dist="63500" sx="85000" sy="85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绩效管控过程</a:t>
            </a:r>
            <a:endParaRPr kumimoji="0" lang="zh-CN" altLang="en-US" sz="16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431094" y="1279953"/>
            <a:ext cx="8534707" cy="1140471"/>
            <a:chOff x="1259042" y="1278295"/>
            <a:chExt cx="8534707" cy="1140471"/>
          </a:xfrm>
        </p:grpSpPr>
        <p:sp>
          <p:nvSpPr>
            <p:cNvPr id="20" name="等腰三角形 19"/>
            <p:cNvSpPr/>
            <p:nvPr/>
          </p:nvSpPr>
          <p:spPr>
            <a:xfrm>
              <a:off x="1259042" y="1278295"/>
              <a:ext cx="8534707" cy="1140471"/>
            </a:xfrm>
            <a:prstGeom prst="triangle">
              <a:avLst/>
            </a:prstGeom>
            <a:solidFill>
              <a:srgbClr val="404040"/>
            </a:solidFill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440794" y="1444744"/>
              <a:ext cx="2198038" cy="530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姚体" panose="02010601030101010101" pitchFamily="2" charset="-122"/>
                  <a:ea typeface="方正姚体" panose="02010601030101010101" pitchFamily="2" charset="-122"/>
                  <a:cs typeface="+mn-cs"/>
                </a:rPr>
                <a:t>健康运营</a:t>
              </a: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姚体" panose="02010601030101010101" pitchFamily="2" charset="-122"/>
                  <a:ea typeface="方正姚体" panose="02010601030101010101" pitchFamily="2" charset="-122"/>
                  <a:cs typeface="+mn-cs"/>
                </a:rPr>
                <a:t>&amp;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姚体" panose="02010601030101010101" pitchFamily="2" charset="-122"/>
                  <a:ea typeface="方正姚体" panose="02010601030101010101" pitchFamily="2" charset="-122"/>
                  <a:cs typeface="+mn-cs"/>
                </a:rPr>
                <a:t>业绩增长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332501" y="2026688"/>
              <a:ext cx="902811" cy="361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姚体" panose="02010601030101010101" pitchFamily="2" charset="-122"/>
                  <a:ea typeface="方正姚体" panose="02010601030101010101" pitchFamily="2" charset="-122"/>
                  <a:cs typeface="+mn-cs"/>
                </a:rPr>
                <a:t>提高效率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608140" y="2026688"/>
              <a:ext cx="902811" cy="361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姚体" panose="02010601030101010101" pitchFamily="2" charset="-122"/>
                  <a:ea typeface="方正姚体" panose="02010601030101010101" pitchFamily="2" charset="-122"/>
                  <a:cs typeface="+mn-cs"/>
                </a:rPr>
                <a:t>加强管控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063315" y="2026688"/>
              <a:ext cx="902811" cy="361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姚体" panose="02010601030101010101" pitchFamily="2" charset="-122"/>
                  <a:ea typeface="方正姚体" panose="02010601030101010101" pitchFamily="2" charset="-122"/>
                  <a:cs typeface="+mn-cs"/>
                </a:rPr>
                <a:t>降低成本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518493" y="2026688"/>
              <a:ext cx="902811" cy="361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姚体" panose="02010601030101010101" pitchFamily="2" charset="-122"/>
                  <a:ea typeface="方正姚体" panose="02010601030101010101" pitchFamily="2" charset="-122"/>
                  <a:cs typeface="+mn-cs"/>
                </a:rPr>
                <a:t>提升品质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794133" y="2026688"/>
              <a:ext cx="1082348" cy="361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姚体" panose="02010601030101010101" pitchFamily="2" charset="-122"/>
                  <a:ea typeface="方正姚体" panose="02010601030101010101" pitchFamily="2" charset="-122"/>
                  <a:cs typeface="+mn-cs"/>
                </a:rPr>
                <a:t>知识沉淀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姚体" panose="02010601030101010101" pitchFamily="2" charset="-122"/>
                  <a:ea typeface="方正姚体" panose="02010601030101010101" pitchFamily="2" charset="-122"/>
                  <a:cs typeface="+mn-cs"/>
                </a:rPr>
                <a:t>…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95526" y="1587400"/>
            <a:ext cx="547028" cy="4946988"/>
            <a:chOff x="10320145" y="1641080"/>
            <a:chExt cx="547028" cy="4946988"/>
          </a:xfrm>
        </p:grpSpPr>
        <p:cxnSp>
          <p:nvCxnSpPr>
            <p:cNvPr id="28" name="直接连接符 27"/>
            <p:cNvCxnSpPr>
              <a:endCxn id="29" idx="0"/>
            </p:cNvCxnSpPr>
            <p:nvPr/>
          </p:nvCxnSpPr>
          <p:spPr>
            <a:xfrm>
              <a:off x="10593659" y="1641080"/>
              <a:ext cx="0" cy="193488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/>
            <p:cNvSpPr txBox="1"/>
            <p:nvPr/>
          </p:nvSpPr>
          <p:spPr>
            <a:xfrm>
              <a:off x="10320145" y="3575965"/>
              <a:ext cx="547028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项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目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管</a:t>
              </a:r>
              <a:endPara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理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 rot="10800000">
              <a:off x="10593659" y="4653183"/>
              <a:ext cx="0" cy="193488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diamond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67"/>
          <p:cNvSpPr txBox="1"/>
          <p:nvPr/>
        </p:nvSpPr>
        <p:spPr>
          <a:xfrm>
            <a:off x="5088574" y="4302930"/>
            <a:ext cx="1252089" cy="1464471"/>
          </a:xfrm>
          <a:prstGeom prst="rect">
            <a:avLst/>
          </a:prstGeom>
          <a:solidFill>
            <a:srgbClr val="547DC7"/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7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合同管</a:t>
            </a:r>
            <a:endParaRPr kumimoji="1" lang="en-US" altLang="zh-CN" sz="17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2078355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7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理流程</a:t>
            </a:r>
            <a:endParaRPr kumimoji="1" lang="en-US" altLang="zh-CN" sz="17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67"/>
          <p:cNvSpPr txBox="1"/>
          <p:nvPr/>
        </p:nvSpPr>
        <p:spPr>
          <a:xfrm>
            <a:off x="6320384" y="4302930"/>
            <a:ext cx="1252089" cy="1464471"/>
          </a:xfrm>
          <a:prstGeom prst="rect">
            <a:avLst/>
          </a:prstGeom>
          <a:solidFill>
            <a:srgbClr val="547DC7"/>
          </a:solidFill>
          <a:ln w="3175" cmpd="sng">
            <a:solidFill>
              <a:srgbClr val="FFFFFF"/>
            </a:solidFill>
            <a:miter lim="800000"/>
          </a:ln>
          <a:effectLst>
            <a:reflection blurRad="6350" stA="61000" endPos="5000" dir="5400000" sy="-100000" algn="bl" rotWithShape="0"/>
          </a:effectLst>
        </p:spPr>
        <p:txBody>
          <a:bodyPr wrap="none" lIns="207816" tIns="103908" rIns="207816" bIns="103908" anchor="ctr"/>
          <a:lstStyle>
            <a:defPPr>
              <a:defRPr lang="zh-CN"/>
            </a:defPPr>
            <a:lvl1pPr algn="ctr" latinLnBrk="1">
              <a:defRPr kumimoji="1" sz="9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ctr" defTabSz="2078355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7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商务管</a:t>
            </a:r>
            <a:endParaRPr kumimoji="1" lang="en-US" altLang="zh-CN" sz="17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2078355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7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理流程</a:t>
            </a:r>
            <a:endParaRPr kumimoji="1" lang="en-US" altLang="zh-CN" sz="17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MH" val="20160524063833"/>
  <p:tag name="MH_LIBRARY" val="GRAPHIC"/>
  <p:tag name="MH_TYPE" val="Other"/>
  <p:tag name="MH_ORDER" val="10"/>
</p:tagLst>
</file>

<file path=ppt/tags/tag10.xml><?xml version="1.0" encoding="utf-8"?>
<p:tagLst xmlns:p="http://schemas.openxmlformats.org/presentationml/2006/main">
  <p:tag name="MH" val="20160524063833"/>
  <p:tag name="MH_LIBRARY" val="GRAPHIC"/>
  <p:tag name="MH_TYPE" val="Text"/>
  <p:tag name="MH_ORDER" val="4"/>
</p:tagLst>
</file>

<file path=ppt/tags/tag11.xml><?xml version="1.0" encoding="utf-8"?>
<p:tagLst xmlns:p="http://schemas.openxmlformats.org/presentationml/2006/main">
  <p:tag name="MH" val="20160524063833"/>
  <p:tag name="MH_LIBRARY" val="GRAPHIC"/>
  <p:tag name="MH_TYPE" val="Other"/>
  <p:tag name="MH_ORDER" val="13"/>
</p:tagLst>
</file>

<file path=ppt/tags/tag12.xml><?xml version="1.0" encoding="utf-8"?>
<p:tagLst xmlns:p="http://schemas.openxmlformats.org/presentationml/2006/main">
  <p:tag name="MH" val="20160524063833"/>
  <p:tag name="MH_LIBRARY" val="GRAPHIC"/>
  <p:tag name="MH_TYPE" val="Other"/>
  <p:tag name="MH_ORDER" val="14"/>
</p:tagLst>
</file>

<file path=ppt/tags/tag13.xml><?xml version="1.0" encoding="utf-8"?>
<p:tagLst xmlns:p="http://schemas.openxmlformats.org/presentationml/2006/main">
  <p:tag name="MH" val="20160524063833"/>
  <p:tag name="MH_LIBRARY" val="GRAPHIC"/>
  <p:tag name="MH_TYPE" val="Other"/>
  <p:tag name="MH_ORDER" val="15"/>
</p:tagLst>
</file>

<file path=ppt/tags/tag14.xml><?xml version="1.0" encoding="utf-8"?>
<p:tagLst xmlns:p="http://schemas.openxmlformats.org/presentationml/2006/main">
  <p:tag name="MH" val="20160524063833"/>
  <p:tag name="MH_LIBRARY" val="GRAPHIC"/>
  <p:tag name="MH_TYPE" val="Other"/>
  <p:tag name="MH_ORDER" val="16"/>
</p:tagLst>
</file>

<file path=ppt/tags/tag15.xml><?xml version="1.0" encoding="utf-8"?>
<p:tagLst xmlns:p="http://schemas.openxmlformats.org/presentationml/2006/main">
  <p:tag name="MH" val="20160524063833"/>
  <p:tag name="MH_LIBRARY" val="GRAPHIC"/>
  <p:tag name="MH_TYPE" val="SubTitle"/>
  <p:tag name="MH_ORDER" val="1"/>
</p:tagLst>
</file>

<file path=ppt/tags/tag16.xml><?xml version="1.0" encoding="utf-8"?>
<p:tagLst xmlns:p="http://schemas.openxmlformats.org/presentationml/2006/main">
  <p:tag name="MH" val="20160524063833"/>
  <p:tag name="MH_LIBRARY" val="GRAPHIC"/>
  <p:tag name="MH_TYPE" val="Text"/>
  <p:tag name="MH_ORDER" val="1"/>
</p:tagLst>
</file>

<file path=ppt/tags/tag17.xml><?xml version="1.0" encoding="utf-8"?>
<p:tagLst xmlns:p="http://schemas.openxmlformats.org/presentationml/2006/main">
  <p:tag name="MH" val="20160524063833"/>
  <p:tag name="MH_LIBRARY" val="GRAPHIC"/>
  <p:tag name="MH_TYPE" val="SubTitle"/>
  <p:tag name="MH_ORDER" val="4"/>
</p:tagLst>
</file>

<file path=ppt/tags/tag18.xml><?xml version="1.0" encoding="utf-8"?>
<p:tagLst xmlns:p="http://schemas.openxmlformats.org/presentationml/2006/main">
  <p:tag name="MH" val="20160524063833"/>
  <p:tag name="MH_LIBRARY" val="GRAPHIC"/>
  <p:tag name="MH_TYPE" val="SubTitle"/>
  <p:tag name="MH_ORDER" val="3"/>
</p:tagLst>
</file>

<file path=ppt/tags/tag19.xml><?xml version="1.0" encoding="utf-8"?>
<p:tagLst xmlns:p="http://schemas.openxmlformats.org/presentationml/2006/main">
  <p:tag name="MH" val="20160524063833"/>
  <p:tag name="MH_LIBRARY" val="GRAPHIC"/>
  <p:tag name="MH_TYPE" val="Text"/>
  <p:tag name="MH_ORDER" val="3"/>
</p:tagLst>
</file>

<file path=ppt/tags/tag2.xml><?xml version="1.0" encoding="utf-8"?>
<p:tagLst xmlns:p="http://schemas.openxmlformats.org/presentationml/2006/main">
  <p:tag name="MH" val="20160524063833"/>
  <p:tag name="MH_LIBRARY" val="GRAPHIC"/>
  <p:tag name="MH_TYPE" val="Other"/>
  <p:tag name="MH_ORDER" val="1"/>
</p:tagLst>
</file>

<file path=ppt/tags/tag20.xml><?xml version="1.0" encoding="utf-8"?>
<p:tagLst xmlns:p="http://schemas.openxmlformats.org/presentationml/2006/main">
  <p:tag name="MH" val="20160524063833"/>
  <p:tag name="MH_LIBRARY" val="GRAPHIC"/>
  <p:tag name="MH_TYPE" val="Text"/>
  <p:tag name="MH_ORDER" val="3"/>
</p:tagLst>
</file>

<file path=ppt/tags/tag21.xml><?xml version="1.0" encoding="utf-8"?>
<p:tagLst xmlns:p="http://schemas.openxmlformats.org/presentationml/2006/main">
  <p:tag name="MH" val="20160524063833"/>
  <p:tag name="MH_LIBRARY" val="GRAPHIC"/>
  <p:tag name="MH_TYPE" val="SubTitle"/>
  <p:tag name="MH_ORDER" val="2"/>
</p:tagLst>
</file>

<file path=ppt/tags/tag22.xml><?xml version="1.0" encoding="utf-8"?>
<p:tagLst xmlns:p="http://schemas.openxmlformats.org/presentationml/2006/main">
  <p:tag name="MH" val="20160524063833"/>
  <p:tag name="MH_LIBRARY" val="GRAPHIC"/>
  <p:tag name="MH_TYPE" val="Text"/>
  <p:tag name="MH_ORDER" val="3"/>
</p:tagLst>
</file>

<file path=ppt/tags/tag23.xml><?xml version="1.0" encoding="utf-8"?>
<p:tagLst xmlns:p="http://schemas.openxmlformats.org/presentationml/2006/main">
  <p:tag name="commondata" val="eyJoZGlkIjoiNGJkZDE1MjA1NmQ5YThlMmJjMTNmYTg4NWJlNDllYmMifQ=="/>
</p:tagLst>
</file>

<file path=ppt/tags/tag3.xml><?xml version="1.0" encoding="utf-8"?>
<p:tagLst xmlns:p="http://schemas.openxmlformats.org/presentationml/2006/main">
  <p:tag name="MH" val="20160524063833"/>
  <p:tag name="MH_LIBRARY" val="GRAPHIC"/>
  <p:tag name="MH_TYPE" val="Other"/>
  <p:tag name="MH_ORDER" val="3"/>
</p:tagLst>
</file>

<file path=ppt/tags/tag4.xml><?xml version="1.0" encoding="utf-8"?>
<p:tagLst xmlns:p="http://schemas.openxmlformats.org/presentationml/2006/main">
  <p:tag name="MH" val="20160524063833"/>
  <p:tag name="MH_LIBRARY" val="GRAPHIC"/>
  <p:tag name="MH_TYPE" val="Other"/>
  <p:tag name="MH_ORDER" val="4"/>
</p:tagLst>
</file>

<file path=ppt/tags/tag5.xml><?xml version="1.0" encoding="utf-8"?>
<p:tagLst xmlns:p="http://schemas.openxmlformats.org/presentationml/2006/main">
  <p:tag name="MH" val="20160524063833"/>
  <p:tag name="MH_LIBRARY" val="GRAPHIC"/>
  <p:tag name="MH_TYPE" val="Other"/>
  <p:tag name="MH_ORDER" val="5"/>
</p:tagLst>
</file>

<file path=ppt/tags/tag6.xml><?xml version="1.0" encoding="utf-8"?>
<p:tagLst xmlns:p="http://schemas.openxmlformats.org/presentationml/2006/main">
  <p:tag name="MH" val="20160524063833"/>
  <p:tag name="MH_LIBRARY" val="GRAPHIC"/>
  <p:tag name="MH_TYPE" val="Other"/>
  <p:tag name="MH_ORDER" val="6"/>
</p:tagLst>
</file>

<file path=ppt/tags/tag7.xml><?xml version="1.0" encoding="utf-8"?>
<p:tagLst xmlns:p="http://schemas.openxmlformats.org/presentationml/2006/main">
  <p:tag name="MH" val="20160524063833"/>
  <p:tag name="MH_LIBRARY" val="GRAPHIC"/>
  <p:tag name="MH_TYPE" val="Other"/>
  <p:tag name="MH_ORDER" val="7"/>
</p:tagLst>
</file>

<file path=ppt/tags/tag8.xml><?xml version="1.0" encoding="utf-8"?>
<p:tagLst xmlns:p="http://schemas.openxmlformats.org/presentationml/2006/main">
  <p:tag name="MH" val="20160524063833"/>
  <p:tag name="MH_LIBRARY" val="GRAPHIC"/>
  <p:tag name="MH_TYPE" val="Other"/>
  <p:tag name="MH_ORDER" val="9"/>
</p:tagLst>
</file>

<file path=ppt/tags/tag9.xml><?xml version="1.0" encoding="utf-8"?>
<p:tagLst xmlns:p="http://schemas.openxmlformats.org/presentationml/2006/main">
  <p:tag name="MH" val="20160524063833"/>
  <p:tag name="MH_LIBRARY" val="GRAPHIC"/>
  <p:tag name="MH_TYPE" val="Other"/>
  <p:tag name="MH_ORDER" val="10"/>
</p:tagLst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bg1">
            <a:lumMod val="95000"/>
          </a:schemeClr>
        </a:solidFill>
      </a:spPr>
      <a:bodyPr wrap="square" rtlCol="0">
        <a:spAutoFit/>
      </a:bodyPr>
      <a:lstStyle>
        <a:defPPr marL="0" marR="0" indent="0" algn="ctr" defTabSz="1219200" rtl="0" eaLnBrk="1" fontAlgn="auto" latinLnBrk="0" hangingPunct="1">
          <a:lnSpc>
            <a:spcPct val="120000"/>
          </a:lnSpc>
          <a:spcBef>
            <a:spcPts val="0"/>
          </a:spcBef>
          <a:spcAft>
            <a:spcPts val="0"/>
          </a:spcAft>
          <a:buClr>
            <a:srgbClr val="0071C5"/>
          </a:buClr>
          <a:buSzTx/>
          <a:buFontTx/>
          <a:buNone/>
          <a:defRPr kumimoji="0" sz="1200" b="1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uLnTx/>
            <a:uFillTx/>
            <a:latin typeface="微软雅黑" panose="020B0503020204020204" pitchFamily="34" charset="-122"/>
            <a:ea typeface="微软雅黑" panose="020B0503020204020204" pitchFamily="34" charset="-122"/>
            <a:cs typeface="+mn-cs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9289</Words>
  <Application>WPS 演示</Application>
  <PresentationFormat>宽屏</PresentationFormat>
  <Paragraphs>1877</Paragraphs>
  <Slides>57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57</vt:i4>
      </vt:variant>
    </vt:vector>
  </HeadingPairs>
  <TitlesOfParts>
    <vt:vector size="81" baseType="lpstr">
      <vt:lpstr>Arial</vt:lpstr>
      <vt:lpstr>宋体</vt:lpstr>
      <vt:lpstr>Wingdings</vt:lpstr>
      <vt:lpstr>微软雅黑</vt:lpstr>
      <vt:lpstr>微软雅黑 Light</vt:lpstr>
      <vt:lpstr>Calibri</vt:lpstr>
      <vt:lpstr>黑体</vt:lpstr>
      <vt:lpstr>方正姚体</vt:lpstr>
      <vt:lpstr>等线</vt:lpstr>
      <vt:lpstr>Helvetica Neue Medium</vt:lpstr>
      <vt:lpstr>Arial</vt:lpstr>
      <vt:lpstr>Segoe UI Semibold</vt:lpstr>
      <vt:lpstr>Helvetica</vt:lpstr>
      <vt:lpstr>Arial Unicode MS</vt:lpstr>
      <vt:lpstr>迷你简粗倩</vt:lpstr>
      <vt:lpstr>Times New Roman</vt:lpstr>
      <vt:lpstr>Source Sans Pro</vt:lpstr>
      <vt:lpstr>Calibri</vt:lpstr>
      <vt:lpstr>Mangal</vt:lpstr>
      <vt:lpstr>DejaVu Math TeX Gyre</vt:lpstr>
      <vt:lpstr>UKIJ CJK</vt:lpstr>
      <vt:lpstr>Segoe Print</vt:lpstr>
      <vt:lpstr>Noto Sans CJK JP Black</vt:lpstr>
      <vt:lpstr>1_自定义设计方案</vt:lpstr>
      <vt:lpstr>PowerPoint 演示文稿</vt:lpstr>
      <vt:lpstr>PowerPoint 演示文稿</vt:lpstr>
      <vt:lpstr>PowerPoint 演示文稿</vt:lpstr>
      <vt:lpstr>平台总体定位</vt:lpstr>
      <vt:lpstr>平台设计思路</vt:lpstr>
      <vt:lpstr>平台设计理念·围绕项目整合资源并串联核心管理要素，开展业务运营与管理，实现业绩目标</vt:lpstr>
      <vt:lpstr>平台总体解决方案</vt:lpstr>
      <vt:lpstr>平台总体架构</vt:lpstr>
      <vt:lpstr>平台总体蓝图·统一业务目标&amp;一个运营中心&amp;四类资源管理&amp;七组业务流程&amp;四个控制过程</vt:lpstr>
      <vt:lpstr>总体运营与管理流程</vt:lpstr>
      <vt:lpstr>平台核心方案组件</vt:lpstr>
      <vt:lpstr>协同办公·在线作业、流程串联、信息同步，全面提高员工办公与企业整体作业效率</vt:lpstr>
      <vt:lpstr>销售管理·构建从线索到合同的全过程的销售管理，提高商机转化率，带动企业业绩增长</vt:lpstr>
      <vt:lpstr>销售管理·基于销售漏斗模型，实现全面销售管控</vt:lpstr>
      <vt:lpstr>商务管理·构建基础商务处理与管理能力，支撑高效的业务运营，提升企业盈利能力</vt:lpstr>
      <vt:lpstr>项目管理·支撑全生命周期的项目管理体系，降低项目风险与成本，保障项目实施进度与质量</vt:lpstr>
      <vt:lpstr>项目管理·项目总体运作与管控流程</vt:lpstr>
      <vt:lpstr>项目立项·详尽、合理的项目立项规划与审核是实现全面、规范、精细项目管控的基础</vt:lpstr>
      <vt:lpstr>项目进度管控·根据项目计划实时监控进度</vt:lpstr>
      <vt:lpstr>预算及成本管控·以预算计划为载体实现对项目及公司运营成本的精细化、前置化管控</vt:lpstr>
      <vt:lpstr>质量管控·基于行业规范实现全过程质量管控</vt:lpstr>
      <vt:lpstr>项目管理·助力企业构建、实施科学严格的项目绩效计算与管控模型，提高项目绩效考核能力</vt:lpstr>
      <vt:lpstr>项目管理·设计以激励为中心的项目绩效考核体系，提高员工积极性，挖掘员工潜能，助推企业业绩增长</vt:lpstr>
      <vt:lpstr>移动化应用·强大的H5版移动应用能力，支撑企业实现移动化办公模式</vt:lpstr>
      <vt:lpstr>平台方案特性</vt:lpstr>
      <vt:lpstr>平台核心价值</vt:lpstr>
      <vt:lpstr>PowerPoint 演示文稿</vt:lpstr>
      <vt:lpstr>平台总体概述</vt:lpstr>
      <vt:lpstr>平台功能概述</vt:lpstr>
      <vt:lpstr>平台功能架构</vt:lpstr>
      <vt:lpstr>平台功能设计·平台首页</vt:lpstr>
      <vt:lpstr>平台功能设计·流程配置与跟踪管理</vt:lpstr>
      <vt:lpstr>平台功能设计·协同办公应用</vt:lpstr>
      <vt:lpstr>平台功能设计·销售与商务管理</vt:lpstr>
      <vt:lpstr>平台功能设计·项目管理</vt:lpstr>
      <vt:lpstr>平台功能设计·其他日常功能</vt:lpstr>
      <vt:lpstr>平台功能设计·数据统计与分析</vt:lpstr>
      <vt:lpstr>PowerPoint 演示文稿</vt:lpstr>
      <vt:lpstr>PowerPoint 演示文稿</vt:lpstr>
      <vt:lpstr>某移动公司业务运营管理系统·项目建设背景</vt:lpstr>
      <vt:lpstr>某移动公司业务运营管理系统·总体业务流程</vt:lpstr>
      <vt:lpstr>某移动公司业务运营管理系统·系统功能架构</vt:lpstr>
      <vt:lpstr>某移动公司业务运营管理系统·系统应用价值</vt:lpstr>
      <vt:lpstr>某系统集成商项目管理平台·项目建设背景</vt:lpstr>
      <vt:lpstr>某系统集成商项目管理平台·总体系统流程</vt:lpstr>
      <vt:lpstr>某系统集成商项目管理平台·项目状态流转</vt:lpstr>
      <vt:lpstr>某系统集成商项目管理平台·核心功能架构</vt:lpstr>
      <vt:lpstr>某市级大数据管理中心项目运营管理平台·项目建设目标</vt:lpstr>
      <vt:lpstr>某市级大数据管理中心项目运营管理平台·总体系统架构</vt:lpstr>
      <vt:lpstr>某市级大数据管理中心项目运营管理平台·总体系统流程</vt:lpstr>
      <vt:lpstr>某IT测评公司项目管理系统·总体系统流程</vt:lpstr>
      <vt:lpstr>某IT测评公司项目管理系统·系统功能架构</vt:lpstr>
      <vt:lpstr>某银行工程项目管理·项目需求分析</vt:lpstr>
      <vt:lpstr>某银行工程项目管理·总体方案设计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金丁子</cp:lastModifiedBy>
  <cp:revision>1923</cp:revision>
  <dcterms:created xsi:type="dcterms:W3CDTF">2018-12-20T03:56:00Z</dcterms:created>
  <dcterms:modified xsi:type="dcterms:W3CDTF">2024-02-18T03:35:28Z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6176555154724D6094B02051EEAB0D02_12</vt:lpwstr>
  </property>
</Properties>
</file>