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Lst>
  <p:sldSz cx="9144000" cy="6858000" type="screen4x3"/>
  <p:notesSz cx="6805613" cy="9939338"/>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p15:clr>
            <a:srgbClr val="A4A3A4"/>
          </p15:clr>
        </p15:guide>
        <p15:guide id="2" pos="28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云峰，德勤咨询" initials="Felix Li" lastIdx="1" clrIdx="0"/>
  <p:cmAuthor id="1" name="Microsoft Office 用户" initials="Office" lastIdx="0" clrIdx="0"/>
  <p:cmAuthor id="2" name="yangbin" initials="y"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E59"/>
    <a:srgbClr val="4F81BD"/>
    <a:srgbClr val="3366CC"/>
    <a:srgbClr val="CC0000"/>
    <a:srgbClr val="265596"/>
    <a:srgbClr val="3475CD"/>
    <a:srgbClr val="92D050"/>
    <a:srgbClr val="93CDDD"/>
    <a:srgbClr val="8064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5" autoAdjust="0"/>
    <p:restoredTop sz="92730" autoAdjust="0"/>
  </p:normalViewPr>
  <p:slideViewPr>
    <p:cSldViewPr>
      <p:cViewPr varScale="1">
        <p:scale>
          <a:sx n="102" d="100"/>
          <a:sy n="102" d="100"/>
        </p:scale>
        <p:origin x="864" y="114"/>
      </p:cViewPr>
      <p:guideLst>
        <p:guide orient="horz" pos="2267"/>
        <p:guide pos="2881"/>
      </p:guideLst>
    </p:cSldViewPr>
  </p:slideViewPr>
  <p:outlineViewPr>
    <p:cViewPr>
      <p:scale>
        <a:sx n="33" d="100"/>
        <a:sy n="33" d="100"/>
      </p:scale>
      <p:origin x="0" y="126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6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21" name="页眉占位符 1"/>
          <p:cNvSpPr>
            <a:spLocks noGrp="1"/>
          </p:cNvSpPr>
          <p:nvPr>
            <p:ph type="hdr" sz="quarter"/>
          </p:nvPr>
        </p:nvSpPr>
        <p:spPr>
          <a:xfrm>
            <a:off x="0" y="0"/>
            <a:ext cx="2926298" cy="542034"/>
          </a:xfrm>
          <a:prstGeom prst="rect">
            <a:avLst/>
          </a:prstGeom>
        </p:spPr>
        <p:txBody>
          <a:bodyPr vert="horz" lIns="91440" tIns="45720" rIns="91440" bIns="45720" rtlCol="0"/>
          <a:lstStyle>
            <a:lvl1pPr algn="l">
              <a:defRPr sz="1180"/>
            </a:lvl1pPr>
          </a:lstStyle>
          <a:p>
            <a:endParaRPr lang="zh-CN" altLang="en-US"/>
          </a:p>
        </p:txBody>
      </p:sp>
      <p:sp>
        <p:nvSpPr>
          <p:cNvPr id="1049222" name="日期占位符 2"/>
          <p:cNvSpPr>
            <a:spLocks noGrp="1"/>
          </p:cNvSpPr>
          <p:nvPr>
            <p:ph type="dt" sz="quarter" idx="1"/>
          </p:nvPr>
        </p:nvSpPr>
        <p:spPr>
          <a:xfrm>
            <a:off x="3825134" y="0"/>
            <a:ext cx="2926298" cy="542034"/>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t>2025/3/16</a:t>
            </a:fld>
            <a:endParaRPr lang="zh-CN" altLang="en-US"/>
          </a:p>
        </p:txBody>
      </p:sp>
      <p:sp>
        <p:nvSpPr>
          <p:cNvPr id="1049223" name="页脚占位符 3"/>
          <p:cNvSpPr>
            <a:spLocks noGrp="1"/>
          </p:cNvSpPr>
          <p:nvPr>
            <p:ph type="ftr" sz="quarter" idx="2"/>
          </p:nvPr>
        </p:nvSpPr>
        <p:spPr>
          <a:xfrm>
            <a:off x="0" y="10261129"/>
            <a:ext cx="2926298" cy="542033"/>
          </a:xfrm>
          <a:prstGeom prst="rect">
            <a:avLst/>
          </a:prstGeom>
        </p:spPr>
        <p:txBody>
          <a:bodyPr vert="horz" lIns="91440" tIns="45720" rIns="91440" bIns="45720" rtlCol="0" anchor="b"/>
          <a:lstStyle>
            <a:lvl1pPr algn="l">
              <a:defRPr sz="1180"/>
            </a:lvl1pPr>
          </a:lstStyle>
          <a:p>
            <a:endParaRPr lang="zh-CN" altLang="en-US"/>
          </a:p>
        </p:txBody>
      </p:sp>
      <p:sp>
        <p:nvSpPr>
          <p:cNvPr id="1049224" name="灯片编号占位符 4"/>
          <p:cNvSpPr>
            <a:spLocks noGrp="1"/>
          </p:cNvSpPr>
          <p:nvPr>
            <p:ph type="sldNum" sz="quarter" idx="3"/>
          </p:nvPr>
        </p:nvSpPr>
        <p:spPr>
          <a:xfrm>
            <a:off x="3825134" y="10261129"/>
            <a:ext cx="2926298" cy="542033"/>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15" name="页眉占位符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CN" altLang="en-US"/>
          </a:p>
        </p:txBody>
      </p:sp>
      <p:sp>
        <p:nvSpPr>
          <p:cNvPr id="1049216" name="日期占位符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CD8180B-F955-4EAB-B22C-9B11EE0E9D0E}" type="datetimeFigureOut">
              <a:rPr lang="zh-CN" altLang="en-US" smtClean="0"/>
              <a:t>2025/3/16</a:t>
            </a:fld>
            <a:endParaRPr lang="zh-CN" altLang="en-US"/>
          </a:p>
        </p:txBody>
      </p:sp>
      <p:sp>
        <p:nvSpPr>
          <p:cNvPr id="1049217"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218" name="备注占位符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219" name="页脚占位符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CN" altLang="en-US"/>
          </a:p>
        </p:txBody>
      </p:sp>
      <p:sp>
        <p:nvSpPr>
          <p:cNvPr id="1049220" name="灯片编号占位符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017927F-E47A-4E72-AFC7-07117C05B58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幻灯片图像占位符 1"/>
          <p:cNvSpPr>
            <a:spLocks noGrp="1" noRot="1" noChangeAspect="1"/>
          </p:cNvSpPr>
          <p:nvPr>
            <p:ph type="sldImg"/>
          </p:nvPr>
        </p:nvSpPr>
        <p:spPr/>
      </p:sp>
      <p:sp>
        <p:nvSpPr>
          <p:cNvPr id="1048665" name="备注占位符 2"/>
          <p:cNvSpPr>
            <a:spLocks noGrp="1"/>
          </p:cNvSpPr>
          <p:nvPr>
            <p:ph type="body" idx="1"/>
          </p:nvPr>
        </p:nvSpPr>
        <p:spPr/>
        <p:txBody>
          <a:bodyPr>
            <a:normAutofit/>
          </a:bodyPr>
          <a:lstStyle/>
          <a:p>
            <a:pPr defTabSz="685800">
              <a:lnSpc>
                <a:spcPct val="114000"/>
              </a:lnSpc>
            </a:pP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048666" name="灯片编号占位符 3"/>
          <p:cNvSpPr>
            <a:spLocks noGrp="1"/>
          </p:cNvSpPr>
          <p:nvPr>
            <p:ph type="sldNum" sz="quarter" idx="10"/>
          </p:nvPr>
        </p:nvSpPr>
        <p:spPr/>
        <p:txBody>
          <a:bodyPr/>
          <a:lstStyle/>
          <a:p>
            <a:fld id="{B017927F-E47A-4E72-AFC7-07117C05B583}"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3" name="幻灯片图像占位符 1"/>
          <p:cNvSpPr>
            <a:spLocks noGrp="1" noRot="1" noChangeAspect="1"/>
          </p:cNvSpPr>
          <p:nvPr>
            <p:ph type="sldImg"/>
          </p:nvPr>
        </p:nvSpPr>
        <p:spPr/>
      </p:sp>
      <p:sp>
        <p:nvSpPr>
          <p:cNvPr id="1049084"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solidFill>
                <a:srgbClr val="FF0000"/>
              </a:solidFill>
            </a:endParaRPr>
          </a:p>
        </p:txBody>
      </p:sp>
      <p:sp>
        <p:nvSpPr>
          <p:cNvPr id="1049085" name="灯片编号占位符 3"/>
          <p:cNvSpPr>
            <a:spLocks noGrp="1"/>
          </p:cNvSpPr>
          <p:nvPr>
            <p:ph type="sldNum" sz="quarter" idx="10"/>
          </p:nvPr>
        </p:nvSpPr>
        <p:spPr/>
        <p:txBody>
          <a:bodyPr/>
          <a:lstStyle/>
          <a:p>
            <a:fld id="{B017927F-E47A-4E72-AFC7-07117C05B583}"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9" name="幻灯片图像占位符 1"/>
          <p:cNvSpPr>
            <a:spLocks noGrp="1" noRot="1" noChangeAspect="1"/>
          </p:cNvSpPr>
          <p:nvPr>
            <p:ph type="sldImg"/>
          </p:nvPr>
        </p:nvSpPr>
        <p:spPr/>
      </p:sp>
      <p:sp>
        <p:nvSpPr>
          <p:cNvPr id="1049100"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solidFill>
                <a:srgbClr val="FF0000"/>
              </a:solidFill>
            </a:endParaRPr>
          </a:p>
        </p:txBody>
      </p:sp>
      <p:sp>
        <p:nvSpPr>
          <p:cNvPr id="1049101" name="灯片编号占位符 3"/>
          <p:cNvSpPr>
            <a:spLocks noGrp="1"/>
          </p:cNvSpPr>
          <p:nvPr>
            <p:ph type="sldNum" sz="quarter" idx="10"/>
          </p:nvPr>
        </p:nvSpPr>
        <p:spPr/>
        <p:txBody>
          <a:bodyPr/>
          <a:lstStyle/>
          <a:p>
            <a:fld id="{B017927F-E47A-4E72-AFC7-07117C05B583}"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4" name="幻灯片图像占位符 1"/>
          <p:cNvSpPr>
            <a:spLocks noGrp="1" noRot="1" noChangeAspect="1"/>
          </p:cNvSpPr>
          <p:nvPr>
            <p:ph type="sldImg"/>
          </p:nvPr>
        </p:nvSpPr>
        <p:spPr/>
      </p:sp>
      <p:sp>
        <p:nvSpPr>
          <p:cNvPr id="1049115"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pPr>
            <a:endParaRPr lang="zh-CN" altLang="en-US" sz="1400" kern="1200" dirty="0">
              <a:solidFill>
                <a:srgbClr val="2778BD"/>
              </a:solidFill>
              <a:latin typeface="黑体" panose="02010609060101010101" pitchFamily="49" charset="-122"/>
              <a:ea typeface="黑体" panose="02010609060101010101" pitchFamily="49" charset="-122"/>
              <a:cs typeface="+mn-cs"/>
            </a:endParaRPr>
          </a:p>
        </p:txBody>
      </p:sp>
      <p:sp>
        <p:nvSpPr>
          <p:cNvPr id="1049116" name="灯片编号占位符 3"/>
          <p:cNvSpPr>
            <a:spLocks noGrp="1"/>
          </p:cNvSpPr>
          <p:nvPr>
            <p:ph type="sldNum" sz="quarter" idx="10"/>
          </p:nvPr>
        </p:nvSpPr>
        <p:spPr/>
        <p:txBody>
          <a:bodyPr/>
          <a:lstStyle/>
          <a:p>
            <a:fld id="{B017927F-E47A-4E72-AFC7-07117C05B583}"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5" name="幻灯片图像占位符 1"/>
          <p:cNvSpPr>
            <a:spLocks noGrp="1" noRot="1" noChangeAspect="1"/>
          </p:cNvSpPr>
          <p:nvPr>
            <p:ph type="sldImg"/>
          </p:nvPr>
        </p:nvSpPr>
        <p:spPr/>
      </p:sp>
      <p:sp>
        <p:nvSpPr>
          <p:cNvPr id="1049196" name="备注占位符 2"/>
          <p:cNvSpPr>
            <a:spLocks noGrp="1"/>
          </p:cNvSpPr>
          <p:nvPr>
            <p:ph type="body" idx="1"/>
          </p:nvPr>
        </p:nvSpPr>
        <p:spPr/>
        <p:txBody>
          <a:bodyPr/>
          <a:lstStyle/>
          <a:p>
            <a:endParaRPr lang="zh-CN" altLang="en-US" dirty="0"/>
          </a:p>
        </p:txBody>
      </p:sp>
      <p:sp>
        <p:nvSpPr>
          <p:cNvPr id="1049197" name="灯片编号占位符 3"/>
          <p:cNvSpPr>
            <a:spLocks noGrp="1"/>
          </p:cNvSpPr>
          <p:nvPr>
            <p:ph type="sldNum" sz="quarter" idx="10"/>
          </p:nvPr>
        </p:nvSpPr>
        <p:spPr/>
        <p:txBody>
          <a:bodyPr/>
          <a:lstStyle/>
          <a:p>
            <a:fld id="{B017927F-E47A-4E72-AFC7-07117C05B583}" type="slidenum">
              <a:rPr lang="zh-CN" altLang="en-US" smtClean="0"/>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5" name="幻灯片图像占位符 1"/>
          <p:cNvSpPr>
            <a:spLocks noGrp="1" noRot="1" noChangeAspect="1"/>
          </p:cNvSpPr>
          <p:nvPr>
            <p:ph type="sldImg"/>
          </p:nvPr>
        </p:nvSpPr>
        <p:spPr/>
      </p:sp>
      <p:sp>
        <p:nvSpPr>
          <p:cNvPr id="1049206" name="备注占位符 2"/>
          <p:cNvSpPr>
            <a:spLocks noGrp="1"/>
          </p:cNvSpPr>
          <p:nvPr>
            <p:ph type="body" idx="1"/>
          </p:nvPr>
        </p:nvSpPr>
        <p:spPr/>
        <p:txBody>
          <a:bodyPr/>
          <a:lstStyle/>
          <a:p>
            <a:pPr defTabSz="685800">
              <a:lnSpc>
                <a:spcPct val="114000"/>
              </a:lnSpc>
            </a:pP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049207" name="灯片编号占位符 3"/>
          <p:cNvSpPr>
            <a:spLocks noGrp="1"/>
          </p:cNvSpPr>
          <p:nvPr>
            <p:ph type="sldNum" sz="quarter" idx="10"/>
          </p:nvPr>
        </p:nvSpPr>
        <p:spPr/>
        <p:txBody>
          <a:bodyPr/>
          <a:lstStyle/>
          <a:p>
            <a:fld id="{B017927F-E47A-4E72-AFC7-07117C05B583}"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1" name="幻灯片图像占位符 1"/>
          <p:cNvSpPr>
            <a:spLocks noGrp="1" noRot="1" noChangeAspect="1"/>
          </p:cNvSpPr>
          <p:nvPr>
            <p:ph type="sldImg" idx="2"/>
          </p:nvPr>
        </p:nvSpPr>
        <p:spPr/>
      </p:sp>
      <p:sp>
        <p:nvSpPr>
          <p:cNvPr id="1049212" name="文本占位符 2"/>
          <p:cNvSpPr>
            <a:spLocks noGrp="1"/>
          </p:cNvSpPr>
          <p:nvPr>
            <p:ph type="body" idx="3"/>
          </p:nvPr>
        </p:nvSpPr>
        <p:spPr/>
        <p:txBody>
          <a:bodyPr/>
          <a:lstStyle/>
          <a:p>
            <a:r>
              <a:rPr lang="zh-CN" altLang="en-US" dirty="0"/>
              <a:t>不能超</a:t>
            </a:r>
            <a:r>
              <a:rPr lang="en-US" altLang="zh-CN" dirty="0"/>
              <a:t>100</a:t>
            </a:r>
            <a:r>
              <a:rPr lang="zh-CN" altLang="en-US"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幻灯片图像占位符 1"/>
          <p:cNvSpPr>
            <a:spLocks noGrp="1" noRot="1" noChangeAspect="1"/>
          </p:cNvSpPr>
          <p:nvPr>
            <p:ph type="sldImg" idx="2"/>
          </p:nvPr>
        </p:nvSpPr>
        <p:spPr/>
      </p:sp>
      <p:sp>
        <p:nvSpPr>
          <p:cNvPr id="1048717" name="文本占位符 2"/>
          <p:cNvSpPr>
            <a:spLocks noGrp="1"/>
          </p:cNvSpPr>
          <p:nvPr>
            <p:ph type="body" idx="3"/>
          </p:nvPr>
        </p:nvSpPr>
        <p:spPr/>
        <p:txBody>
          <a:bodyPr/>
          <a:lstStyle/>
          <a:p>
            <a:pPr defTabSz="685800">
              <a:lnSpc>
                <a:spcPct val="114000"/>
              </a:lnSpc>
            </a:pP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幻灯片图像占位符 1"/>
          <p:cNvSpPr>
            <a:spLocks noGrp="1" noRot="1" noChangeAspect="1"/>
          </p:cNvSpPr>
          <p:nvPr>
            <p:ph type="sldImg"/>
          </p:nvPr>
        </p:nvSpPr>
        <p:spPr/>
      </p:sp>
      <p:sp>
        <p:nvSpPr>
          <p:cNvPr id="1048802" name="备注占位符 2"/>
          <p:cNvSpPr>
            <a:spLocks noGrp="1"/>
          </p:cNvSpPr>
          <p:nvPr>
            <p:ph type="body" idx="1"/>
          </p:nvPr>
        </p:nvSpPr>
        <p:spPr/>
        <p:txBody>
          <a:bodyPr/>
          <a:lstStyle/>
          <a:p>
            <a:endParaRPr lang="zh-CN" altLang="en-US" dirty="0"/>
          </a:p>
        </p:txBody>
      </p:sp>
      <p:sp>
        <p:nvSpPr>
          <p:cNvPr id="1048803" name="灯片编号占位符 3"/>
          <p:cNvSpPr>
            <a:spLocks noGrp="1"/>
          </p:cNvSpPr>
          <p:nvPr>
            <p:ph type="sldNum" sz="quarter" idx="10"/>
          </p:nvPr>
        </p:nvSpPr>
        <p:spPr/>
        <p:txBody>
          <a:bodyPr/>
          <a:lstStyle/>
          <a:p>
            <a:fld id="{B017927F-E47A-4E72-AFC7-07117C05B583}"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幻灯片图像占位符 1"/>
          <p:cNvSpPr>
            <a:spLocks noGrp="1" noRot="1" noChangeAspect="1"/>
          </p:cNvSpPr>
          <p:nvPr>
            <p:ph type="sldImg"/>
          </p:nvPr>
        </p:nvSpPr>
        <p:spPr/>
      </p:sp>
      <p:sp>
        <p:nvSpPr>
          <p:cNvPr id="1048870" name="备注占位符 2"/>
          <p:cNvSpPr>
            <a:spLocks noGrp="1"/>
          </p:cNvSpPr>
          <p:nvPr>
            <p:ph type="body" idx="1"/>
          </p:nvPr>
        </p:nvSpPr>
        <p:spPr/>
        <p:txBody>
          <a:bodyPr/>
          <a:lstStyle/>
          <a:p>
            <a:endParaRPr lang="zh-CN" altLang="en-US" dirty="0"/>
          </a:p>
        </p:txBody>
      </p:sp>
      <p:sp>
        <p:nvSpPr>
          <p:cNvPr id="1048871" name="灯片编号占位符 3"/>
          <p:cNvSpPr>
            <a:spLocks noGrp="1"/>
          </p:cNvSpPr>
          <p:nvPr>
            <p:ph type="sldNum" sz="quarter" idx="10"/>
          </p:nvPr>
        </p:nvSpPr>
        <p:spPr/>
        <p:txBody>
          <a:bodyPr/>
          <a:lstStyle/>
          <a:p>
            <a:fld id="{B017927F-E47A-4E72-AFC7-07117C05B583}"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幻灯片图像占位符 1"/>
          <p:cNvSpPr>
            <a:spLocks noGrp="1" noRot="1" noChangeAspect="1"/>
          </p:cNvSpPr>
          <p:nvPr>
            <p:ph type="sldImg"/>
          </p:nvPr>
        </p:nvSpPr>
        <p:spPr/>
      </p:sp>
      <p:sp>
        <p:nvSpPr>
          <p:cNvPr id="1048922" name="备注占位符 2"/>
          <p:cNvSpPr>
            <a:spLocks noGrp="1"/>
          </p:cNvSpPr>
          <p:nvPr>
            <p:ph type="body" idx="1"/>
          </p:nvPr>
        </p:nvSpPr>
        <p:spPr/>
        <p:txBody>
          <a:bodyPr/>
          <a:lstStyle/>
          <a:p>
            <a:endParaRPr lang="zh-CN" altLang="en-US" dirty="0"/>
          </a:p>
        </p:txBody>
      </p:sp>
      <p:sp>
        <p:nvSpPr>
          <p:cNvPr id="1048923" name="灯片编号占位符 3"/>
          <p:cNvSpPr>
            <a:spLocks noGrp="1"/>
          </p:cNvSpPr>
          <p:nvPr>
            <p:ph type="sldNum" sz="quarter" idx="5"/>
          </p:nvPr>
        </p:nvSpPr>
        <p:spPr/>
        <p:txBody>
          <a:bodyPr/>
          <a:lstStyle/>
          <a:p>
            <a:fld id="{B017927F-E47A-4E72-AFC7-07117C05B583}"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6" name="幻灯片图像占位符 1"/>
          <p:cNvSpPr>
            <a:spLocks noGrp="1" noRot="1" noChangeAspect="1"/>
          </p:cNvSpPr>
          <p:nvPr>
            <p:ph type="sldImg"/>
          </p:nvPr>
        </p:nvSpPr>
        <p:spPr/>
      </p:sp>
      <p:sp>
        <p:nvSpPr>
          <p:cNvPr id="1048967" name="备注占位符 2"/>
          <p:cNvSpPr>
            <a:spLocks noGrp="1"/>
          </p:cNvSpPr>
          <p:nvPr>
            <p:ph type="body" idx="1"/>
          </p:nvPr>
        </p:nvSpPr>
        <p:spPr/>
        <p:txBody>
          <a:bodyPr/>
          <a:lstStyle/>
          <a:p>
            <a:pPr defTabSz="685800">
              <a:lnSpc>
                <a:spcPct val="114000"/>
              </a:lnSpc>
            </a:pPr>
            <a:endParaRPr lang="zh-CN" altLang="en-US" sz="14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048968" name="灯片编号占位符 3"/>
          <p:cNvSpPr>
            <a:spLocks noGrp="1"/>
          </p:cNvSpPr>
          <p:nvPr>
            <p:ph type="sldNum" sz="quarter" idx="10"/>
          </p:nvPr>
        </p:nvSpPr>
        <p:spPr/>
        <p:txBody>
          <a:bodyPr/>
          <a:lstStyle/>
          <a:p>
            <a:fld id="{B017927F-E47A-4E72-AFC7-07117C05B583}"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1" name="幻灯片图像占位符 1"/>
          <p:cNvSpPr>
            <a:spLocks noGrp="1" noRot="1" noChangeAspect="1"/>
          </p:cNvSpPr>
          <p:nvPr>
            <p:ph type="sldImg"/>
          </p:nvPr>
        </p:nvSpPr>
        <p:spPr/>
      </p:sp>
      <p:sp>
        <p:nvSpPr>
          <p:cNvPr id="1048992" name="备注占位符 2"/>
          <p:cNvSpPr>
            <a:spLocks noGrp="1"/>
          </p:cNvSpPr>
          <p:nvPr>
            <p:ph type="body" idx="1"/>
          </p:nvPr>
        </p:nvSpPr>
        <p:spPr/>
        <p:txBody>
          <a:bodyPr/>
          <a:lstStyle/>
          <a:p>
            <a:endParaRPr lang="zh-CN" altLang="en-US" dirty="0"/>
          </a:p>
        </p:txBody>
      </p:sp>
      <p:sp>
        <p:nvSpPr>
          <p:cNvPr id="1048993" name="灯片编号占位符 3"/>
          <p:cNvSpPr>
            <a:spLocks noGrp="1"/>
          </p:cNvSpPr>
          <p:nvPr>
            <p:ph type="sldNum" sz="quarter" idx="10"/>
          </p:nvPr>
        </p:nvSpPr>
        <p:spPr/>
        <p:txBody>
          <a:bodyPr/>
          <a:lstStyle/>
          <a:p>
            <a:fld id="{B017927F-E47A-4E72-AFC7-07117C05B583}"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6" name="幻灯片图像占位符 1"/>
          <p:cNvSpPr>
            <a:spLocks noGrp="1" noRot="1" noChangeAspect="1"/>
          </p:cNvSpPr>
          <p:nvPr>
            <p:ph type="sldImg"/>
          </p:nvPr>
        </p:nvSpPr>
        <p:spPr/>
      </p:sp>
      <p:sp>
        <p:nvSpPr>
          <p:cNvPr id="1049017"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solidFill>
                <a:srgbClr val="FF0000"/>
              </a:solidFill>
            </a:endParaRPr>
          </a:p>
        </p:txBody>
      </p:sp>
      <p:sp>
        <p:nvSpPr>
          <p:cNvPr id="1049018" name="灯片编号占位符 3"/>
          <p:cNvSpPr>
            <a:spLocks noGrp="1"/>
          </p:cNvSpPr>
          <p:nvPr>
            <p:ph type="sldNum" sz="quarter" idx="10"/>
          </p:nvPr>
        </p:nvSpPr>
        <p:spPr/>
        <p:txBody>
          <a:bodyPr/>
          <a:lstStyle/>
          <a:p>
            <a:fld id="{B017927F-E47A-4E72-AFC7-07117C05B583}"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1" name="幻灯片图像占位符 1"/>
          <p:cNvSpPr>
            <a:spLocks noGrp="1" noRot="1" noChangeAspect="1"/>
          </p:cNvSpPr>
          <p:nvPr>
            <p:ph type="sldImg"/>
          </p:nvPr>
        </p:nvSpPr>
        <p:spPr/>
      </p:sp>
      <p:sp>
        <p:nvSpPr>
          <p:cNvPr id="1049052"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solidFill>
                <a:srgbClr val="FF0000"/>
              </a:solidFill>
            </a:endParaRPr>
          </a:p>
        </p:txBody>
      </p:sp>
      <p:sp>
        <p:nvSpPr>
          <p:cNvPr id="1049053" name="灯片编号占位符 3"/>
          <p:cNvSpPr>
            <a:spLocks noGrp="1"/>
          </p:cNvSpPr>
          <p:nvPr>
            <p:ph type="sldNum" sz="quarter" idx="10"/>
          </p:nvPr>
        </p:nvSpPr>
        <p:spPr/>
        <p:txBody>
          <a:bodyPr/>
          <a:lstStyle/>
          <a:p>
            <a:fld id="{B017927F-E47A-4E72-AFC7-07117C05B583}"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97153" name="图片 1" descr="ppt模板-02.jpg"/>
          <p:cNvPicPr>
            <a:picLocks noChangeAspect="1"/>
          </p:cNvPicPr>
          <p:nvPr userDrawn="1"/>
        </p:nvPicPr>
        <p:blipFill rotWithShape="1">
          <a:blip r:embed="rId2" cstate="print"/>
          <a:srcRect r="14563"/>
          <a:stretch>
            <a:fillRect/>
          </a:stretch>
        </p:blipFill>
        <p:spPr bwMode="auto">
          <a:xfrm>
            <a:off x="0" y="0"/>
            <a:ext cx="9144000" cy="6858000"/>
          </a:xfrm>
          <a:prstGeom prst="rect">
            <a:avLst/>
          </a:prstGeom>
          <a:noFill/>
          <a:ln>
            <a:noFill/>
          </a:ln>
        </p:spPr>
      </p:pic>
      <p:sp>
        <p:nvSpPr>
          <p:cNvPr id="1048584" name="TextBox 2"/>
          <p:cNvSpPr txBox="1">
            <a:spLocks noChangeArrowheads="1"/>
          </p:cNvSpPr>
          <p:nvPr userDrawn="1"/>
        </p:nvSpPr>
        <p:spPr bwMode="auto">
          <a:xfrm>
            <a:off x="8748713" y="6608763"/>
            <a:ext cx="395287" cy="27622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0CDCC92-BD8E-4255-AEA7-FBCB4D619153}" type="slidenum">
              <a:rPr lang="zh-CN" altLang="en-US" sz="1200" b="1" smtClean="0">
                <a:solidFill>
                  <a:srgbClr val="9BBB59"/>
                </a:solidFill>
                <a:latin typeface="微软雅黑" panose="020B0503020204020204" pitchFamily="34" charset="-122"/>
                <a:ea typeface="微软雅黑" panose="020B0503020204020204" pitchFamily="34" charset="-122"/>
              </a:rPr>
              <a:t>‹#›</a:t>
            </a:fld>
            <a:endParaRPr lang="zh-CN" altLang="en-US" sz="1200" b="1">
              <a:solidFill>
                <a:srgbClr val="9BBB59"/>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0" descr="关于我们V01"/>
          <p:cNvPicPr>
            <a:picLocks noChangeAspect="1"/>
          </p:cNvPicPr>
          <p:nvPr userDrawn="1"/>
        </p:nvPicPr>
        <p:blipFill>
          <a:blip r:embed="rId2"/>
          <a:stretch>
            <a:fillRect/>
          </a:stretch>
        </p:blipFill>
        <p:spPr>
          <a:xfrm>
            <a:off x="0" y="857250"/>
            <a:ext cx="9144000"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0" descr="关于我们V02"/>
          <p:cNvPicPr>
            <a:picLocks noChangeAspect="1"/>
          </p:cNvPicPr>
          <p:nvPr userDrawn="1"/>
        </p:nvPicPr>
        <p:blipFill>
          <a:blip r:embed="rId2"/>
          <a:stretch>
            <a:fillRect/>
          </a:stretch>
        </p:blipFill>
        <p:spPr>
          <a:xfrm>
            <a:off x="0" y="857250"/>
            <a:ext cx="9144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2D1B2-6F3E-4661-98A5-88CE65099B62}" type="datetimeFigureOut">
              <a:rPr lang="zh-CN" altLang="en-US" smtClean="0"/>
              <a:t>2025/3/16</a:t>
            </a:fld>
            <a:endParaRPr lang="zh-CN" altLang="en-US"/>
          </a:p>
        </p:txBody>
      </p:sp>
      <p:sp>
        <p:nvSpPr>
          <p:cNvPr id="1048579"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1553F-806F-475D-B64F-CDCC617BC2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png"/><Relationship Id="rId18" Type="http://schemas.openxmlformats.org/officeDocument/2006/relationships/image" Target="../media/image38.emf"/><Relationship Id="rId3" Type="http://schemas.openxmlformats.org/officeDocument/2006/relationships/image" Target="../media/image26.png"/><Relationship Id="rId7" Type="http://schemas.openxmlformats.org/officeDocument/2006/relationships/image" Target="../media/image30.emf"/><Relationship Id="rId12" Type="http://schemas.openxmlformats.org/officeDocument/2006/relationships/image" Target="../media/image6.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emf"/><Relationship Id="rId5" Type="http://schemas.openxmlformats.org/officeDocument/2006/relationships/image" Target="../media/image28.jpeg"/><Relationship Id="rId15" Type="http://schemas.openxmlformats.org/officeDocument/2006/relationships/image" Target="../media/image10.png"/><Relationship Id="rId10" Type="http://schemas.openxmlformats.org/officeDocument/2006/relationships/image" Target="../media/image33.png"/><Relationship Id="rId19" Type="http://schemas.openxmlformats.org/officeDocument/2006/relationships/image" Target="../media/image39.emf"/><Relationship Id="rId4" Type="http://schemas.openxmlformats.org/officeDocument/2006/relationships/image" Target="../media/image27.jpeg"/><Relationship Id="rId9" Type="http://schemas.openxmlformats.org/officeDocument/2006/relationships/image" Target="../media/image32.emf"/><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2"/>
          <p:cNvPicPr>
            <a:picLocks noChangeAspect="1"/>
          </p:cNvPicPr>
          <p:nvPr/>
        </p:nvPicPr>
        <p:blipFill>
          <a:blip r:embed="rId3"/>
          <a:stretch>
            <a:fillRect/>
          </a:stretch>
        </p:blipFill>
        <p:spPr>
          <a:xfrm>
            <a:off x="4192" y="1538"/>
            <a:ext cx="9148032" cy="6856462"/>
          </a:xfrm>
          <a:prstGeom prst="rect">
            <a:avLst/>
          </a:prstGeom>
        </p:spPr>
      </p:pic>
      <p:sp>
        <p:nvSpPr>
          <p:cNvPr id="1048582" name="矩形 1"/>
          <p:cNvSpPr/>
          <p:nvPr/>
        </p:nvSpPr>
        <p:spPr>
          <a:xfrm>
            <a:off x="8255" y="1270635"/>
            <a:ext cx="9144000" cy="29521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标题 1"/>
          <p:cNvSpPr txBox="1"/>
          <p:nvPr/>
        </p:nvSpPr>
        <p:spPr>
          <a:xfrm>
            <a:off x="683186" y="1630571"/>
            <a:ext cx="7992888" cy="2088232"/>
          </a:xfrm>
          <a:prstGeom prst="rect">
            <a:avLst/>
          </a:prstGeom>
        </p:spPr>
        <p:txBody>
          <a:bodyPr rtlCol="0" anchor="ctr" anchorCtr="0">
            <a:noAutofit/>
          </a:bodyPr>
          <a:lstStyle/>
          <a:p>
            <a:pPr lvl="0" algn="ctr">
              <a:lnSpc>
                <a:spcPct val="120000"/>
              </a:lnSpc>
            </a:pPr>
            <a:r>
              <a:rPr lang="zh-CN" altLang="en-US" sz="6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企业</a:t>
            </a:r>
            <a:r>
              <a:rPr lang="en-US" altLang="zh-CN" sz="6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IT</a:t>
            </a:r>
            <a:r>
              <a:rPr lang="zh-CN" altLang="en-US" sz="6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统一监控运维</a:t>
            </a:r>
            <a:endParaRPr lang="en-US" altLang="zh-CN" sz="6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ctr">
              <a:lnSpc>
                <a:spcPct val="120000"/>
              </a:lnSpc>
            </a:pPr>
            <a:r>
              <a:rPr lang="zh-CN" altLang="en-US" sz="6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平台建设方案</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Rectangle 69"/>
          <p:cNvSpPr txBox="1">
            <a:spLocks noChangeArrowheads="1"/>
          </p:cNvSpPr>
          <p:nvPr/>
        </p:nvSpPr>
        <p:spPr bwMode="auto">
          <a:xfrm>
            <a:off x="29210" y="22860"/>
            <a:ext cx="4825360"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总体系统架构与应用蓝图</a:t>
            </a:r>
          </a:p>
        </p:txBody>
      </p:sp>
      <p:sp>
        <p:nvSpPr>
          <p:cNvPr id="1048805" name="等腰三角形 45"/>
          <p:cNvSpPr/>
          <p:nvPr/>
        </p:nvSpPr>
        <p:spPr>
          <a:xfrm>
            <a:off x="3201461" y="4693091"/>
            <a:ext cx="3807917" cy="291356"/>
          </a:xfrm>
          <a:prstGeom prst="triangle">
            <a:avLst/>
          </a:prstGeom>
          <a:solidFill>
            <a:srgbClr val="91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sp>
        <p:nvSpPr>
          <p:cNvPr id="1048806" name="AutoShape 20"/>
          <p:cNvSpPr>
            <a:spLocks noChangeArrowheads="1"/>
          </p:cNvSpPr>
          <p:nvPr/>
        </p:nvSpPr>
        <p:spPr bwMode="gray">
          <a:xfrm>
            <a:off x="1692893" y="5588545"/>
            <a:ext cx="7162338" cy="341701"/>
          </a:xfrm>
          <a:prstGeom prst="roundRect">
            <a:avLst>
              <a:gd name="adj" fmla="val 50000"/>
            </a:avLst>
          </a:prstGeom>
          <a:gradFill rotWithShape="1">
            <a:gsLst>
              <a:gs pos="0">
                <a:srgbClr val="97CCF3"/>
              </a:gs>
              <a:gs pos="85000">
                <a:srgbClr val="97CCF3">
                  <a:gamma/>
                  <a:shade val="84706"/>
                  <a:invGamma/>
                </a:srgbClr>
              </a:gs>
              <a:gs pos="100000">
                <a:srgbClr val="97CCF3"/>
              </a:gs>
            </a:gsLst>
            <a:lin ang="2700000" scaled="1"/>
          </a:gradFill>
          <a:ln w="38100" algn="ctr">
            <a:solidFill>
              <a:schemeClr val="bg1"/>
            </a:solidFill>
            <a:round/>
          </a:ln>
          <a:effectLst/>
        </p:spPr>
        <p:txBody>
          <a:bodyPr wrap="none" lIns="27473" tIns="13737" rIns="27473" bIns="13737" anchor="ctr"/>
          <a:lstStyle/>
          <a:p>
            <a:pPr algn="ctr" defTabSz="914400" eaLnBrk="0" hangingPunct="0"/>
            <a:r>
              <a:rPr lang="zh-CN" altLang="en-US" sz="1400" b="1" kern="0" dirty="0">
                <a:solidFill>
                  <a:srgbClr val="FF0000"/>
                </a:solidFill>
                <a:cs typeface="+mn-ea"/>
                <a:sym typeface="+mn-lt"/>
              </a:rPr>
              <a:t>智能</a:t>
            </a:r>
            <a:r>
              <a:rPr lang="en-US" altLang="zh-CN" sz="1400" b="1" kern="0" dirty="0">
                <a:solidFill>
                  <a:srgbClr val="FF0000"/>
                </a:solidFill>
                <a:cs typeface="+mn-ea"/>
                <a:sym typeface="+mn-lt"/>
              </a:rPr>
              <a:t>IT</a:t>
            </a:r>
            <a:r>
              <a:rPr lang="zh-CN" altLang="en-US" sz="1400" b="1" kern="0" dirty="0">
                <a:solidFill>
                  <a:srgbClr val="FF0000"/>
                </a:solidFill>
                <a:cs typeface="+mn-ea"/>
                <a:sym typeface="+mn-lt"/>
              </a:rPr>
              <a:t>监控与运维平台</a:t>
            </a:r>
            <a:endParaRPr lang="zh-CN" altLang="zh-CN" sz="1400" b="1" kern="0" dirty="0">
              <a:solidFill>
                <a:srgbClr val="FF0000"/>
              </a:solidFill>
              <a:cs typeface="+mn-ea"/>
              <a:sym typeface="+mn-lt"/>
            </a:endParaRPr>
          </a:p>
        </p:txBody>
      </p:sp>
      <p:sp>
        <p:nvSpPr>
          <p:cNvPr id="1048807" name="Freeform 6"/>
          <p:cNvSpPr/>
          <p:nvPr/>
        </p:nvSpPr>
        <p:spPr bwMode="gray">
          <a:xfrm>
            <a:off x="1793653" y="5187182"/>
            <a:ext cx="6955607" cy="440077"/>
          </a:xfrm>
          <a:custGeom>
            <a:avLst/>
            <a:gdLst>
              <a:gd name="T0" fmla="*/ 0 w 2202"/>
              <a:gd name="T1" fmla="*/ 2286316 h 529"/>
              <a:gd name="T2" fmla="*/ 1899942597 w 2202"/>
              <a:gd name="T3" fmla="*/ 1 h 529"/>
              <a:gd name="T4" fmla="*/ 2147483647 w 2202"/>
              <a:gd name="T5" fmla="*/ 0 h 529"/>
              <a:gd name="T6" fmla="*/ 2147483647 w 2202"/>
              <a:gd name="T7" fmla="*/ 2293829 h 529"/>
              <a:gd name="T8" fmla="*/ 126176715 w 2202"/>
              <a:gd name="T9" fmla="*/ 2286316 h 529"/>
              <a:gd name="T10" fmla="*/ 0 60000 65536"/>
              <a:gd name="T11" fmla="*/ 0 60000 65536"/>
              <a:gd name="T12" fmla="*/ 0 60000 65536"/>
              <a:gd name="T13" fmla="*/ 0 60000 65536"/>
              <a:gd name="T14" fmla="*/ 0 60000 65536"/>
              <a:gd name="T15" fmla="*/ 0 w 2202"/>
              <a:gd name="T16" fmla="*/ 0 h 529"/>
              <a:gd name="T17" fmla="*/ 2202 w 2202"/>
              <a:gd name="T18" fmla="*/ 529 h 529"/>
              <a:gd name="connsiteX0" fmla="*/ 0 w 10000"/>
              <a:gd name="connsiteY0" fmla="*/ 9981 h 10000"/>
              <a:gd name="connsiteX1" fmla="*/ 2120 w 10000"/>
              <a:gd name="connsiteY1" fmla="*/ 66 h 10000"/>
              <a:gd name="connsiteX2" fmla="*/ 6540 w 10000"/>
              <a:gd name="connsiteY2" fmla="*/ 0 h 10000"/>
              <a:gd name="connsiteX3" fmla="*/ 10000 w 10000"/>
              <a:gd name="connsiteY3" fmla="*/ 10000 h 10000"/>
              <a:gd name="connsiteX4" fmla="*/ 218 w 10000"/>
              <a:gd name="connsiteY4" fmla="*/ 9981 h 10000"/>
              <a:gd name="connsiteX0-1" fmla="*/ 0 w 10000"/>
              <a:gd name="connsiteY0-2" fmla="*/ 9915 h 9934"/>
              <a:gd name="connsiteX1-3" fmla="*/ 2120 w 10000"/>
              <a:gd name="connsiteY1-4" fmla="*/ 0 h 9934"/>
              <a:gd name="connsiteX2-5" fmla="*/ 7439 w 10000"/>
              <a:gd name="connsiteY2-6" fmla="*/ 29 h 9934"/>
              <a:gd name="connsiteX3-7" fmla="*/ 10000 w 10000"/>
              <a:gd name="connsiteY3-8" fmla="*/ 9934 h 9934"/>
              <a:gd name="connsiteX4-9" fmla="*/ 218 w 10000"/>
              <a:gd name="connsiteY4-10" fmla="*/ 9915 h 9934"/>
              <a:gd name="connsiteX0-11" fmla="*/ 0 w 10000"/>
              <a:gd name="connsiteY0-12" fmla="*/ 9952 h 9971"/>
              <a:gd name="connsiteX1-13" fmla="*/ 1958 w 10000"/>
              <a:gd name="connsiteY1-14" fmla="*/ 19 h 9971"/>
              <a:gd name="connsiteX2-15" fmla="*/ 7439 w 10000"/>
              <a:gd name="connsiteY2-16" fmla="*/ 0 h 9971"/>
              <a:gd name="connsiteX3-17" fmla="*/ 10000 w 10000"/>
              <a:gd name="connsiteY3-18" fmla="*/ 9971 h 9971"/>
              <a:gd name="connsiteX4-19" fmla="*/ 218 w 10000"/>
              <a:gd name="connsiteY4-20" fmla="*/ 9952 h 9971"/>
              <a:gd name="connsiteX0-21" fmla="*/ 0 w 10000"/>
              <a:gd name="connsiteY0-22" fmla="*/ 9981 h 10000"/>
              <a:gd name="connsiteX1-23" fmla="*/ 2020 w 10000"/>
              <a:gd name="connsiteY1-24" fmla="*/ 67 h 10000"/>
              <a:gd name="connsiteX2-25" fmla="*/ 7439 w 10000"/>
              <a:gd name="connsiteY2-26" fmla="*/ 0 h 10000"/>
              <a:gd name="connsiteX3-27" fmla="*/ 10000 w 10000"/>
              <a:gd name="connsiteY3-28" fmla="*/ 10000 h 10000"/>
              <a:gd name="connsiteX4-29" fmla="*/ 218 w 10000"/>
              <a:gd name="connsiteY4-30" fmla="*/ 9981 h 10000"/>
              <a:gd name="connsiteX0-31" fmla="*/ 0 w 10000"/>
              <a:gd name="connsiteY0-32" fmla="*/ 9981 h 10000"/>
              <a:gd name="connsiteX1-33" fmla="*/ 2020 w 10000"/>
              <a:gd name="connsiteY1-34" fmla="*/ 67 h 10000"/>
              <a:gd name="connsiteX2-35" fmla="*/ 7488 w 10000"/>
              <a:gd name="connsiteY2-36" fmla="*/ 0 h 10000"/>
              <a:gd name="connsiteX3-37" fmla="*/ 10000 w 10000"/>
              <a:gd name="connsiteY3-38" fmla="*/ 10000 h 10000"/>
              <a:gd name="connsiteX4-39" fmla="*/ 218 w 10000"/>
              <a:gd name="connsiteY4-40" fmla="*/ 998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981"/>
                </a:moveTo>
                <a:lnTo>
                  <a:pt x="2020" y="67"/>
                </a:lnTo>
                <a:lnTo>
                  <a:pt x="7488" y="0"/>
                </a:lnTo>
                <a:lnTo>
                  <a:pt x="10000" y="10000"/>
                </a:lnTo>
                <a:lnTo>
                  <a:pt x="218" y="9981"/>
                </a:lnTo>
              </a:path>
            </a:pathLst>
          </a:custGeom>
          <a:gradFill rotWithShape="1">
            <a:gsLst>
              <a:gs pos="0">
                <a:srgbClr val="FFFFFF"/>
              </a:gs>
              <a:gs pos="100000">
                <a:srgbClr val="97CCF3"/>
              </a:gs>
            </a:gsLst>
            <a:lin ang="5400000" scaled="1"/>
          </a:gradFill>
          <a:ln>
            <a:noFill/>
          </a:ln>
        </p:spPr>
        <p:txBody>
          <a:bodyPr lIns="27473" tIns="13737" rIns="27473" bIns="13737"/>
          <a:lstStyle/>
          <a:p>
            <a:pPr defTabSz="914400" hangingPunct="0"/>
            <a:endParaRPr lang="zh-CN" altLang="en-US" kern="0">
              <a:solidFill>
                <a:srgbClr val="000000"/>
              </a:solidFill>
              <a:cs typeface="+mn-ea"/>
              <a:sym typeface="+mn-lt"/>
            </a:endParaRPr>
          </a:p>
        </p:txBody>
      </p:sp>
      <p:pic>
        <p:nvPicPr>
          <p:cNvPr id="2097176" name="图片 48"/>
          <p:cNvPicPr>
            <a:picLocks noChangeAspect="1"/>
          </p:cNvPicPr>
          <p:nvPr/>
        </p:nvPicPr>
        <p:blipFill>
          <a:blip r:embed="rId3" cstate="print"/>
          <a:stretch>
            <a:fillRect/>
          </a:stretch>
        </p:blipFill>
        <p:spPr>
          <a:xfrm>
            <a:off x="2296496" y="5666591"/>
            <a:ext cx="345809" cy="204273"/>
          </a:xfrm>
          <a:prstGeom prst="rect">
            <a:avLst/>
          </a:prstGeom>
        </p:spPr>
      </p:pic>
      <p:pic>
        <p:nvPicPr>
          <p:cNvPr id="2097177" name="图片 49"/>
          <p:cNvPicPr>
            <a:picLocks noChangeAspect="1"/>
          </p:cNvPicPr>
          <p:nvPr/>
        </p:nvPicPr>
        <p:blipFill>
          <a:blip r:embed="rId4" cstate="print"/>
          <a:stretch>
            <a:fillRect/>
          </a:stretch>
        </p:blipFill>
        <p:spPr>
          <a:xfrm>
            <a:off x="3417628" y="5696914"/>
            <a:ext cx="248049" cy="176611"/>
          </a:xfrm>
          <a:prstGeom prst="rect">
            <a:avLst/>
          </a:prstGeom>
        </p:spPr>
      </p:pic>
      <p:pic>
        <p:nvPicPr>
          <p:cNvPr id="2097178" name="图片 50"/>
          <p:cNvPicPr>
            <a:picLocks noChangeAspect="1"/>
          </p:cNvPicPr>
          <p:nvPr/>
        </p:nvPicPr>
        <p:blipFill>
          <a:blip r:embed="rId5" cstate="print"/>
          <a:stretch>
            <a:fillRect/>
          </a:stretch>
        </p:blipFill>
        <p:spPr>
          <a:xfrm>
            <a:off x="7899846" y="5687688"/>
            <a:ext cx="324986" cy="216658"/>
          </a:xfrm>
          <a:prstGeom prst="rect">
            <a:avLst/>
          </a:prstGeom>
        </p:spPr>
      </p:pic>
      <p:pic>
        <p:nvPicPr>
          <p:cNvPr id="2097179" name="图片 51"/>
          <p:cNvPicPr>
            <a:picLocks noChangeAspect="1"/>
          </p:cNvPicPr>
          <p:nvPr/>
        </p:nvPicPr>
        <p:blipFill>
          <a:blip r:embed="rId6" cstate="print"/>
          <a:stretch>
            <a:fillRect/>
          </a:stretch>
        </p:blipFill>
        <p:spPr>
          <a:xfrm>
            <a:off x="7071160" y="5679712"/>
            <a:ext cx="219086" cy="221463"/>
          </a:xfrm>
          <a:prstGeom prst="rect">
            <a:avLst/>
          </a:prstGeom>
        </p:spPr>
      </p:pic>
      <p:sp>
        <p:nvSpPr>
          <p:cNvPr id="1048808" name="TextBox 37"/>
          <p:cNvSpPr txBox="1"/>
          <p:nvPr/>
        </p:nvSpPr>
        <p:spPr>
          <a:xfrm>
            <a:off x="7296498" y="5689417"/>
            <a:ext cx="301686" cy="248209"/>
          </a:xfrm>
          <a:prstGeom prst="rect">
            <a:avLst/>
          </a:prstGeom>
          <a:noFill/>
        </p:spPr>
        <p:txBody>
          <a:bodyPr wrap="none" rtlCol="0">
            <a:spAutoFit/>
          </a:bodyPr>
          <a:lstStyle/>
          <a:p>
            <a:pPr defTabSz="914400" hangingPunct="0"/>
            <a:r>
              <a:rPr lang="en-US" altLang="zh-CN" sz="1015" b="1" kern="0" dirty="0">
                <a:solidFill>
                  <a:srgbClr val="000000">
                    <a:lumMod val="65000"/>
                    <a:lumOff val="35000"/>
                  </a:srgbClr>
                </a:solidFill>
                <a:cs typeface="+mn-ea"/>
                <a:sym typeface="+mn-lt"/>
              </a:rPr>
              <a:t>IT</a:t>
            </a:r>
            <a:endParaRPr lang="zh-CN" altLang="en-US" sz="1015" b="1" kern="0" dirty="0">
              <a:solidFill>
                <a:srgbClr val="000000">
                  <a:lumMod val="65000"/>
                  <a:lumOff val="35000"/>
                </a:srgbClr>
              </a:solidFill>
              <a:cs typeface="+mn-ea"/>
              <a:sym typeface="+mn-lt"/>
            </a:endParaRPr>
          </a:p>
        </p:txBody>
      </p:sp>
      <p:sp>
        <p:nvSpPr>
          <p:cNvPr id="1048809" name="TextBox 38"/>
          <p:cNvSpPr txBox="1"/>
          <p:nvPr/>
        </p:nvSpPr>
        <p:spPr>
          <a:xfrm>
            <a:off x="8228808" y="5682852"/>
            <a:ext cx="574196" cy="248209"/>
          </a:xfrm>
          <a:prstGeom prst="rect">
            <a:avLst/>
          </a:prstGeom>
          <a:noFill/>
        </p:spPr>
        <p:txBody>
          <a:bodyPr wrap="none" rtlCol="0">
            <a:spAutoFit/>
          </a:bodyPr>
          <a:lstStyle/>
          <a:p>
            <a:pPr defTabSz="914400" hangingPunct="0"/>
            <a:r>
              <a:rPr lang="zh-CN" altLang="en-US" sz="1015" b="1" kern="0" dirty="0">
                <a:solidFill>
                  <a:srgbClr val="000000">
                    <a:lumMod val="65000"/>
                    <a:lumOff val="35000"/>
                  </a:srgbClr>
                </a:solidFill>
                <a:cs typeface="+mn-ea"/>
                <a:sym typeface="+mn-lt"/>
              </a:rPr>
              <a:t>物联网</a:t>
            </a:r>
          </a:p>
        </p:txBody>
      </p:sp>
      <p:sp>
        <p:nvSpPr>
          <p:cNvPr id="1048810" name="TextBox 39"/>
          <p:cNvSpPr txBox="1"/>
          <p:nvPr/>
        </p:nvSpPr>
        <p:spPr>
          <a:xfrm>
            <a:off x="2861094" y="5671487"/>
            <a:ext cx="574196" cy="248209"/>
          </a:xfrm>
          <a:prstGeom prst="rect">
            <a:avLst/>
          </a:prstGeom>
          <a:noFill/>
        </p:spPr>
        <p:txBody>
          <a:bodyPr wrap="none" rtlCol="0">
            <a:spAutoFit/>
          </a:bodyPr>
          <a:lstStyle/>
          <a:p>
            <a:pPr defTabSz="914400" hangingPunct="0"/>
            <a:r>
              <a:rPr lang="zh-CN" altLang="en-US" sz="1015" b="1" kern="0" dirty="0">
                <a:solidFill>
                  <a:srgbClr val="000000">
                    <a:lumMod val="65000"/>
                    <a:lumOff val="35000"/>
                  </a:srgbClr>
                </a:solidFill>
                <a:cs typeface="+mn-ea"/>
                <a:sym typeface="+mn-lt"/>
              </a:rPr>
              <a:t>大数据</a:t>
            </a:r>
          </a:p>
        </p:txBody>
      </p:sp>
      <p:sp>
        <p:nvSpPr>
          <p:cNvPr id="1048811" name="TextBox 40"/>
          <p:cNvSpPr txBox="1"/>
          <p:nvPr/>
        </p:nvSpPr>
        <p:spPr>
          <a:xfrm>
            <a:off x="1754166" y="5664273"/>
            <a:ext cx="574196" cy="248209"/>
          </a:xfrm>
          <a:prstGeom prst="rect">
            <a:avLst/>
          </a:prstGeom>
          <a:noFill/>
        </p:spPr>
        <p:txBody>
          <a:bodyPr wrap="none" rtlCol="0">
            <a:spAutoFit/>
          </a:bodyPr>
          <a:lstStyle/>
          <a:p>
            <a:pPr defTabSz="914400" hangingPunct="0"/>
            <a:r>
              <a:rPr lang="zh-CN" altLang="en-US" sz="1015" b="1" kern="0" dirty="0">
                <a:solidFill>
                  <a:srgbClr val="000000">
                    <a:lumMod val="65000"/>
                    <a:lumOff val="35000"/>
                  </a:srgbClr>
                </a:solidFill>
                <a:cs typeface="+mn-ea"/>
                <a:sym typeface="+mn-lt"/>
              </a:rPr>
              <a:t>云计算</a:t>
            </a:r>
          </a:p>
        </p:txBody>
      </p:sp>
      <p:sp>
        <p:nvSpPr>
          <p:cNvPr id="1048812" name="矩形 56"/>
          <p:cNvSpPr/>
          <p:nvPr/>
        </p:nvSpPr>
        <p:spPr>
          <a:xfrm rot="10800000">
            <a:off x="274266" y="2103083"/>
            <a:ext cx="1306238" cy="4518777"/>
          </a:xfrm>
          <a:prstGeom prst="rect">
            <a:avLst/>
          </a:prstGeom>
          <a:solidFill>
            <a:schemeClr val="bg1">
              <a:lumMod val="95000"/>
            </a:schemeClr>
          </a:solidFill>
          <a:ln w="9525">
            <a:solidFill>
              <a:srgbClr val="D94E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cs typeface="+mn-ea"/>
              <a:sym typeface="+mn-lt"/>
            </a:endParaRPr>
          </a:p>
        </p:txBody>
      </p:sp>
      <p:grpSp>
        <p:nvGrpSpPr>
          <p:cNvPr id="95" name="组合 73"/>
          <p:cNvGrpSpPr/>
          <p:nvPr/>
        </p:nvGrpSpPr>
        <p:grpSpPr>
          <a:xfrm>
            <a:off x="2991989" y="3996895"/>
            <a:ext cx="945371" cy="640214"/>
            <a:chOff x="4310926" y="2172040"/>
            <a:chExt cx="1605280" cy="1076780"/>
          </a:xfrm>
        </p:grpSpPr>
        <p:sp>
          <p:nvSpPr>
            <p:cNvPr id="1048813" name="文本框 3"/>
            <p:cNvSpPr txBox="1"/>
            <p:nvPr/>
          </p:nvSpPr>
          <p:spPr>
            <a:xfrm>
              <a:off x="4310926" y="2809247"/>
              <a:ext cx="1605280" cy="4395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智能故障分析</a:t>
              </a:r>
            </a:p>
          </p:txBody>
        </p:sp>
        <p:pic>
          <p:nvPicPr>
            <p:cNvPr id="2097180" name="图片 75"/>
            <p:cNvPicPr>
              <a:picLocks noChangeAspect="1"/>
            </p:cNvPicPr>
            <p:nvPr/>
          </p:nvPicPr>
          <p:blipFill>
            <a:blip r:embed="rId7"/>
            <a:stretch>
              <a:fillRect/>
            </a:stretch>
          </p:blipFill>
          <p:spPr>
            <a:xfrm>
              <a:off x="4799254" y="2172040"/>
              <a:ext cx="638592" cy="629598"/>
            </a:xfrm>
            <a:prstGeom prst="rect">
              <a:avLst/>
            </a:prstGeom>
          </p:spPr>
        </p:pic>
      </p:grpSp>
      <p:grpSp>
        <p:nvGrpSpPr>
          <p:cNvPr id="96" name="组合 76"/>
          <p:cNvGrpSpPr/>
          <p:nvPr/>
        </p:nvGrpSpPr>
        <p:grpSpPr>
          <a:xfrm>
            <a:off x="2861094" y="2264515"/>
            <a:ext cx="1841508" cy="869770"/>
            <a:chOff x="3721899" y="760095"/>
            <a:chExt cx="1779915" cy="973053"/>
          </a:xfrm>
        </p:grpSpPr>
        <p:pic>
          <p:nvPicPr>
            <p:cNvPr id="2097181" name="图片 77"/>
            <p:cNvPicPr>
              <a:picLocks noChangeAspect="1"/>
            </p:cNvPicPr>
            <p:nvPr/>
          </p:nvPicPr>
          <p:blipFill>
            <a:blip r:embed="rId8"/>
            <a:stretch>
              <a:fillRect/>
            </a:stretch>
          </p:blipFill>
          <p:spPr>
            <a:xfrm>
              <a:off x="3721899" y="760095"/>
              <a:ext cx="1779915" cy="973053"/>
            </a:xfrm>
            <a:prstGeom prst="rect">
              <a:avLst/>
            </a:prstGeom>
          </p:spPr>
        </p:pic>
        <p:sp>
          <p:nvSpPr>
            <p:cNvPr id="1048814" name="文本框 78"/>
            <p:cNvSpPr txBox="1"/>
            <p:nvPr/>
          </p:nvSpPr>
          <p:spPr>
            <a:xfrm rot="20406924">
              <a:off x="3978618" y="1079647"/>
              <a:ext cx="1393209" cy="344325"/>
            </a:xfrm>
            <a:prstGeom prst="rect">
              <a:avLst/>
            </a:prstGeom>
            <a:noFill/>
          </p:spPr>
          <p:txBody>
            <a:bodyPr wrap="none" rtlCol="0">
              <a:spAutoFit/>
            </a:bodyPr>
            <a:lstStyle/>
            <a:p>
              <a:pPr defTabSz="685800"/>
              <a:r>
                <a:rPr lang="zh-CN" altLang="en-US" sz="1400" dirty="0">
                  <a:solidFill>
                    <a:srgbClr val="FFFFFF"/>
                  </a:solidFill>
                  <a:cs typeface="+mn-ea"/>
                  <a:sym typeface="+mn-lt"/>
                </a:rPr>
                <a:t>数据统计、分析</a:t>
              </a:r>
            </a:p>
          </p:txBody>
        </p:sp>
      </p:grpSp>
      <p:grpSp>
        <p:nvGrpSpPr>
          <p:cNvPr id="97" name="组合 79"/>
          <p:cNvGrpSpPr/>
          <p:nvPr/>
        </p:nvGrpSpPr>
        <p:grpSpPr>
          <a:xfrm>
            <a:off x="5126221" y="4003394"/>
            <a:ext cx="945196" cy="627216"/>
            <a:chOff x="1348105" y="2155305"/>
            <a:chExt cx="1604985" cy="1054917"/>
          </a:xfrm>
        </p:grpSpPr>
        <p:sp>
          <p:nvSpPr>
            <p:cNvPr id="1048815" name="文本框 3"/>
            <p:cNvSpPr txBox="1"/>
            <p:nvPr/>
          </p:nvSpPr>
          <p:spPr>
            <a:xfrm>
              <a:off x="1348105" y="2770650"/>
              <a:ext cx="1604985" cy="4395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快速故障修复</a:t>
              </a:r>
            </a:p>
          </p:txBody>
        </p:sp>
        <p:pic>
          <p:nvPicPr>
            <p:cNvPr id="2097182" name="图片 81"/>
            <p:cNvPicPr>
              <a:picLocks noChangeAspect="1"/>
            </p:cNvPicPr>
            <p:nvPr/>
          </p:nvPicPr>
          <p:blipFill>
            <a:blip r:embed="rId9"/>
            <a:stretch>
              <a:fillRect/>
            </a:stretch>
          </p:blipFill>
          <p:spPr>
            <a:xfrm>
              <a:off x="1798320" y="2155305"/>
              <a:ext cx="655320" cy="619760"/>
            </a:xfrm>
            <a:prstGeom prst="rect">
              <a:avLst/>
            </a:prstGeom>
          </p:spPr>
        </p:pic>
      </p:grpSp>
      <p:grpSp>
        <p:nvGrpSpPr>
          <p:cNvPr id="98" name="组合 82"/>
          <p:cNvGrpSpPr/>
          <p:nvPr/>
        </p:nvGrpSpPr>
        <p:grpSpPr>
          <a:xfrm>
            <a:off x="5331997" y="2264515"/>
            <a:ext cx="2159427" cy="866498"/>
            <a:chOff x="4744215" y="840877"/>
            <a:chExt cx="2159427" cy="866498"/>
          </a:xfrm>
        </p:grpSpPr>
        <p:sp>
          <p:nvSpPr>
            <p:cNvPr id="1048816" name="矩形 83"/>
            <p:cNvSpPr/>
            <p:nvPr/>
          </p:nvSpPr>
          <p:spPr>
            <a:xfrm>
              <a:off x="4744215" y="840877"/>
              <a:ext cx="2159427" cy="8664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pic>
          <p:nvPicPr>
            <p:cNvPr id="2097183" name="图片 84"/>
            <p:cNvPicPr>
              <a:picLocks noChangeAspect="1"/>
            </p:cNvPicPr>
            <p:nvPr/>
          </p:nvPicPr>
          <p:blipFill rotWithShape="1">
            <a:blip r:embed="rId10" cstate="print"/>
            <a:srcRect l="25212" t="81776" r="23262"/>
            <a:stretch>
              <a:fillRect/>
            </a:stretch>
          </p:blipFill>
          <p:spPr>
            <a:xfrm>
              <a:off x="4771110" y="931646"/>
              <a:ext cx="2104573" cy="481010"/>
            </a:xfrm>
            <a:prstGeom prst="rect">
              <a:avLst/>
            </a:prstGeom>
          </p:spPr>
        </p:pic>
        <p:sp>
          <p:nvSpPr>
            <p:cNvPr id="1048817" name="文本框 85"/>
            <p:cNvSpPr txBox="1"/>
            <p:nvPr/>
          </p:nvSpPr>
          <p:spPr>
            <a:xfrm>
              <a:off x="5182137" y="1382334"/>
              <a:ext cx="1441420" cy="307777"/>
            </a:xfrm>
            <a:prstGeom prst="rect">
              <a:avLst/>
            </a:prstGeom>
            <a:noFill/>
          </p:spPr>
          <p:txBody>
            <a:bodyPr wrap="none" rtlCol="0">
              <a:spAutoFit/>
            </a:bodyPr>
            <a:lstStyle/>
            <a:p>
              <a:pPr defTabSz="685800"/>
              <a:r>
                <a:rPr lang="zh-CN" altLang="en-US" sz="1400" dirty="0">
                  <a:solidFill>
                    <a:srgbClr val="000000"/>
                  </a:solidFill>
                  <a:cs typeface="+mn-ea"/>
                  <a:sym typeface="+mn-lt"/>
                </a:rPr>
                <a:t>信息推送与告警</a:t>
              </a:r>
            </a:p>
          </p:txBody>
        </p:sp>
      </p:grpSp>
      <p:grpSp>
        <p:nvGrpSpPr>
          <p:cNvPr id="99" name="组合 86"/>
          <p:cNvGrpSpPr/>
          <p:nvPr/>
        </p:nvGrpSpPr>
        <p:grpSpPr>
          <a:xfrm>
            <a:off x="6193250" y="3984827"/>
            <a:ext cx="945196" cy="638225"/>
            <a:chOff x="9221711" y="2377955"/>
            <a:chExt cx="1604985" cy="1073432"/>
          </a:xfrm>
        </p:grpSpPr>
        <p:pic>
          <p:nvPicPr>
            <p:cNvPr id="2097184" name="图片 87"/>
            <p:cNvPicPr>
              <a:picLocks noChangeAspect="1"/>
            </p:cNvPicPr>
            <p:nvPr/>
          </p:nvPicPr>
          <p:blipFill>
            <a:blip r:embed="rId11"/>
            <a:stretch>
              <a:fillRect/>
            </a:stretch>
          </p:blipFill>
          <p:spPr>
            <a:xfrm>
              <a:off x="9757456" y="2377955"/>
              <a:ext cx="596068" cy="604706"/>
            </a:xfrm>
            <a:prstGeom prst="rect">
              <a:avLst/>
            </a:prstGeom>
          </p:spPr>
        </p:pic>
        <p:sp>
          <p:nvSpPr>
            <p:cNvPr id="1048818" name="文本框 3"/>
            <p:cNvSpPr txBox="1"/>
            <p:nvPr/>
          </p:nvSpPr>
          <p:spPr>
            <a:xfrm>
              <a:off x="9221711" y="3011815"/>
              <a:ext cx="1604985" cy="4395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故障报告</a:t>
              </a:r>
            </a:p>
          </p:txBody>
        </p:sp>
      </p:grpSp>
      <p:grpSp>
        <p:nvGrpSpPr>
          <p:cNvPr id="100" name="组合 89"/>
          <p:cNvGrpSpPr/>
          <p:nvPr/>
        </p:nvGrpSpPr>
        <p:grpSpPr>
          <a:xfrm>
            <a:off x="2088143" y="5915693"/>
            <a:ext cx="6225986" cy="735287"/>
            <a:chOff x="1913495" y="4082366"/>
            <a:chExt cx="6225986" cy="735287"/>
          </a:xfrm>
        </p:grpSpPr>
        <p:grpSp>
          <p:nvGrpSpPr>
            <p:cNvPr id="101" name="组合 90"/>
            <p:cNvGrpSpPr/>
            <p:nvPr/>
          </p:nvGrpSpPr>
          <p:grpSpPr>
            <a:xfrm>
              <a:off x="1913495" y="4384990"/>
              <a:ext cx="6225986" cy="432663"/>
              <a:chOff x="1808989" y="4324027"/>
              <a:chExt cx="6225986" cy="432663"/>
            </a:xfrm>
          </p:grpSpPr>
          <p:pic>
            <p:nvPicPr>
              <p:cNvPr id="2097185" name="图片 99"/>
              <p:cNvPicPr>
                <a:picLocks noChangeAspect="1"/>
              </p:cNvPicPr>
              <p:nvPr/>
            </p:nvPicPr>
            <p:blipFill>
              <a:blip r:embed="rId12" cstate="print"/>
              <a:stretch>
                <a:fillRect/>
              </a:stretch>
            </p:blipFill>
            <p:spPr>
              <a:xfrm>
                <a:off x="6057126" y="4340222"/>
                <a:ext cx="376894" cy="376894"/>
              </a:xfrm>
              <a:prstGeom prst="rect">
                <a:avLst/>
              </a:prstGeom>
            </p:spPr>
          </p:pic>
          <p:pic>
            <p:nvPicPr>
              <p:cNvPr id="2097186" name="图片 100"/>
              <p:cNvPicPr>
                <a:picLocks noChangeAspect="1"/>
              </p:cNvPicPr>
              <p:nvPr/>
            </p:nvPicPr>
            <p:blipFill>
              <a:blip r:embed="rId13" cstate="print"/>
              <a:stretch>
                <a:fillRect/>
              </a:stretch>
            </p:blipFill>
            <p:spPr>
              <a:xfrm>
                <a:off x="6857602" y="4352551"/>
                <a:ext cx="376894" cy="352236"/>
              </a:xfrm>
              <a:prstGeom prst="rect">
                <a:avLst/>
              </a:prstGeom>
            </p:spPr>
          </p:pic>
          <p:pic>
            <p:nvPicPr>
              <p:cNvPr id="2097187" name="图片 101"/>
              <p:cNvPicPr>
                <a:picLocks noChangeAspect="1"/>
              </p:cNvPicPr>
              <p:nvPr/>
            </p:nvPicPr>
            <p:blipFill>
              <a:blip r:embed="rId14" cstate="print"/>
              <a:stretch>
                <a:fillRect/>
              </a:stretch>
            </p:blipFill>
            <p:spPr>
              <a:xfrm>
                <a:off x="2688612" y="4324027"/>
                <a:ext cx="456041" cy="432663"/>
              </a:xfrm>
              <a:prstGeom prst="rect">
                <a:avLst/>
              </a:prstGeom>
            </p:spPr>
          </p:pic>
          <p:pic>
            <p:nvPicPr>
              <p:cNvPr id="2097188" name="图片 102"/>
              <p:cNvPicPr>
                <a:picLocks noChangeAspect="1"/>
              </p:cNvPicPr>
              <p:nvPr/>
            </p:nvPicPr>
            <p:blipFill>
              <a:blip r:embed="rId15" cstate="print"/>
              <a:stretch>
                <a:fillRect/>
              </a:stretch>
            </p:blipFill>
            <p:spPr>
              <a:xfrm>
                <a:off x="5218961" y="4341920"/>
                <a:ext cx="414583" cy="373498"/>
              </a:xfrm>
              <a:prstGeom prst="rect">
                <a:avLst/>
              </a:prstGeom>
            </p:spPr>
          </p:pic>
          <p:pic>
            <p:nvPicPr>
              <p:cNvPr id="2097189" name="图片 103"/>
              <p:cNvPicPr>
                <a:picLocks noChangeAspect="1"/>
              </p:cNvPicPr>
              <p:nvPr/>
            </p:nvPicPr>
            <p:blipFill>
              <a:blip r:embed="rId16" cstate="print"/>
              <a:stretch>
                <a:fillRect/>
              </a:stretch>
            </p:blipFill>
            <p:spPr>
              <a:xfrm>
                <a:off x="1808989" y="4348931"/>
                <a:ext cx="456041" cy="407759"/>
              </a:xfrm>
              <a:prstGeom prst="rect">
                <a:avLst/>
              </a:prstGeom>
            </p:spPr>
          </p:pic>
          <p:pic>
            <p:nvPicPr>
              <p:cNvPr id="2097190" name="图片 104"/>
              <p:cNvPicPr>
                <a:picLocks noChangeAspect="1"/>
              </p:cNvPicPr>
              <p:nvPr/>
            </p:nvPicPr>
            <p:blipFill>
              <a:blip r:embed="rId15" cstate="print"/>
              <a:stretch>
                <a:fillRect/>
              </a:stretch>
            </p:blipFill>
            <p:spPr>
              <a:xfrm>
                <a:off x="4380796" y="4341920"/>
                <a:ext cx="414583" cy="373498"/>
              </a:xfrm>
              <a:prstGeom prst="rect">
                <a:avLst/>
              </a:prstGeom>
            </p:spPr>
          </p:pic>
          <p:pic>
            <p:nvPicPr>
              <p:cNvPr id="2097191" name="图片 105"/>
              <p:cNvPicPr>
                <a:picLocks noChangeAspect="1"/>
              </p:cNvPicPr>
              <p:nvPr/>
            </p:nvPicPr>
            <p:blipFill>
              <a:blip r:embed="rId13" cstate="print"/>
              <a:stretch>
                <a:fillRect/>
              </a:stretch>
            </p:blipFill>
            <p:spPr>
              <a:xfrm>
                <a:off x="7658081" y="4352551"/>
                <a:ext cx="376894" cy="352236"/>
              </a:xfrm>
              <a:prstGeom prst="rect">
                <a:avLst/>
              </a:prstGeom>
            </p:spPr>
          </p:pic>
          <p:pic>
            <p:nvPicPr>
              <p:cNvPr id="2097192" name="图片 106"/>
              <p:cNvPicPr>
                <a:picLocks noChangeAspect="1"/>
              </p:cNvPicPr>
              <p:nvPr/>
            </p:nvPicPr>
            <p:blipFill>
              <a:blip r:embed="rId17" cstate="print"/>
              <a:stretch>
                <a:fillRect/>
              </a:stretch>
            </p:blipFill>
            <p:spPr>
              <a:xfrm>
                <a:off x="3568235" y="4366547"/>
                <a:ext cx="388979" cy="324244"/>
              </a:xfrm>
              <a:prstGeom prst="rect">
                <a:avLst/>
              </a:prstGeom>
            </p:spPr>
          </p:pic>
        </p:grpSp>
        <p:cxnSp>
          <p:nvCxnSpPr>
            <p:cNvPr id="3145739" name="直接箭头连接符 91"/>
            <p:cNvCxnSpPr/>
            <p:nvPr/>
          </p:nvCxnSpPr>
          <p:spPr>
            <a:xfrm>
              <a:off x="794221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0" name="直接箭头连接符 92"/>
            <p:cNvCxnSpPr/>
            <p:nvPr/>
          </p:nvCxnSpPr>
          <p:spPr>
            <a:xfrm>
              <a:off x="7135878"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1" name="直接箭头连接符 93"/>
            <p:cNvCxnSpPr/>
            <p:nvPr/>
          </p:nvCxnSpPr>
          <p:spPr>
            <a:xfrm>
              <a:off x="6335485"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2" name="直接箭头连接符 94"/>
            <p:cNvCxnSpPr/>
            <p:nvPr/>
          </p:nvCxnSpPr>
          <p:spPr>
            <a:xfrm>
              <a:off x="547263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3" name="直接箭头连接符 95"/>
            <p:cNvCxnSpPr/>
            <p:nvPr/>
          </p:nvCxnSpPr>
          <p:spPr>
            <a:xfrm>
              <a:off x="4637314"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4" name="直接箭头连接符 96"/>
            <p:cNvCxnSpPr/>
            <p:nvPr/>
          </p:nvCxnSpPr>
          <p:spPr>
            <a:xfrm>
              <a:off x="3775166"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5" name="直接箭头连接符 97"/>
            <p:cNvCxnSpPr/>
            <p:nvPr/>
          </p:nvCxnSpPr>
          <p:spPr>
            <a:xfrm>
              <a:off x="2999053"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46" name="直接箭头连接符 98"/>
            <p:cNvCxnSpPr/>
            <p:nvPr/>
          </p:nvCxnSpPr>
          <p:spPr>
            <a:xfrm>
              <a:off x="212184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2" name="组合 107"/>
          <p:cNvGrpSpPr/>
          <p:nvPr/>
        </p:nvGrpSpPr>
        <p:grpSpPr>
          <a:xfrm>
            <a:off x="1924959" y="4007230"/>
            <a:ext cx="945196" cy="619547"/>
            <a:chOff x="5966429" y="2400091"/>
            <a:chExt cx="1604985" cy="1042018"/>
          </a:xfrm>
        </p:grpSpPr>
        <p:pic>
          <p:nvPicPr>
            <p:cNvPr id="2097193" name="图片 108"/>
            <p:cNvPicPr>
              <a:picLocks noChangeAspect="1"/>
            </p:cNvPicPr>
            <p:nvPr/>
          </p:nvPicPr>
          <p:blipFill>
            <a:blip r:embed="rId18"/>
            <a:stretch>
              <a:fillRect/>
            </a:stretch>
          </p:blipFill>
          <p:spPr>
            <a:xfrm>
              <a:off x="6538239" y="2400091"/>
              <a:ext cx="588145" cy="588145"/>
            </a:xfrm>
            <a:prstGeom prst="rect">
              <a:avLst/>
            </a:prstGeom>
          </p:spPr>
        </p:pic>
        <p:sp>
          <p:nvSpPr>
            <p:cNvPr id="1048819" name="文本框 3"/>
            <p:cNvSpPr txBox="1"/>
            <p:nvPr/>
          </p:nvSpPr>
          <p:spPr>
            <a:xfrm>
              <a:off x="5966429" y="3002537"/>
              <a:ext cx="1604985" cy="4395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数据汇集</a:t>
              </a:r>
            </a:p>
          </p:txBody>
        </p:sp>
      </p:grpSp>
      <p:grpSp>
        <p:nvGrpSpPr>
          <p:cNvPr id="103" name="组合 110"/>
          <p:cNvGrpSpPr/>
          <p:nvPr/>
        </p:nvGrpSpPr>
        <p:grpSpPr>
          <a:xfrm>
            <a:off x="7260280" y="3984827"/>
            <a:ext cx="945196" cy="638225"/>
            <a:chOff x="9221711" y="2377955"/>
            <a:chExt cx="1604985" cy="1073432"/>
          </a:xfrm>
        </p:grpSpPr>
        <p:pic>
          <p:nvPicPr>
            <p:cNvPr id="2097194" name="图片 112"/>
            <p:cNvPicPr>
              <a:picLocks noChangeAspect="1"/>
            </p:cNvPicPr>
            <p:nvPr/>
          </p:nvPicPr>
          <p:blipFill>
            <a:blip r:embed="rId11"/>
            <a:stretch>
              <a:fillRect/>
            </a:stretch>
          </p:blipFill>
          <p:spPr>
            <a:xfrm>
              <a:off x="9757456" y="2377955"/>
              <a:ext cx="596068" cy="604706"/>
            </a:xfrm>
            <a:prstGeom prst="rect">
              <a:avLst/>
            </a:prstGeom>
          </p:spPr>
        </p:pic>
        <p:sp>
          <p:nvSpPr>
            <p:cNvPr id="1048820" name="文本框 3"/>
            <p:cNvSpPr txBox="1"/>
            <p:nvPr/>
          </p:nvSpPr>
          <p:spPr>
            <a:xfrm>
              <a:off x="9221711" y="3011815"/>
              <a:ext cx="1604985" cy="4395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深度分析</a:t>
              </a:r>
            </a:p>
          </p:txBody>
        </p:sp>
      </p:grpSp>
      <p:grpSp>
        <p:nvGrpSpPr>
          <p:cNvPr id="104" name="组合 114"/>
          <p:cNvGrpSpPr/>
          <p:nvPr/>
        </p:nvGrpSpPr>
        <p:grpSpPr>
          <a:xfrm>
            <a:off x="4029350" y="3999336"/>
            <a:ext cx="1039716" cy="635332"/>
            <a:chOff x="2398109" y="2193961"/>
            <a:chExt cx="1765484" cy="1068567"/>
          </a:xfrm>
        </p:grpSpPr>
        <p:pic>
          <p:nvPicPr>
            <p:cNvPr id="2097195" name="图片 115"/>
            <p:cNvPicPr>
              <a:picLocks noChangeAspect="1"/>
            </p:cNvPicPr>
            <p:nvPr/>
          </p:nvPicPr>
          <p:blipFill>
            <a:blip r:embed="rId19"/>
            <a:stretch>
              <a:fillRect/>
            </a:stretch>
          </p:blipFill>
          <p:spPr>
            <a:xfrm>
              <a:off x="2954894" y="2193961"/>
              <a:ext cx="655334" cy="585829"/>
            </a:xfrm>
            <a:prstGeom prst="rect">
              <a:avLst/>
            </a:prstGeom>
          </p:spPr>
        </p:pic>
        <p:sp>
          <p:nvSpPr>
            <p:cNvPr id="1048821" name="文本框 3"/>
            <p:cNvSpPr txBox="1"/>
            <p:nvPr/>
          </p:nvSpPr>
          <p:spPr>
            <a:xfrm>
              <a:off x="2398109" y="2822956"/>
              <a:ext cx="1765484" cy="4395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1000" b="1" dirty="0">
                  <a:solidFill>
                    <a:srgbClr val="5B9BD5"/>
                  </a:solidFill>
                  <a:cs typeface="+mn-ea"/>
                  <a:sym typeface="+mn-lt"/>
                </a:rPr>
                <a:t>发现故障</a:t>
              </a:r>
              <a:r>
                <a:rPr lang="en-US" altLang="zh-CN" sz="1000" b="1" dirty="0">
                  <a:solidFill>
                    <a:srgbClr val="5B9BD5"/>
                  </a:solidFill>
                  <a:cs typeface="+mn-ea"/>
                  <a:sym typeface="+mn-lt"/>
                </a:rPr>
                <a:t>/</a:t>
              </a:r>
              <a:r>
                <a:rPr lang="zh-CN" altLang="en-US" sz="1000" b="1" dirty="0">
                  <a:solidFill>
                    <a:srgbClr val="5B9BD5"/>
                  </a:solidFill>
                  <a:cs typeface="+mn-ea"/>
                  <a:sym typeface="+mn-lt"/>
                </a:rPr>
                <a:t>风险</a:t>
              </a:r>
              <a:endParaRPr lang="en-US" altLang="zh-CN" sz="1000" b="1" dirty="0">
                <a:solidFill>
                  <a:srgbClr val="5B9BD5"/>
                </a:solidFill>
                <a:cs typeface="+mn-ea"/>
                <a:sym typeface="+mn-lt"/>
              </a:endParaRPr>
            </a:p>
          </p:txBody>
        </p:sp>
      </p:grpSp>
      <p:grpSp>
        <p:nvGrpSpPr>
          <p:cNvPr id="105" name="组合 117"/>
          <p:cNvGrpSpPr/>
          <p:nvPr/>
        </p:nvGrpSpPr>
        <p:grpSpPr>
          <a:xfrm>
            <a:off x="2390887" y="3306893"/>
            <a:ext cx="5432440" cy="485679"/>
            <a:chOff x="2086593" y="1865708"/>
            <a:chExt cx="5432440" cy="485679"/>
          </a:xfrm>
        </p:grpSpPr>
        <p:sp>
          <p:nvSpPr>
            <p:cNvPr id="1048822" name="Freeform 4"/>
            <p:cNvSpPr/>
            <p:nvPr/>
          </p:nvSpPr>
          <p:spPr bwMode="gray">
            <a:xfrm flipV="1">
              <a:off x="2086593" y="1897026"/>
              <a:ext cx="1628311" cy="454361"/>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37000">
                  <a:srgbClr val="5B9BD5"/>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zh-CN" altLang="en-US" sz="1350">
                <a:solidFill>
                  <a:prstClr val="white"/>
                </a:solidFill>
                <a:latin typeface="+mn-lt"/>
                <a:cs typeface="+mn-ea"/>
                <a:sym typeface="+mn-lt"/>
              </a:endParaRPr>
            </a:p>
          </p:txBody>
        </p:sp>
        <p:sp>
          <p:nvSpPr>
            <p:cNvPr id="1048823" name="Freeform 5"/>
            <p:cNvSpPr/>
            <p:nvPr/>
          </p:nvSpPr>
          <p:spPr bwMode="gray">
            <a:xfrm flipV="1">
              <a:off x="4585885" y="1897026"/>
              <a:ext cx="275015" cy="447675"/>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54000">
                  <a:srgbClr val="5B9BD5"/>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zh-CN" altLang="en-US" sz="1350">
                <a:solidFill>
                  <a:prstClr val="white"/>
                </a:solidFill>
                <a:latin typeface="+mn-lt"/>
                <a:cs typeface="+mn-ea"/>
                <a:sym typeface="+mn-lt"/>
              </a:endParaRPr>
            </a:p>
          </p:txBody>
        </p:sp>
        <p:sp>
          <p:nvSpPr>
            <p:cNvPr id="1048824" name="Freeform 6"/>
            <p:cNvSpPr/>
            <p:nvPr/>
          </p:nvSpPr>
          <p:spPr bwMode="gray">
            <a:xfrm flipH="1" flipV="1">
              <a:off x="5664168" y="1897026"/>
              <a:ext cx="1854865" cy="418757"/>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38000">
                  <a:srgbClr val="5B9BD5"/>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zh-CN" altLang="en-US" sz="1350">
                <a:solidFill>
                  <a:prstClr val="white"/>
                </a:solidFill>
                <a:latin typeface="+mn-lt"/>
                <a:cs typeface="+mn-ea"/>
                <a:sym typeface="+mn-lt"/>
              </a:endParaRPr>
            </a:p>
          </p:txBody>
        </p:sp>
        <p:sp>
          <p:nvSpPr>
            <p:cNvPr id="1048825" name="文本框 37"/>
            <p:cNvSpPr txBox="1">
              <a:spLocks noChangeArrowheads="1"/>
            </p:cNvSpPr>
            <p:nvPr/>
          </p:nvSpPr>
          <p:spPr bwMode="auto">
            <a:xfrm>
              <a:off x="3749978" y="1865708"/>
              <a:ext cx="800219"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dirty="0">
                  <a:solidFill>
                    <a:srgbClr val="5B9BD5"/>
                  </a:solidFill>
                  <a:latin typeface="+mn-lt"/>
                  <a:cs typeface="+mn-ea"/>
                  <a:sym typeface="+mn-lt"/>
                </a:rPr>
                <a:t>数据分析</a:t>
              </a:r>
            </a:p>
          </p:txBody>
        </p:sp>
        <p:sp>
          <p:nvSpPr>
            <p:cNvPr id="1048826" name="文本框 38"/>
            <p:cNvSpPr txBox="1">
              <a:spLocks noChangeArrowheads="1"/>
            </p:cNvSpPr>
            <p:nvPr/>
          </p:nvSpPr>
          <p:spPr bwMode="auto">
            <a:xfrm>
              <a:off x="4884655" y="1865708"/>
              <a:ext cx="800219"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dirty="0">
                  <a:solidFill>
                    <a:srgbClr val="5B9BD5"/>
                  </a:solidFill>
                  <a:latin typeface="+mn-lt"/>
                  <a:cs typeface="+mn-ea"/>
                  <a:sym typeface="+mn-lt"/>
                </a:rPr>
                <a:t>信息展示</a:t>
              </a:r>
            </a:p>
          </p:txBody>
        </p:sp>
        <p:sp>
          <p:nvSpPr>
            <p:cNvPr id="1048827" name="文本框 38"/>
            <p:cNvSpPr txBox="1">
              <a:spLocks noChangeArrowheads="1"/>
            </p:cNvSpPr>
            <p:nvPr/>
          </p:nvSpPr>
          <p:spPr bwMode="auto">
            <a:xfrm>
              <a:off x="5959415" y="1865708"/>
              <a:ext cx="800219"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dirty="0">
                  <a:solidFill>
                    <a:srgbClr val="5B9BD5"/>
                  </a:solidFill>
                  <a:latin typeface="+mn-lt"/>
                  <a:cs typeface="+mn-ea"/>
                  <a:sym typeface="+mn-lt"/>
                </a:rPr>
                <a:t>信息推送</a:t>
              </a:r>
            </a:p>
          </p:txBody>
        </p:sp>
        <p:sp>
          <p:nvSpPr>
            <p:cNvPr id="1048828" name="文本框 38"/>
            <p:cNvSpPr txBox="1">
              <a:spLocks noChangeArrowheads="1"/>
            </p:cNvSpPr>
            <p:nvPr/>
          </p:nvSpPr>
          <p:spPr bwMode="auto">
            <a:xfrm>
              <a:off x="2640512" y="1865708"/>
              <a:ext cx="800219"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dirty="0">
                  <a:solidFill>
                    <a:srgbClr val="5B9BD5"/>
                  </a:solidFill>
                  <a:latin typeface="+mn-lt"/>
                  <a:cs typeface="+mn-ea"/>
                  <a:sym typeface="+mn-lt"/>
                </a:rPr>
                <a:t>报表管理</a:t>
              </a:r>
            </a:p>
          </p:txBody>
        </p:sp>
      </p:grpSp>
      <p:sp>
        <p:nvSpPr>
          <p:cNvPr id="1048829" name="TextBox 67"/>
          <p:cNvSpPr txBox="1"/>
          <p:nvPr/>
        </p:nvSpPr>
        <p:spPr>
          <a:xfrm>
            <a:off x="2820330" y="4970146"/>
            <a:ext cx="777650" cy="359147"/>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100" dirty="0">
                <a:solidFill>
                  <a:sysClr val="windowText" lastClr="000000">
                    <a:lumMod val="95000"/>
                    <a:lumOff val="5000"/>
                  </a:sysClr>
                </a:solidFill>
                <a:latin typeface="+mn-lt"/>
                <a:ea typeface="+mn-ea"/>
                <a:cs typeface="+mn-ea"/>
                <a:sym typeface="+mn-lt"/>
              </a:rPr>
              <a:t>指标配置</a:t>
            </a:r>
          </a:p>
        </p:txBody>
      </p:sp>
      <p:sp>
        <p:nvSpPr>
          <p:cNvPr id="1048830" name="TextBox 67"/>
          <p:cNvSpPr txBox="1"/>
          <p:nvPr/>
        </p:nvSpPr>
        <p:spPr>
          <a:xfrm>
            <a:off x="3784023" y="4970146"/>
            <a:ext cx="777650" cy="359147"/>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100" dirty="0">
                <a:solidFill>
                  <a:sysClr val="windowText" lastClr="000000">
                    <a:lumMod val="95000"/>
                    <a:lumOff val="5000"/>
                  </a:sysClr>
                </a:solidFill>
                <a:latin typeface="+mn-lt"/>
                <a:ea typeface="+mn-ea"/>
                <a:cs typeface="+mn-ea"/>
                <a:sym typeface="+mn-lt"/>
              </a:rPr>
              <a:t>故障配置</a:t>
            </a:r>
          </a:p>
        </p:txBody>
      </p:sp>
      <p:sp>
        <p:nvSpPr>
          <p:cNvPr id="1048831" name="TextBox 67"/>
          <p:cNvSpPr txBox="1"/>
          <p:nvPr/>
        </p:nvSpPr>
        <p:spPr>
          <a:xfrm>
            <a:off x="4747716" y="4970146"/>
            <a:ext cx="777650" cy="359147"/>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100" dirty="0">
                <a:solidFill>
                  <a:sysClr val="windowText" lastClr="000000">
                    <a:lumMod val="95000"/>
                    <a:lumOff val="5000"/>
                  </a:sysClr>
                </a:solidFill>
                <a:latin typeface="+mn-lt"/>
                <a:ea typeface="+mn-ea"/>
                <a:cs typeface="+mn-ea"/>
                <a:sym typeface="+mn-lt"/>
              </a:rPr>
              <a:t>告警配置</a:t>
            </a:r>
          </a:p>
        </p:txBody>
      </p:sp>
      <p:sp>
        <p:nvSpPr>
          <p:cNvPr id="1048832" name="TextBox 67"/>
          <p:cNvSpPr txBox="1"/>
          <p:nvPr/>
        </p:nvSpPr>
        <p:spPr>
          <a:xfrm>
            <a:off x="5711409" y="4970146"/>
            <a:ext cx="777650" cy="359147"/>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100" dirty="0">
                <a:solidFill>
                  <a:sysClr val="windowText" lastClr="000000">
                    <a:lumMod val="95000"/>
                    <a:lumOff val="5000"/>
                  </a:sysClr>
                </a:solidFill>
                <a:latin typeface="+mn-lt"/>
                <a:ea typeface="+mn-ea"/>
                <a:cs typeface="+mn-ea"/>
                <a:sym typeface="+mn-lt"/>
              </a:rPr>
              <a:t>监控任务</a:t>
            </a:r>
          </a:p>
        </p:txBody>
      </p:sp>
      <p:sp>
        <p:nvSpPr>
          <p:cNvPr id="1048833" name="TextBox 67"/>
          <p:cNvSpPr txBox="1"/>
          <p:nvPr/>
        </p:nvSpPr>
        <p:spPr>
          <a:xfrm>
            <a:off x="6675103" y="4970146"/>
            <a:ext cx="777650" cy="359147"/>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100" dirty="0">
                <a:solidFill>
                  <a:sysClr val="windowText" lastClr="000000">
                    <a:lumMod val="95000"/>
                    <a:lumOff val="5000"/>
                  </a:sysClr>
                </a:solidFill>
                <a:latin typeface="+mn-lt"/>
                <a:ea typeface="+mn-ea"/>
                <a:cs typeface="+mn-ea"/>
                <a:sym typeface="+mn-lt"/>
              </a:rPr>
              <a:t>处理日志</a:t>
            </a:r>
          </a:p>
        </p:txBody>
      </p:sp>
      <p:sp>
        <p:nvSpPr>
          <p:cNvPr id="1048834" name="文本框 38"/>
          <p:cNvSpPr txBox="1">
            <a:spLocks noChangeArrowheads="1"/>
          </p:cNvSpPr>
          <p:nvPr/>
        </p:nvSpPr>
        <p:spPr bwMode="auto">
          <a:xfrm>
            <a:off x="5686619"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调整算法</a:t>
            </a:r>
          </a:p>
        </p:txBody>
      </p:sp>
      <p:sp>
        <p:nvSpPr>
          <p:cNvPr id="1048835" name="文本框 38"/>
          <p:cNvSpPr txBox="1">
            <a:spLocks noChangeArrowheads="1"/>
          </p:cNvSpPr>
          <p:nvPr/>
        </p:nvSpPr>
        <p:spPr bwMode="auto">
          <a:xfrm>
            <a:off x="7336654"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查收报告</a:t>
            </a:r>
          </a:p>
        </p:txBody>
      </p:sp>
      <p:sp>
        <p:nvSpPr>
          <p:cNvPr id="1048836" name="文本框 38"/>
          <p:cNvSpPr txBox="1">
            <a:spLocks noChangeArrowheads="1"/>
          </p:cNvSpPr>
          <p:nvPr/>
        </p:nvSpPr>
        <p:spPr bwMode="auto">
          <a:xfrm>
            <a:off x="6538851"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整体监控</a:t>
            </a:r>
          </a:p>
        </p:txBody>
      </p:sp>
      <p:sp>
        <p:nvSpPr>
          <p:cNvPr id="1048837" name="文本框 38"/>
          <p:cNvSpPr txBox="1">
            <a:spLocks noChangeArrowheads="1"/>
          </p:cNvSpPr>
          <p:nvPr/>
        </p:nvSpPr>
        <p:spPr bwMode="auto">
          <a:xfrm>
            <a:off x="2355345"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信息配置</a:t>
            </a:r>
          </a:p>
        </p:txBody>
      </p:sp>
      <p:sp>
        <p:nvSpPr>
          <p:cNvPr id="1048838" name="文本框 38"/>
          <p:cNvSpPr txBox="1">
            <a:spLocks noChangeArrowheads="1"/>
          </p:cNvSpPr>
          <p:nvPr/>
        </p:nvSpPr>
        <p:spPr bwMode="auto">
          <a:xfrm>
            <a:off x="3191977"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处理告警</a:t>
            </a:r>
          </a:p>
        </p:txBody>
      </p:sp>
      <p:sp>
        <p:nvSpPr>
          <p:cNvPr id="1048839" name="文本框 38"/>
          <p:cNvSpPr txBox="1">
            <a:spLocks noChangeArrowheads="1"/>
          </p:cNvSpPr>
          <p:nvPr/>
        </p:nvSpPr>
        <p:spPr bwMode="auto">
          <a:xfrm>
            <a:off x="3992228"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处理故障</a:t>
            </a:r>
          </a:p>
        </p:txBody>
      </p:sp>
      <p:sp>
        <p:nvSpPr>
          <p:cNvPr id="1048840" name="文本框 38"/>
          <p:cNvSpPr txBox="1">
            <a:spLocks noChangeArrowheads="1"/>
          </p:cNvSpPr>
          <p:nvPr/>
        </p:nvSpPr>
        <p:spPr bwMode="auto">
          <a:xfrm>
            <a:off x="4838583" y="5959088"/>
            <a:ext cx="748923" cy="26161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100" dirty="0">
                <a:solidFill>
                  <a:srgbClr val="FFFFFF">
                    <a:lumMod val="50000"/>
                  </a:srgbClr>
                </a:solidFill>
                <a:latin typeface="+mn-lt"/>
                <a:cs typeface="+mn-ea"/>
                <a:sym typeface="+mn-lt"/>
              </a:rPr>
              <a:t>设置任务</a:t>
            </a:r>
          </a:p>
        </p:txBody>
      </p:sp>
      <p:cxnSp>
        <p:nvCxnSpPr>
          <p:cNvPr id="3145747" name="直接箭头连接符 137"/>
          <p:cNvCxnSpPr/>
          <p:nvPr/>
        </p:nvCxnSpPr>
        <p:spPr>
          <a:xfrm flipV="1">
            <a:off x="1595903" y="4206081"/>
            <a:ext cx="665803" cy="212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48" name="直接箭头连接符 138"/>
          <p:cNvCxnSpPr/>
          <p:nvPr/>
        </p:nvCxnSpPr>
        <p:spPr>
          <a:xfrm flipV="1">
            <a:off x="1590206" y="4089237"/>
            <a:ext cx="665803" cy="2121"/>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8841" name="文本框 3"/>
          <p:cNvSpPr txBox="1"/>
          <p:nvPr/>
        </p:nvSpPr>
        <p:spPr>
          <a:xfrm>
            <a:off x="1556005" y="4218677"/>
            <a:ext cx="710140"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数据采集</a:t>
            </a:r>
          </a:p>
        </p:txBody>
      </p:sp>
      <p:sp>
        <p:nvSpPr>
          <p:cNvPr id="1048842" name="文本框 3"/>
          <p:cNvSpPr txBox="1"/>
          <p:nvPr/>
        </p:nvSpPr>
        <p:spPr>
          <a:xfrm>
            <a:off x="1577044" y="3815056"/>
            <a:ext cx="710140"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b="1" dirty="0">
                <a:solidFill>
                  <a:srgbClr val="000000"/>
                </a:solidFill>
                <a:cs typeface="+mn-ea"/>
                <a:sym typeface="+mn-lt"/>
              </a:rPr>
              <a:t>主动探测</a:t>
            </a:r>
          </a:p>
        </p:txBody>
      </p:sp>
      <p:cxnSp>
        <p:nvCxnSpPr>
          <p:cNvPr id="3145749" name="直接箭头连接符 141"/>
          <p:cNvCxnSpPr/>
          <p:nvPr/>
        </p:nvCxnSpPr>
        <p:spPr>
          <a:xfrm>
            <a:off x="2611264" y="4173492"/>
            <a:ext cx="65879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0" name="直接箭头连接符 142"/>
          <p:cNvCxnSpPr/>
          <p:nvPr/>
        </p:nvCxnSpPr>
        <p:spPr>
          <a:xfrm>
            <a:off x="3586473" y="4169865"/>
            <a:ext cx="797145"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1" name="直接箭头连接符 143"/>
          <p:cNvCxnSpPr/>
          <p:nvPr/>
        </p:nvCxnSpPr>
        <p:spPr>
          <a:xfrm>
            <a:off x="4687912" y="4184195"/>
            <a:ext cx="797145"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2" name="直接箭头连接符 144"/>
          <p:cNvCxnSpPr/>
          <p:nvPr/>
        </p:nvCxnSpPr>
        <p:spPr>
          <a:xfrm>
            <a:off x="5744955" y="4195726"/>
            <a:ext cx="72467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3" name="直接箭头连接符 145"/>
          <p:cNvCxnSpPr/>
          <p:nvPr/>
        </p:nvCxnSpPr>
        <p:spPr>
          <a:xfrm>
            <a:off x="6857709" y="4195726"/>
            <a:ext cx="72467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843" name="文本框 3"/>
          <p:cNvSpPr txBox="1"/>
          <p:nvPr/>
        </p:nvSpPr>
        <p:spPr>
          <a:xfrm>
            <a:off x="4626148" y="3924149"/>
            <a:ext cx="781154"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告警、修复</a:t>
            </a:r>
            <a:endParaRPr lang="en-US" altLang="zh-CN" sz="900" dirty="0">
              <a:solidFill>
                <a:srgbClr val="000000"/>
              </a:solidFill>
              <a:cs typeface="+mn-ea"/>
              <a:sym typeface="+mn-lt"/>
            </a:endParaRPr>
          </a:p>
        </p:txBody>
      </p:sp>
      <p:sp>
        <p:nvSpPr>
          <p:cNvPr id="1048844" name="文本框 3"/>
          <p:cNvSpPr txBox="1"/>
          <p:nvPr/>
        </p:nvSpPr>
        <p:spPr>
          <a:xfrm>
            <a:off x="3575529" y="3933100"/>
            <a:ext cx="781154"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识别、预测</a:t>
            </a:r>
            <a:endParaRPr lang="en-US" altLang="zh-CN" sz="900" dirty="0">
              <a:solidFill>
                <a:srgbClr val="000000"/>
              </a:solidFill>
              <a:cs typeface="+mn-ea"/>
              <a:sym typeface="+mn-lt"/>
            </a:endParaRPr>
          </a:p>
        </p:txBody>
      </p:sp>
      <p:sp>
        <p:nvSpPr>
          <p:cNvPr id="1048845" name="文本框 3"/>
          <p:cNvSpPr txBox="1"/>
          <p:nvPr/>
        </p:nvSpPr>
        <p:spPr>
          <a:xfrm>
            <a:off x="2552321" y="3929066"/>
            <a:ext cx="710140"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实时任务</a:t>
            </a:r>
          </a:p>
        </p:txBody>
      </p:sp>
      <p:sp>
        <p:nvSpPr>
          <p:cNvPr id="1048846" name="文本框 3"/>
          <p:cNvSpPr txBox="1"/>
          <p:nvPr/>
        </p:nvSpPr>
        <p:spPr>
          <a:xfrm>
            <a:off x="5744641" y="3943927"/>
            <a:ext cx="710140"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定时全面</a:t>
            </a:r>
          </a:p>
        </p:txBody>
      </p:sp>
      <p:sp>
        <p:nvSpPr>
          <p:cNvPr id="1048847" name="文本框 3"/>
          <p:cNvSpPr txBox="1"/>
          <p:nvPr/>
        </p:nvSpPr>
        <p:spPr>
          <a:xfrm>
            <a:off x="6820274" y="3942229"/>
            <a:ext cx="710140" cy="2444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
                <a:srgbClr val="0071C5"/>
              </a:buClr>
            </a:pPr>
            <a:r>
              <a:rPr lang="zh-CN" altLang="en-US" sz="900" dirty="0">
                <a:solidFill>
                  <a:srgbClr val="000000"/>
                </a:solidFill>
                <a:cs typeface="+mn-ea"/>
                <a:sym typeface="+mn-lt"/>
              </a:rPr>
              <a:t>多维智能</a:t>
            </a:r>
          </a:p>
        </p:txBody>
      </p:sp>
      <p:sp>
        <p:nvSpPr>
          <p:cNvPr id="1048848" name="矩形 151"/>
          <p:cNvSpPr/>
          <p:nvPr/>
        </p:nvSpPr>
        <p:spPr>
          <a:xfrm>
            <a:off x="179512" y="668432"/>
            <a:ext cx="8697446" cy="1383665"/>
          </a:xfrm>
          <a:prstGeom prst="rect">
            <a:avLst/>
          </a:prstGeom>
        </p:spPr>
        <p:txBody>
          <a:bodyPr wrap="square">
            <a:spAutoFit/>
          </a:bodyPr>
          <a:lstStyle/>
          <a:p>
            <a:pPr>
              <a:lnSpc>
                <a:spcPct val="150000"/>
              </a:lnSpc>
            </a:pPr>
            <a:r>
              <a:rPr lang="zh-CN" altLang="en-US" sz="1400" dirty="0">
                <a:solidFill>
                  <a:srgbClr val="000000"/>
                </a:solidFill>
                <a:cs typeface="+mn-ea"/>
                <a:sym typeface="+mn-lt"/>
              </a:rPr>
              <a:t>    本期新建的</a:t>
            </a:r>
            <a:r>
              <a:rPr lang="en-US" altLang="zh-CN" sz="1400" dirty="0">
                <a:solidFill>
                  <a:srgbClr val="000000"/>
                </a:solidFill>
                <a:cs typeface="+mn-ea"/>
                <a:sym typeface="+mn-lt"/>
              </a:rPr>
              <a:t>IT</a:t>
            </a:r>
            <a:r>
              <a:rPr lang="zh-CN" altLang="en-US" sz="1400" dirty="0">
                <a:solidFill>
                  <a:srgbClr val="000000"/>
                </a:solidFill>
                <a:cs typeface="+mn-ea"/>
                <a:sym typeface="+mn-lt"/>
              </a:rPr>
              <a:t>监控平台主要由数据采集平台、数据处理平台、自动告警引擎以及数据分析系统组成。数据采集平台会自动采集被监控系统的各项运行数据</a:t>
            </a:r>
            <a:r>
              <a:rPr lang="zh-CN" altLang="en-US" sz="1400" dirty="0">
                <a:solidFill>
                  <a:schemeClr val="tx1">
                    <a:lumMod val="85000"/>
                    <a:lumOff val="15000"/>
                  </a:schemeClr>
                </a:solidFill>
                <a:cs typeface="+mn-ea"/>
                <a:sym typeface="+mn-lt"/>
              </a:rPr>
              <a:t>，再由统一处理平台</a:t>
            </a:r>
            <a:r>
              <a:rPr lang="zh-CN" altLang="en-US" sz="1400" dirty="0">
                <a:solidFill>
                  <a:srgbClr val="000000"/>
                </a:solidFill>
                <a:cs typeface="+mn-ea"/>
                <a:sym typeface="+mn-lt"/>
              </a:rPr>
              <a:t>根据配置的规则对数据进行分析。</a:t>
            </a:r>
            <a:r>
              <a:rPr lang="zh-CN" altLang="en-US" sz="1400" dirty="0">
                <a:solidFill>
                  <a:schemeClr val="tx1">
                    <a:lumMod val="85000"/>
                    <a:lumOff val="15000"/>
                  </a:schemeClr>
                </a:solidFill>
                <a:cs typeface="+mn-ea"/>
                <a:sym typeface="+mn-lt"/>
              </a:rPr>
              <a:t>当发现了故障或风险时由告警引擎负责</a:t>
            </a:r>
            <a:r>
              <a:rPr lang="zh-CN" altLang="en-US" sz="1400" dirty="0">
                <a:solidFill>
                  <a:srgbClr val="000000"/>
                </a:solidFill>
                <a:cs typeface="+mn-ea"/>
                <a:sym typeface="+mn-lt"/>
              </a:rPr>
              <a:t>告知维护人员，</a:t>
            </a:r>
            <a:r>
              <a:rPr lang="zh-CN" altLang="en-US" sz="1400" dirty="0">
                <a:solidFill>
                  <a:schemeClr val="tx1">
                    <a:lumMod val="85000"/>
                    <a:lumOff val="15000"/>
                  </a:schemeClr>
                </a:solidFill>
                <a:cs typeface="+mn-ea"/>
                <a:sym typeface="+mn-lt"/>
              </a:rPr>
              <a:t>而系统管理员则可以通过可视化报表及时掌握各系统的整体运行与故障情况</a:t>
            </a:r>
            <a:r>
              <a:rPr lang="zh-CN" altLang="en-US" sz="1400" dirty="0">
                <a:solidFill>
                  <a:srgbClr val="000000"/>
                </a:solidFill>
                <a:cs typeface="+mn-ea"/>
                <a:sym typeface="+mn-lt"/>
              </a:rPr>
              <a:t>。以下就是公司智能</a:t>
            </a:r>
            <a:r>
              <a:rPr lang="en-US" altLang="zh-CN" sz="1400" dirty="0">
                <a:solidFill>
                  <a:srgbClr val="000000"/>
                </a:solidFill>
                <a:cs typeface="+mn-ea"/>
                <a:sym typeface="+mn-lt"/>
              </a:rPr>
              <a:t>IT</a:t>
            </a:r>
            <a:r>
              <a:rPr lang="zh-CN" altLang="en-US" sz="1400" dirty="0">
                <a:solidFill>
                  <a:srgbClr val="000000"/>
                </a:solidFill>
                <a:cs typeface="+mn-ea"/>
                <a:sym typeface="+mn-lt"/>
              </a:rPr>
              <a:t>监控与运维平台的整体架构与应用蓝图：</a:t>
            </a:r>
            <a:endParaRPr lang="zh-CN" altLang="en-US" sz="1400" dirty="0">
              <a:cs typeface="+mn-ea"/>
              <a:sym typeface="+mn-lt"/>
            </a:endParaRPr>
          </a:p>
        </p:txBody>
      </p:sp>
      <p:sp>
        <p:nvSpPr>
          <p:cNvPr id="1048849" name="文本框 37"/>
          <p:cNvSpPr txBox="1">
            <a:spLocks noChangeArrowheads="1"/>
          </p:cNvSpPr>
          <p:nvPr/>
        </p:nvSpPr>
        <p:spPr bwMode="auto">
          <a:xfrm>
            <a:off x="4576862" y="4707116"/>
            <a:ext cx="1107996"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b="1" dirty="0">
                <a:solidFill>
                  <a:srgbClr val="C00000"/>
                </a:solidFill>
                <a:latin typeface="+mn-lt"/>
                <a:cs typeface="+mn-ea"/>
                <a:sym typeface="+mn-lt"/>
              </a:rPr>
              <a:t>统一处理平台</a:t>
            </a:r>
          </a:p>
        </p:txBody>
      </p:sp>
      <p:sp>
        <p:nvSpPr>
          <p:cNvPr id="1048850" name="文本框 37"/>
          <p:cNvSpPr txBox="1">
            <a:spLocks noChangeArrowheads="1"/>
          </p:cNvSpPr>
          <p:nvPr/>
        </p:nvSpPr>
        <p:spPr bwMode="auto">
          <a:xfrm>
            <a:off x="4592801" y="5366478"/>
            <a:ext cx="1107996"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b="1" dirty="0">
                <a:solidFill>
                  <a:srgbClr val="FFFF00"/>
                </a:solidFill>
                <a:latin typeface="+mn-lt"/>
                <a:cs typeface="+mn-ea"/>
                <a:sym typeface="+mn-lt"/>
              </a:rPr>
              <a:t>统一采集平台</a:t>
            </a:r>
          </a:p>
        </p:txBody>
      </p:sp>
      <p:sp>
        <p:nvSpPr>
          <p:cNvPr id="1048851" name="等腰三角形 154"/>
          <p:cNvSpPr/>
          <p:nvPr/>
        </p:nvSpPr>
        <p:spPr>
          <a:xfrm>
            <a:off x="3243654" y="5373527"/>
            <a:ext cx="3807917" cy="199000"/>
          </a:xfrm>
          <a:prstGeom prst="triangle">
            <a:avLst/>
          </a:prstGeom>
          <a:solidFill>
            <a:srgbClr val="91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sp>
        <p:nvSpPr>
          <p:cNvPr id="1048852" name="文本框 37"/>
          <p:cNvSpPr txBox="1">
            <a:spLocks noChangeArrowheads="1"/>
          </p:cNvSpPr>
          <p:nvPr/>
        </p:nvSpPr>
        <p:spPr bwMode="auto">
          <a:xfrm>
            <a:off x="4572247" y="5356119"/>
            <a:ext cx="1107996" cy="27699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kumimoji="1" lang="zh-CN" altLang="en-US" sz="1200" b="1" dirty="0">
                <a:solidFill>
                  <a:srgbClr val="C00000"/>
                </a:solidFill>
                <a:latin typeface="+mn-lt"/>
                <a:cs typeface="+mn-ea"/>
                <a:sym typeface="+mn-lt"/>
              </a:rPr>
              <a:t>统一采集平台</a:t>
            </a:r>
          </a:p>
        </p:txBody>
      </p:sp>
      <p:grpSp>
        <p:nvGrpSpPr>
          <p:cNvPr id="106" name="组合 2"/>
          <p:cNvGrpSpPr/>
          <p:nvPr/>
        </p:nvGrpSpPr>
        <p:grpSpPr>
          <a:xfrm>
            <a:off x="347674" y="2221596"/>
            <a:ext cx="1175487" cy="899820"/>
            <a:chOff x="414719" y="2272935"/>
            <a:chExt cx="1175487" cy="899820"/>
          </a:xfrm>
        </p:grpSpPr>
        <p:sp>
          <p:nvSpPr>
            <p:cNvPr id="1048853" name="燕尾形 43"/>
            <p:cNvSpPr/>
            <p:nvPr/>
          </p:nvSpPr>
          <p:spPr>
            <a:xfrm rot="5400000">
              <a:off x="795591" y="2302107"/>
              <a:ext cx="374570" cy="1054622"/>
            </a:xfrm>
            <a:prstGeom prst="chevron">
              <a:avLst>
                <a:gd name="adj" fmla="val 234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22960"/>
              <a:r>
                <a:rPr lang="zh-CN" altLang="en-US" sz="1215" b="1" dirty="0">
                  <a:solidFill>
                    <a:prstClr val="white"/>
                  </a:solidFill>
                  <a:cs typeface="+mn-ea"/>
                  <a:sym typeface="+mn-lt"/>
                </a:rPr>
                <a:t>业务应用</a:t>
              </a:r>
            </a:p>
          </p:txBody>
        </p:sp>
        <p:sp>
          <p:nvSpPr>
            <p:cNvPr id="1048854" name="圆角矩形 52"/>
            <p:cNvSpPr/>
            <p:nvPr/>
          </p:nvSpPr>
          <p:spPr bwMode="auto">
            <a:xfrm>
              <a:off x="414719" y="2272935"/>
              <a:ext cx="1175487" cy="899820"/>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endParaRPr lang="en-US" altLang="zh-CN" sz="1600" b="1" dirty="0">
                <a:solidFill>
                  <a:srgbClr val="FFFFFF"/>
                </a:solidFill>
                <a:cs typeface="+mn-ea"/>
                <a:sym typeface="+mn-lt"/>
              </a:endParaRPr>
            </a:p>
          </p:txBody>
        </p:sp>
        <p:sp>
          <p:nvSpPr>
            <p:cNvPr id="1048855" name="文本框 157"/>
            <p:cNvSpPr txBox="1"/>
            <p:nvPr/>
          </p:nvSpPr>
          <p:spPr>
            <a:xfrm>
              <a:off x="496296" y="2647449"/>
              <a:ext cx="973343" cy="461665"/>
            </a:xfrm>
            <a:prstGeom prst="rect">
              <a:avLst/>
            </a:prstGeom>
            <a:noFill/>
          </p:spPr>
          <p:txBody>
            <a:bodyPr wrap="none" rtlCol="0">
              <a:spAutoFit/>
            </a:bodyPr>
            <a:lstStyle/>
            <a:p>
              <a:pPr marL="171450" indent="-171450">
                <a:buFont typeface="Wingdings" panose="05000000000000000000" pitchFamily="2" charset="2"/>
                <a:buChar char="ü"/>
              </a:pPr>
              <a:r>
                <a:rPr lang="en-US" altLang="zh-CN" sz="1200" dirty="0">
                  <a:solidFill>
                    <a:schemeClr val="bg1"/>
                  </a:solidFill>
                  <a:cs typeface="+mn-ea"/>
                  <a:sym typeface="+mn-lt"/>
                </a:rPr>
                <a:t>WLAN</a:t>
              </a:r>
            </a:p>
            <a:p>
              <a:pPr marL="171450" indent="-171450">
                <a:buFont typeface="Wingdings" panose="05000000000000000000" pitchFamily="2" charset="2"/>
                <a:buChar char="ü"/>
              </a:pPr>
              <a:r>
                <a:rPr lang="zh-CN" altLang="en-US" sz="1200" dirty="0">
                  <a:solidFill>
                    <a:schemeClr val="bg1"/>
                  </a:solidFill>
                  <a:cs typeface="+mn-ea"/>
                  <a:sym typeface="+mn-lt"/>
                </a:rPr>
                <a:t>视频监控</a:t>
              </a:r>
            </a:p>
          </p:txBody>
        </p:sp>
        <p:sp>
          <p:nvSpPr>
            <p:cNvPr id="1048856" name="文本框 158"/>
            <p:cNvSpPr txBox="1"/>
            <p:nvPr/>
          </p:nvSpPr>
          <p:spPr>
            <a:xfrm>
              <a:off x="454911" y="2292976"/>
              <a:ext cx="1107996" cy="369332"/>
            </a:xfrm>
            <a:prstGeom prst="rect">
              <a:avLst/>
            </a:prstGeom>
            <a:noFill/>
          </p:spPr>
          <p:txBody>
            <a:bodyPr wrap="none" rtlCol="0">
              <a:spAutoFit/>
            </a:bodyPr>
            <a:lstStyle/>
            <a:p>
              <a:r>
                <a:rPr lang="zh-CN" altLang="en-US" b="1" dirty="0">
                  <a:solidFill>
                    <a:schemeClr val="bg1"/>
                  </a:solidFill>
                  <a:cs typeface="+mn-ea"/>
                  <a:sym typeface="+mn-lt"/>
                </a:rPr>
                <a:t>核心平台</a:t>
              </a:r>
            </a:p>
          </p:txBody>
        </p:sp>
      </p:grpSp>
      <p:grpSp>
        <p:nvGrpSpPr>
          <p:cNvPr id="107" name="组合 159"/>
          <p:cNvGrpSpPr/>
          <p:nvPr/>
        </p:nvGrpSpPr>
        <p:grpSpPr>
          <a:xfrm>
            <a:off x="347674" y="3345322"/>
            <a:ext cx="1175487" cy="899820"/>
            <a:chOff x="414719" y="2272935"/>
            <a:chExt cx="1175487" cy="899820"/>
          </a:xfrm>
        </p:grpSpPr>
        <p:sp>
          <p:nvSpPr>
            <p:cNvPr id="1048857" name="燕尾形 43"/>
            <p:cNvSpPr/>
            <p:nvPr/>
          </p:nvSpPr>
          <p:spPr>
            <a:xfrm rot="5400000">
              <a:off x="795591" y="2302107"/>
              <a:ext cx="374570" cy="1054622"/>
            </a:xfrm>
            <a:prstGeom prst="chevron">
              <a:avLst>
                <a:gd name="adj" fmla="val 234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22960"/>
              <a:r>
                <a:rPr lang="zh-CN" altLang="en-US" sz="1215" b="1" dirty="0">
                  <a:solidFill>
                    <a:prstClr val="white"/>
                  </a:solidFill>
                  <a:cs typeface="+mn-ea"/>
                  <a:sym typeface="+mn-lt"/>
                </a:rPr>
                <a:t>业务应用</a:t>
              </a:r>
            </a:p>
          </p:txBody>
        </p:sp>
        <p:sp>
          <p:nvSpPr>
            <p:cNvPr id="1048858" name="圆角矩形 52"/>
            <p:cNvSpPr/>
            <p:nvPr/>
          </p:nvSpPr>
          <p:spPr bwMode="auto">
            <a:xfrm>
              <a:off x="414719" y="2272935"/>
              <a:ext cx="1175487" cy="899820"/>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endParaRPr lang="en-US" altLang="zh-CN" sz="1600" b="1" dirty="0">
                <a:solidFill>
                  <a:srgbClr val="FFFFFF"/>
                </a:solidFill>
                <a:cs typeface="+mn-ea"/>
                <a:sym typeface="+mn-lt"/>
              </a:endParaRPr>
            </a:p>
          </p:txBody>
        </p:sp>
        <p:sp>
          <p:nvSpPr>
            <p:cNvPr id="1048859" name="文本框 162"/>
            <p:cNvSpPr txBox="1"/>
            <p:nvPr/>
          </p:nvSpPr>
          <p:spPr>
            <a:xfrm>
              <a:off x="496296" y="2647449"/>
              <a:ext cx="973343" cy="461665"/>
            </a:xfrm>
            <a:prstGeom prst="rect">
              <a:avLst/>
            </a:prstGeom>
            <a:noFill/>
          </p:spPr>
          <p:txBody>
            <a:bodyPr wrap="non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内部项目</a:t>
              </a:r>
              <a:endParaRPr lang="en-US" altLang="zh-CN" sz="1200" dirty="0">
                <a:solidFill>
                  <a:schemeClr val="bg1"/>
                </a:solidFill>
                <a:cs typeface="+mn-ea"/>
                <a:sym typeface="+mn-lt"/>
              </a:endParaRPr>
            </a:p>
            <a:p>
              <a:r>
                <a:rPr lang="zh-CN" altLang="en-US" sz="1200" dirty="0">
                  <a:solidFill>
                    <a:schemeClr val="bg1"/>
                  </a:solidFill>
                  <a:cs typeface="+mn-ea"/>
                  <a:sym typeface="+mn-lt"/>
                </a:rPr>
                <a:t>管理系统</a:t>
              </a:r>
            </a:p>
          </p:txBody>
        </p:sp>
        <p:sp>
          <p:nvSpPr>
            <p:cNvPr id="1048860" name="文本框 163"/>
            <p:cNvSpPr txBox="1"/>
            <p:nvPr/>
          </p:nvSpPr>
          <p:spPr>
            <a:xfrm>
              <a:off x="454911" y="2292976"/>
              <a:ext cx="1107996" cy="369332"/>
            </a:xfrm>
            <a:prstGeom prst="rect">
              <a:avLst/>
            </a:prstGeom>
            <a:noFill/>
          </p:spPr>
          <p:txBody>
            <a:bodyPr wrap="none" rtlCol="0">
              <a:spAutoFit/>
            </a:bodyPr>
            <a:lstStyle/>
            <a:p>
              <a:r>
                <a:rPr lang="zh-CN" altLang="en-US" b="1" dirty="0">
                  <a:solidFill>
                    <a:schemeClr val="bg1"/>
                  </a:solidFill>
                  <a:cs typeface="+mn-ea"/>
                  <a:sym typeface="+mn-lt"/>
                </a:rPr>
                <a:t>重要系统</a:t>
              </a:r>
            </a:p>
          </p:txBody>
        </p:sp>
      </p:grpSp>
      <p:grpSp>
        <p:nvGrpSpPr>
          <p:cNvPr id="108" name="组合 164"/>
          <p:cNvGrpSpPr/>
          <p:nvPr/>
        </p:nvGrpSpPr>
        <p:grpSpPr>
          <a:xfrm>
            <a:off x="347674" y="4469048"/>
            <a:ext cx="1175487" cy="899820"/>
            <a:chOff x="414719" y="2272935"/>
            <a:chExt cx="1175487" cy="899820"/>
          </a:xfrm>
        </p:grpSpPr>
        <p:sp>
          <p:nvSpPr>
            <p:cNvPr id="1048861" name="燕尾形 43"/>
            <p:cNvSpPr/>
            <p:nvPr/>
          </p:nvSpPr>
          <p:spPr>
            <a:xfrm rot="5400000">
              <a:off x="795591" y="2302107"/>
              <a:ext cx="374570" cy="1054622"/>
            </a:xfrm>
            <a:prstGeom prst="chevron">
              <a:avLst>
                <a:gd name="adj" fmla="val 234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22960"/>
              <a:r>
                <a:rPr lang="zh-CN" altLang="en-US" sz="1215" b="1" dirty="0">
                  <a:solidFill>
                    <a:prstClr val="white"/>
                  </a:solidFill>
                  <a:cs typeface="+mn-ea"/>
                  <a:sym typeface="+mn-lt"/>
                </a:rPr>
                <a:t>业务应用</a:t>
              </a:r>
            </a:p>
          </p:txBody>
        </p:sp>
        <p:sp>
          <p:nvSpPr>
            <p:cNvPr id="1048862" name="圆角矩形 52"/>
            <p:cNvSpPr/>
            <p:nvPr/>
          </p:nvSpPr>
          <p:spPr bwMode="auto">
            <a:xfrm>
              <a:off x="414719" y="2272935"/>
              <a:ext cx="1175487" cy="899820"/>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endParaRPr lang="en-US" altLang="zh-CN" sz="1600" b="1" dirty="0">
                <a:solidFill>
                  <a:srgbClr val="FFFFFF"/>
                </a:solidFill>
                <a:cs typeface="+mn-ea"/>
                <a:sym typeface="+mn-lt"/>
              </a:endParaRPr>
            </a:p>
          </p:txBody>
        </p:sp>
        <p:sp>
          <p:nvSpPr>
            <p:cNvPr id="1048863" name="文本框 167"/>
            <p:cNvSpPr txBox="1"/>
            <p:nvPr/>
          </p:nvSpPr>
          <p:spPr>
            <a:xfrm>
              <a:off x="496296" y="2647449"/>
              <a:ext cx="973343" cy="461665"/>
            </a:xfrm>
            <a:prstGeom prst="rect">
              <a:avLst/>
            </a:prstGeom>
            <a:noFill/>
          </p:spPr>
          <p:txBody>
            <a:bodyPr wrap="non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核心内网</a:t>
              </a:r>
            </a:p>
            <a:p>
              <a:pPr marL="171450" indent="-171450">
                <a:buFont typeface="Wingdings" panose="05000000000000000000" pitchFamily="2" charset="2"/>
                <a:buChar char="ü"/>
              </a:pPr>
              <a:r>
                <a:rPr lang="zh-CN" altLang="en-US" sz="1200" dirty="0">
                  <a:solidFill>
                    <a:schemeClr val="bg1"/>
                  </a:solidFill>
                  <a:cs typeface="+mn-ea"/>
                  <a:sym typeface="+mn-lt"/>
                </a:rPr>
                <a:t>业务外网</a:t>
              </a:r>
            </a:p>
          </p:txBody>
        </p:sp>
        <p:sp>
          <p:nvSpPr>
            <p:cNvPr id="1048864" name="文本框 168"/>
            <p:cNvSpPr txBox="1"/>
            <p:nvPr/>
          </p:nvSpPr>
          <p:spPr>
            <a:xfrm>
              <a:off x="454911" y="2292976"/>
              <a:ext cx="1107996" cy="369332"/>
            </a:xfrm>
            <a:prstGeom prst="rect">
              <a:avLst/>
            </a:prstGeom>
            <a:noFill/>
          </p:spPr>
          <p:txBody>
            <a:bodyPr wrap="none" rtlCol="0">
              <a:spAutoFit/>
            </a:bodyPr>
            <a:lstStyle/>
            <a:p>
              <a:r>
                <a:rPr lang="zh-CN" altLang="en-US" b="1" dirty="0">
                  <a:solidFill>
                    <a:schemeClr val="bg1"/>
                  </a:solidFill>
                  <a:cs typeface="+mn-ea"/>
                  <a:sym typeface="+mn-lt"/>
                </a:rPr>
                <a:t>关键网络</a:t>
              </a:r>
            </a:p>
          </p:txBody>
        </p:sp>
      </p:grpSp>
      <p:grpSp>
        <p:nvGrpSpPr>
          <p:cNvPr id="109" name="组合 169"/>
          <p:cNvGrpSpPr/>
          <p:nvPr/>
        </p:nvGrpSpPr>
        <p:grpSpPr>
          <a:xfrm>
            <a:off x="347674" y="5592773"/>
            <a:ext cx="1175487" cy="899820"/>
            <a:chOff x="414719" y="2272935"/>
            <a:chExt cx="1175487" cy="899820"/>
          </a:xfrm>
        </p:grpSpPr>
        <p:sp>
          <p:nvSpPr>
            <p:cNvPr id="1048865" name="燕尾形 43"/>
            <p:cNvSpPr/>
            <p:nvPr/>
          </p:nvSpPr>
          <p:spPr>
            <a:xfrm rot="5400000">
              <a:off x="795591" y="2302107"/>
              <a:ext cx="374570" cy="1054622"/>
            </a:xfrm>
            <a:prstGeom prst="chevron">
              <a:avLst>
                <a:gd name="adj" fmla="val 234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822960"/>
              <a:r>
                <a:rPr lang="zh-CN" altLang="en-US" sz="1215" b="1" dirty="0">
                  <a:solidFill>
                    <a:prstClr val="white"/>
                  </a:solidFill>
                  <a:cs typeface="+mn-ea"/>
                  <a:sym typeface="+mn-lt"/>
                </a:rPr>
                <a:t>业务应用</a:t>
              </a:r>
            </a:p>
          </p:txBody>
        </p:sp>
        <p:sp>
          <p:nvSpPr>
            <p:cNvPr id="1048866" name="圆角矩形 52"/>
            <p:cNvSpPr/>
            <p:nvPr/>
          </p:nvSpPr>
          <p:spPr bwMode="auto">
            <a:xfrm>
              <a:off x="414719" y="2272935"/>
              <a:ext cx="1175487" cy="899820"/>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endParaRPr lang="en-US" altLang="zh-CN" sz="1600" b="1" dirty="0">
                <a:solidFill>
                  <a:srgbClr val="FFFFFF"/>
                </a:solidFill>
                <a:cs typeface="+mn-ea"/>
                <a:sym typeface="+mn-lt"/>
              </a:endParaRPr>
            </a:p>
          </p:txBody>
        </p:sp>
        <p:sp>
          <p:nvSpPr>
            <p:cNvPr id="1048867" name="文本框 172"/>
            <p:cNvSpPr txBox="1"/>
            <p:nvPr/>
          </p:nvSpPr>
          <p:spPr>
            <a:xfrm>
              <a:off x="496296" y="2647449"/>
              <a:ext cx="973343" cy="461665"/>
            </a:xfrm>
            <a:prstGeom prst="rect">
              <a:avLst/>
            </a:prstGeom>
            <a:noFill/>
          </p:spPr>
          <p:txBody>
            <a:bodyPr wrap="non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物理机</a:t>
              </a:r>
            </a:p>
            <a:p>
              <a:pPr marL="171450" indent="-171450">
                <a:buFont typeface="Wingdings" panose="05000000000000000000" pitchFamily="2" charset="2"/>
                <a:buChar char="ü"/>
              </a:pPr>
              <a:r>
                <a:rPr lang="zh-CN" altLang="en-US" sz="1200" dirty="0">
                  <a:solidFill>
                    <a:schemeClr val="bg1"/>
                  </a:solidFill>
                  <a:cs typeface="+mn-ea"/>
                  <a:sym typeface="+mn-lt"/>
                </a:rPr>
                <a:t>存储、</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1048868" name="文本框 173"/>
            <p:cNvSpPr txBox="1"/>
            <p:nvPr/>
          </p:nvSpPr>
          <p:spPr>
            <a:xfrm>
              <a:off x="454911" y="2292976"/>
              <a:ext cx="1107996" cy="369332"/>
            </a:xfrm>
            <a:prstGeom prst="rect">
              <a:avLst/>
            </a:prstGeom>
            <a:noFill/>
          </p:spPr>
          <p:txBody>
            <a:bodyPr wrap="none" rtlCol="0">
              <a:spAutoFit/>
            </a:bodyPr>
            <a:lstStyle/>
            <a:p>
              <a:r>
                <a:rPr lang="zh-CN" altLang="en-US" b="1" dirty="0">
                  <a:solidFill>
                    <a:schemeClr val="bg1"/>
                  </a:solidFill>
                  <a:cs typeface="+mn-ea"/>
                  <a:sym typeface="+mn-lt"/>
                </a:rPr>
                <a:t>基础设施</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2" name="Rectangle 69"/>
          <p:cNvSpPr txBox="1">
            <a:spLocks noChangeArrowheads="1"/>
          </p:cNvSpPr>
          <p:nvPr/>
        </p:nvSpPr>
        <p:spPr bwMode="auto">
          <a:xfrm>
            <a:off x="29210" y="22860"/>
            <a:ext cx="4825360"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系统功能架构</a:t>
            </a:r>
          </a:p>
        </p:txBody>
      </p:sp>
      <p:sp>
        <p:nvSpPr>
          <p:cNvPr id="1048873" name="矩形 2"/>
          <p:cNvSpPr/>
          <p:nvPr/>
        </p:nvSpPr>
        <p:spPr>
          <a:xfrm>
            <a:off x="4690514" y="6532441"/>
            <a:ext cx="1063981" cy="280935"/>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dirty="0">
              <a:solidFill>
                <a:srgbClr val="FFFFFF"/>
              </a:solidFill>
              <a:cs typeface="+mn-ea"/>
              <a:sym typeface="+mn-lt"/>
            </a:endParaRPr>
          </a:p>
        </p:txBody>
      </p:sp>
      <p:sp>
        <p:nvSpPr>
          <p:cNvPr id="1048874" name="文本框 3"/>
          <p:cNvSpPr txBox="1"/>
          <p:nvPr/>
        </p:nvSpPr>
        <p:spPr>
          <a:xfrm>
            <a:off x="5754495" y="6542103"/>
            <a:ext cx="673929" cy="261610"/>
          </a:xfrm>
          <a:prstGeom prst="rect">
            <a:avLst/>
          </a:prstGeom>
          <a:noFill/>
        </p:spPr>
        <p:txBody>
          <a:bodyPr wrap="square" rtlCol="0">
            <a:spAutoFit/>
          </a:bodyPr>
          <a:lstStyle/>
          <a:p>
            <a:r>
              <a:rPr lang="zh-CN" altLang="en-US" sz="1100" dirty="0">
                <a:cs typeface="+mn-ea"/>
                <a:sym typeface="+mn-lt"/>
              </a:rPr>
              <a:t>一期</a:t>
            </a:r>
          </a:p>
        </p:txBody>
      </p:sp>
      <p:sp>
        <p:nvSpPr>
          <p:cNvPr id="1048875" name="矩形 4"/>
          <p:cNvSpPr/>
          <p:nvPr/>
        </p:nvSpPr>
        <p:spPr>
          <a:xfrm>
            <a:off x="179512" y="601788"/>
            <a:ext cx="8784976" cy="1027012"/>
          </a:xfrm>
          <a:prstGeom prst="rect">
            <a:avLst/>
          </a:prstGeom>
        </p:spPr>
        <p:txBody>
          <a:bodyPr wrap="square">
            <a:spAutoFit/>
          </a:bodyPr>
          <a:lstStyle/>
          <a:p>
            <a:pPr>
              <a:lnSpc>
                <a:spcPct val="150000"/>
              </a:lnSpc>
            </a:pPr>
            <a:r>
              <a:rPr lang="zh-CN" altLang="en-US" sz="1400" dirty="0">
                <a:solidFill>
                  <a:srgbClr val="000000"/>
                </a:solidFill>
                <a:cs typeface="+mn-ea"/>
                <a:sym typeface="+mn-lt"/>
              </a:rPr>
              <a:t>    一期建设的</a:t>
            </a:r>
            <a:r>
              <a:rPr lang="en-US" altLang="zh-CN" sz="1400" dirty="0">
                <a:solidFill>
                  <a:srgbClr val="000000"/>
                </a:solidFill>
                <a:cs typeface="+mn-ea"/>
                <a:sym typeface="+mn-lt"/>
              </a:rPr>
              <a:t>IT</a:t>
            </a:r>
            <a:r>
              <a:rPr lang="zh-CN" altLang="en-US" sz="1400" dirty="0">
                <a:solidFill>
                  <a:srgbClr val="000000"/>
                </a:solidFill>
                <a:cs typeface="+mn-ea"/>
                <a:sym typeface="+mn-lt"/>
              </a:rPr>
              <a:t>监控平台的建设目标是为公司注入系统运行状态监控、数据采集能力，实现主动式的</a:t>
            </a:r>
            <a:r>
              <a:rPr lang="en-US" altLang="zh-CN" sz="1400" dirty="0">
                <a:solidFill>
                  <a:srgbClr val="000000"/>
                </a:solidFill>
                <a:cs typeface="+mn-ea"/>
                <a:sym typeface="+mn-lt"/>
              </a:rPr>
              <a:t>IT</a:t>
            </a:r>
            <a:r>
              <a:rPr lang="zh-CN" altLang="en-US" sz="1400" dirty="0">
                <a:solidFill>
                  <a:srgbClr val="000000"/>
                </a:solidFill>
                <a:cs typeface="+mn-ea"/>
                <a:sym typeface="+mn-lt"/>
              </a:rPr>
              <a:t>系统故障监控告警。二期主要目标为加强监控的自动化故障识别、处理能力以及应用的部署管理能力，进一步提升</a:t>
            </a:r>
            <a:r>
              <a:rPr lang="en-US" altLang="zh-CN" sz="1400" dirty="0">
                <a:solidFill>
                  <a:srgbClr val="000000"/>
                </a:solidFill>
                <a:cs typeface="+mn-ea"/>
                <a:sym typeface="+mn-lt"/>
              </a:rPr>
              <a:t>IT</a:t>
            </a:r>
            <a:r>
              <a:rPr lang="zh-CN" altLang="en-US" sz="1400" dirty="0">
                <a:solidFill>
                  <a:srgbClr val="000000"/>
                </a:solidFill>
                <a:cs typeface="+mn-ea"/>
                <a:sym typeface="+mn-lt"/>
              </a:rPr>
              <a:t>系统监控与运维的自主性。具体系统功能架构如下 ：</a:t>
            </a:r>
            <a:endParaRPr lang="zh-CN" altLang="en-US" sz="1400" dirty="0">
              <a:cs typeface="+mn-ea"/>
              <a:sym typeface="+mn-lt"/>
            </a:endParaRPr>
          </a:p>
        </p:txBody>
      </p:sp>
      <p:sp>
        <p:nvSpPr>
          <p:cNvPr id="1048876" name="矩形 61"/>
          <p:cNvSpPr/>
          <p:nvPr/>
        </p:nvSpPr>
        <p:spPr>
          <a:xfrm>
            <a:off x="6747099" y="6532441"/>
            <a:ext cx="1063981" cy="280935"/>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dirty="0">
              <a:solidFill>
                <a:srgbClr val="FFFFFF"/>
              </a:solidFill>
              <a:cs typeface="+mn-ea"/>
              <a:sym typeface="+mn-lt"/>
            </a:endParaRPr>
          </a:p>
        </p:txBody>
      </p:sp>
      <p:sp>
        <p:nvSpPr>
          <p:cNvPr id="1048877" name="文本框 62"/>
          <p:cNvSpPr txBox="1"/>
          <p:nvPr/>
        </p:nvSpPr>
        <p:spPr>
          <a:xfrm>
            <a:off x="7930519" y="6542103"/>
            <a:ext cx="673929" cy="261610"/>
          </a:xfrm>
          <a:prstGeom prst="rect">
            <a:avLst/>
          </a:prstGeom>
          <a:noFill/>
        </p:spPr>
        <p:txBody>
          <a:bodyPr wrap="square" rtlCol="0">
            <a:spAutoFit/>
          </a:bodyPr>
          <a:lstStyle/>
          <a:p>
            <a:r>
              <a:rPr lang="zh-CN" altLang="en-US" sz="1100" dirty="0">
                <a:cs typeface="+mn-ea"/>
                <a:sym typeface="+mn-lt"/>
              </a:rPr>
              <a:t>二期</a:t>
            </a:r>
          </a:p>
        </p:txBody>
      </p:sp>
      <p:grpSp>
        <p:nvGrpSpPr>
          <p:cNvPr id="113" name="组合 8"/>
          <p:cNvGrpSpPr/>
          <p:nvPr/>
        </p:nvGrpSpPr>
        <p:grpSpPr>
          <a:xfrm>
            <a:off x="611560" y="5445224"/>
            <a:ext cx="7920880" cy="1008112"/>
            <a:chOff x="611560" y="5532596"/>
            <a:chExt cx="7920880" cy="1008112"/>
          </a:xfrm>
        </p:grpSpPr>
        <p:sp>
          <p:nvSpPr>
            <p:cNvPr id="1048878" name="矩形 69"/>
            <p:cNvSpPr/>
            <p:nvPr/>
          </p:nvSpPr>
          <p:spPr>
            <a:xfrm>
              <a:off x="611560" y="5532596"/>
              <a:ext cx="7920880" cy="100811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sp>
          <p:nvSpPr>
            <p:cNvPr id="1048879" name="矩形 42"/>
            <p:cNvSpPr/>
            <p:nvPr/>
          </p:nvSpPr>
          <p:spPr>
            <a:xfrm>
              <a:off x="1599313"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用户管理</a:t>
              </a:r>
            </a:p>
          </p:txBody>
        </p:sp>
        <p:sp>
          <p:nvSpPr>
            <p:cNvPr id="1048880" name="矩形 44"/>
            <p:cNvSpPr/>
            <p:nvPr/>
          </p:nvSpPr>
          <p:spPr>
            <a:xfrm>
              <a:off x="2995687"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权限管理</a:t>
              </a:r>
            </a:p>
          </p:txBody>
        </p:sp>
        <p:sp>
          <p:nvSpPr>
            <p:cNvPr id="1048881" name="矩形 66"/>
            <p:cNvSpPr/>
            <p:nvPr/>
          </p:nvSpPr>
          <p:spPr>
            <a:xfrm>
              <a:off x="4392061"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认证管理</a:t>
              </a:r>
            </a:p>
          </p:txBody>
        </p:sp>
        <p:sp>
          <p:nvSpPr>
            <p:cNvPr id="1048882" name="矩形 67"/>
            <p:cNvSpPr/>
            <p:nvPr/>
          </p:nvSpPr>
          <p:spPr>
            <a:xfrm>
              <a:off x="5788435"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日志管理</a:t>
              </a:r>
            </a:p>
          </p:txBody>
        </p:sp>
        <p:sp>
          <p:nvSpPr>
            <p:cNvPr id="1048883" name="矩形 68"/>
            <p:cNvSpPr/>
            <p:nvPr/>
          </p:nvSpPr>
          <p:spPr>
            <a:xfrm>
              <a:off x="1599393" y="607867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通知接口</a:t>
              </a:r>
            </a:p>
          </p:txBody>
        </p:sp>
        <p:sp>
          <p:nvSpPr>
            <p:cNvPr id="1048884" name="文本框 7"/>
            <p:cNvSpPr txBox="1"/>
            <p:nvPr/>
          </p:nvSpPr>
          <p:spPr>
            <a:xfrm>
              <a:off x="683568" y="5801464"/>
              <a:ext cx="723275" cy="523220"/>
            </a:xfrm>
            <a:prstGeom prst="rect">
              <a:avLst/>
            </a:prstGeom>
            <a:noFill/>
          </p:spPr>
          <p:txBody>
            <a:bodyPr wrap="none" rtlCol="0">
              <a:spAutoFit/>
            </a:bodyPr>
            <a:lstStyle/>
            <a:p>
              <a:r>
                <a:rPr lang="zh-CN" altLang="en-US" sz="1400" b="1" dirty="0">
                  <a:cs typeface="+mn-ea"/>
                  <a:sym typeface="+mn-lt"/>
                </a:rPr>
                <a:t>基础功</a:t>
              </a:r>
              <a:endParaRPr lang="en-US" altLang="zh-CN" sz="1400" b="1" dirty="0">
                <a:cs typeface="+mn-ea"/>
                <a:sym typeface="+mn-lt"/>
              </a:endParaRPr>
            </a:p>
            <a:p>
              <a:r>
                <a:rPr lang="zh-CN" altLang="en-US" sz="1400" b="1" dirty="0">
                  <a:cs typeface="+mn-ea"/>
                  <a:sym typeface="+mn-lt"/>
                </a:rPr>
                <a:t>能模块</a:t>
              </a:r>
            </a:p>
          </p:txBody>
        </p:sp>
      </p:grpSp>
      <p:grpSp>
        <p:nvGrpSpPr>
          <p:cNvPr id="114" name="组合 77"/>
          <p:cNvGrpSpPr/>
          <p:nvPr/>
        </p:nvGrpSpPr>
        <p:grpSpPr>
          <a:xfrm>
            <a:off x="611560" y="4728633"/>
            <a:ext cx="7920880" cy="572575"/>
            <a:chOff x="611560" y="5532596"/>
            <a:chExt cx="7920880" cy="572575"/>
          </a:xfrm>
        </p:grpSpPr>
        <p:sp>
          <p:nvSpPr>
            <p:cNvPr id="1048885" name="矩形 78"/>
            <p:cNvSpPr/>
            <p:nvPr/>
          </p:nvSpPr>
          <p:spPr>
            <a:xfrm>
              <a:off x="611560" y="5532596"/>
              <a:ext cx="7920880" cy="57257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sp>
          <p:nvSpPr>
            <p:cNvPr id="1048886" name="矩形 79"/>
            <p:cNvSpPr/>
            <p:nvPr/>
          </p:nvSpPr>
          <p:spPr>
            <a:xfrm>
              <a:off x="1599313"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主机配置</a:t>
              </a:r>
            </a:p>
          </p:txBody>
        </p:sp>
        <p:sp>
          <p:nvSpPr>
            <p:cNvPr id="1048887" name="矩形 80"/>
            <p:cNvSpPr/>
            <p:nvPr/>
          </p:nvSpPr>
          <p:spPr>
            <a:xfrm>
              <a:off x="2995687"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中间件配置</a:t>
              </a:r>
            </a:p>
          </p:txBody>
        </p:sp>
        <p:sp>
          <p:nvSpPr>
            <p:cNvPr id="1048888" name="矩形 81"/>
            <p:cNvSpPr/>
            <p:nvPr/>
          </p:nvSpPr>
          <p:spPr>
            <a:xfrm>
              <a:off x="4392061"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应用配置</a:t>
              </a:r>
            </a:p>
          </p:txBody>
        </p:sp>
        <p:sp>
          <p:nvSpPr>
            <p:cNvPr id="1048889" name="矩形 82"/>
            <p:cNvSpPr/>
            <p:nvPr/>
          </p:nvSpPr>
          <p:spPr>
            <a:xfrm>
              <a:off x="5788435"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前端配置</a:t>
              </a:r>
            </a:p>
          </p:txBody>
        </p:sp>
        <p:sp>
          <p:nvSpPr>
            <p:cNvPr id="1048890" name="文本框 84"/>
            <p:cNvSpPr txBox="1"/>
            <p:nvPr/>
          </p:nvSpPr>
          <p:spPr>
            <a:xfrm>
              <a:off x="705327" y="5555456"/>
              <a:ext cx="723275" cy="523220"/>
            </a:xfrm>
            <a:prstGeom prst="rect">
              <a:avLst/>
            </a:prstGeom>
            <a:noFill/>
          </p:spPr>
          <p:txBody>
            <a:bodyPr wrap="none" rtlCol="0">
              <a:spAutoFit/>
            </a:bodyPr>
            <a:lstStyle/>
            <a:p>
              <a:r>
                <a:rPr lang="zh-CN" altLang="en-US" sz="1400" b="1" dirty="0">
                  <a:cs typeface="+mn-ea"/>
                  <a:sym typeface="+mn-lt"/>
                </a:rPr>
                <a:t>资产配</a:t>
              </a:r>
              <a:endParaRPr lang="en-US" altLang="zh-CN" sz="1400" b="1" dirty="0">
                <a:cs typeface="+mn-ea"/>
                <a:sym typeface="+mn-lt"/>
              </a:endParaRPr>
            </a:p>
            <a:p>
              <a:r>
                <a:rPr lang="zh-CN" altLang="en-US" sz="1400" b="1" dirty="0">
                  <a:cs typeface="+mn-ea"/>
                  <a:sym typeface="+mn-lt"/>
                </a:rPr>
                <a:t>置模块</a:t>
              </a:r>
            </a:p>
          </p:txBody>
        </p:sp>
      </p:grpSp>
      <p:grpSp>
        <p:nvGrpSpPr>
          <p:cNvPr id="115" name="组合 9"/>
          <p:cNvGrpSpPr/>
          <p:nvPr/>
        </p:nvGrpSpPr>
        <p:grpSpPr>
          <a:xfrm>
            <a:off x="611560" y="3537348"/>
            <a:ext cx="7920880" cy="1115788"/>
            <a:chOff x="611560" y="3419720"/>
            <a:chExt cx="7920880" cy="1115788"/>
          </a:xfrm>
        </p:grpSpPr>
        <p:sp>
          <p:nvSpPr>
            <p:cNvPr id="1048891" name="文本框 92"/>
            <p:cNvSpPr txBox="1"/>
            <p:nvPr/>
          </p:nvSpPr>
          <p:spPr>
            <a:xfrm>
              <a:off x="705327" y="4006329"/>
              <a:ext cx="723275" cy="523220"/>
            </a:xfrm>
            <a:prstGeom prst="rect">
              <a:avLst/>
            </a:prstGeom>
            <a:noFill/>
          </p:spPr>
          <p:txBody>
            <a:bodyPr wrap="none" rtlCol="0">
              <a:spAutoFit/>
            </a:bodyPr>
            <a:lstStyle/>
            <a:p>
              <a:r>
                <a:rPr lang="zh-CN" altLang="en-US" sz="1400" b="1" dirty="0">
                  <a:cs typeface="+mn-ea"/>
                  <a:sym typeface="+mn-lt"/>
                </a:rPr>
                <a:t>资产配</a:t>
              </a:r>
              <a:endParaRPr lang="en-US" altLang="zh-CN" sz="1400" b="1" dirty="0">
                <a:cs typeface="+mn-ea"/>
                <a:sym typeface="+mn-lt"/>
              </a:endParaRPr>
            </a:p>
            <a:p>
              <a:r>
                <a:rPr lang="zh-CN" altLang="en-US" sz="1400" b="1" dirty="0">
                  <a:cs typeface="+mn-ea"/>
                  <a:sym typeface="+mn-lt"/>
                </a:rPr>
                <a:t>置模块</a:t>
              </a:r>
            </a:p>
          </p:txBody>
        </p:sp>
        <p:sp>
          <p:nvSpPr>
            <p:cNvPr id="1048892" name="矩形 93"/>
            <p:cNvSpPr/>
            <p:nvPr/>
          </p:nvSpPr>
          <p:spPr>
            <a:xfrm>
              <a:off x="611560" y="3419720"/>
              <a:ext cx="7920880" cy="11157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dirty="0">
                <a:solidFill>
                  <a:srgbClr val="FFFFFF"/>
                </a:solidFill>
                <a:cs typeface="+mn-ea"/>
                <a:sym typeface="+mn-lt"/>
              </a:endParaRPr>
            </a:p>
          </p:txBody>
        </p:sp>
        <p:sp>
          <p:nvSpPr>
            <p:cNvPr id="1048893" name="矩形 94"/>
            <p:cNvSpPr/>
            <p:nvPr/>
          </p:nvSpPr>
          <p:spPr>
            <a:xfrm>
              <a:off x="1599313" y="401851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调用链管理</a:t>
              </a:r>
            </a:p>
          </p:txBody>
        </p:sp>
        <p:sp>
          <p:nvSpPr>
            <p:cNvPr id="1048894" name="矩形 95"/>
            <p:cNvSpPr/>
            <p:nvPr/>
          </p:nvSpPr>
          <p:spPr>
            <a:xfrm>
              <a:off x="2995687" y="401851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监控配置</a:t>
              </a:r>
            </a:p>
          </p:txBody>
        </p:sp>
        <p:sp>
          <p:nvSpPr>
            <p:cNvPr id="1048895" name="矩形 96"/>
            <p:cNvSpPr/>
            <p:nvPr/>
          </p:nvSpPr>
          <p:spPr>
            <a:xfrm>
              <a:off x="4392061"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故障类</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型配置</a:t>
              </a:r>
            </a:p>
          </p:txBody>
        </p:sp>
        <p:sp>
          <p:nvSpPr>
            <p:cNvPr id="1048896" name="矩形 97"/>
            <p:cNvSpPr/>
            <p:nvPr/>
          </p:nvSpPr>
          <p:spPr>
            <a:xfrm>
              <a:off x="5788435"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故障模</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型定义</a:t>
              </a:r>
            </a:p>
          </p:txBody>
        </p:sp>
        <p:sp>
          <p:nvSpPr>
            <p:cNvPr id="1048897" name="矩形 98"/>
            <p:cNvSpPr/>
            <p:nvPr/>
          </p:nvSpPr>
          <p:spPr>
            <a:xfrm>
              <a:off x="7184808"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阻断式不可用监控</a:t>
              </a:r>
            </a:p>
          </p:txBody>
        </p:sp>
        <p:sp>
          <p:nvSpPr>
            <p:cNvPr id="1048898" name="文本框 99"/>
            <p:cNvSpPr txBox="1"/>
            <p:nvPr/>
          </p:nvSpPr>
          <p:spPr>
            <a:xfrm>
              <a:off x="705327" y="3671412"/>
              <a:ext cx="723275" cy="523220"/>
            </a:xfrm>
            <a:prstGeom prst="rect">
              <a:avLst/>
            </a:prstGeom>
            <a:noFill/>
          </p:spPr>
          <p:txBody>
            <a:bodyPr wrap="none" rtlCol="0">
              <a:spAutoFit/>
            </a:bodyPr>
            <a:lstStyle/>
            <a:p>
              <a:r>
                <a:rPr lang="zh-CN" altLang="en-US" sz="1400" b="1" dirty="0">
                  <a:cs typeface="+mn-ea"/>
                  <a:sym typeface="+mn-lt"/>
                </a:rPr>
                <a:t>监控管</a:t>
              </a:r>
              <a:endParaRPr lang="en-US" altLang="zh-CN" sz="1400" b="1" dirty="0">
                <a:cs typeface="+mn-ea"/>
                <a:sym typeface="+mn-lt"/>
              </a:endParaRPr>
            </a:p>
            <a:p>
              <a:r>
                <a:rPr lang="zh-CN" altLang="en-US" sz="1400" b="1" dirty="0">
                  <a:cs typeface="+mn-ea"/>
                  <a:sym typeface="+mn-lt"/>
                </a:rPr>
                <a:t>理模块</a:t>
              </a:r>
            </a:p>
          </p:txBody>
        </p:sp>
        <p:sp>
          <p:nvSpPr>
            <p:cNvPr id="1048899" name="矩形 100"/>
            <p:cNvSpPr/>
            <p:nvPr/>
          </p:nvSpPr>
          <p:spPr>
            <a:xfrm>
              <a:off x="1599313" y="348764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主机监控</a:t>
              </a:r>
            </a:p>
          </p:txBody>
        </p:sp>
        <p:sp>
          <p:nvSpPr>
            <p:cNvPr id="1048900" name="矩形 101"/>
            <p:cNvSpPr/>
            <p:nvPr/>
          </p:nvSpPr>
          <p:spPr>
            <a:xfrm>
              <a:off x="2995687" y="348764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中间件监控</a:t>
              </a:r>
            </a:p>
          </p:txBody>
        </p:sp>
        <p:sp>
          <p:nvSpPr>
            <p:cNvPr id="1048901" name="矩形 102"/>
            <p:cNvSpPr/>
            <p:nvPr/>
          </p:nvSpPr>
          <p:spPr>
            <a:xfrm>
              <a:off x="4392061" y="348764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应用监控</a:t>
              </a:r>
            </a:p>
          </p:txBody>
        </p:sp>
        <p:sp>
          <p:nvSpPr>
            <p:cNvPr id="1048902" name="矩形 103"/>
            <p:cNvSpPr/>
            <p:nvPr/>
          </p:nvSpPr>
          <p:spPr>
            <a:xfrm>
              <a:off x="5788435" y="348764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前端监控</a:t>
              </a:r>
            </a:p>
          </p:txBody>
        </p:sp>
        <p:sp>
          <p:nvSpPr>
            <p:cNvPr id="1048903" name="矩形 104"/>
            <p:cNvSpPr/>
            <p:nvPr/>
          </p:nvSpPr>
          <p:spPr>
            <a:xfrm>
              <a:off x="7184808" y="348764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日志监控</a:t>
              </a:r>
            </a:p>
          </p:txBody>
        </p:sp>
      </p:grpSp>
      <p:grpSp>
        <p:nvGrpSpPr>
          <p:cNvPr id="116" name="组合 105"/>
          <p:cNvGrpSpPr/>
          <p:nvPr/>
        </p:nvGrpSpPr>
        <p:grpSpPr>
          <a:xfrm>
            <a:off x="611640" y="2313212"/>
            <a:ext cx="7920880" cy="1115788"/>
            <a:chOff x="611560" y="3419720"/>
            <a:chExt cx="7920880" cy="1115788"/>
          </a:xfrm>
        </p:grpSpPr>
        <p:sp>
          <p:nvSpPr>
            <p:cNvPr id="1048904" name="文本框 106"/>
            <p:cNvSpPr txBox="1"/>
            <p:nvPr/>
          </p:nvSpPr>
          <p:spPr>
            <a:xfrm>
              <a:off x="705327" y="4006329"/>
              <a:ext cx="723275" cy="523220"/>
            </a:xfrm>
            <a:prstGeom prst="rect">
              <a:avLst/>
            </a:prstGeom>
            <a:noFill/>
          </p:spPr>
          <p:txBody>
            <a:bodyPr wrap="none" rtlCol="0">
              <a:spAutoFit/>
            </a:bodyPr>
            <a:lstStyle/>
            <a:p>
              <a:r>
                <a:rPr lang="zh-CN" altLang="en-US" sz="1400" b="1" dirty="0">
                  <a:cs typeface="+mn-ea"/>
                  <a:sym typeface="+mn-lt"/>
                </a:rPr>
                <a:t>资产配</a:t>
              </a:r>
              <a:endParaRPr lang="en-US" altLang="zh-CN" sz="1400" b="1" dirty="0">
                <a:cs typeface="+mn-ea"/>
                <a:sym typeface="+mn-lt"/>
              </a:endParaRPr>
            </a:p>
            <a:p>
              <a:r>
                <a:rPr lang="zh-CN" altLang="en-US" sz="1400" b="1" dirty="0">
                  <a:cs typeface="+mn-ea"/>
                  <a:sym typeface="+mn-lt"/>
                </a:rPr>
                <a:t>置模块</a:t>
              </a:r>
            </a:p>
          </p:txBody>
        </p:sp>
        <p:sp>
          <p:nvSpPr>
            <p:cNvPr id="1048905" name="矩形 107"/>
            <p:cNvSpPr/>
            <p:nvPr/>
          </p:nvSpPr>
          <p:spPr>
            <a:xfrm>
              <a:off x="611560" y="3419720"/>
              <a:ext cx="7920880" cy="111578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dirty="0">
                <a:solidFill>
                  <a:srgbClr val="FFFFFF"/>
                </a:solidFill>
                <a:cs typeface="+mn-ea"/>
                <a:sym typeface="+mn-lt"/>
              </a:endParaRPr>
            </a:p>
          </p:txBody>
        </p:sp>
        <p:sp>
          <p:nvSpPr>
            <p:cNvPr id="1048906" name="矩形 108"/>
            <p:cNvSpPr/>
            <p:nvPr/>
          </p:nvSpPr>
          <p:spPr>
            <a:xfrm>
              <a:off x="1599313"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1200" dirty="0">
                  <a:solidFill>
                    <a:srgbClr val="FFFFFF"/>
                  </a:solidFill>
                  <a:cs typeface="+mn-ea"/>
                  <a:sym typeface="+mn-lt"/>
                </a:rPr>
                <a:t>WLAN</a:t>
              </a:r>
              <a:r>
                <a:rPr lang="zh-CN" altLang="en-US" sz="1200" dirty="0">
                  <a:solidFill>
                    <a:srgbClr val="FFFFFF"/>
                  </a:solidFill>
                  <a:cs typeface="+mn-ea"/>
                  <a:sym typeface="+mn-lt"/>
                </a:rPr>
                <a:t>阻断式不可用处理</a:t>
              </a:r>
            </a:p>
          </p:txBody>
        </p:sp>
        <p:sp>
          <p:nvSpPr>
            <p:cNvPr id="1048907" name="矩形 109"/>
            <p:cNvSpPr/>
            <p:nvPr/>
          </p:nvSpPr>
          <p:spPr>
            <a:xfrm>
              <a:off x="2995687"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200" dirty="0">
                  <a:solidFill>
                    <a:srgbClr val="FFFFFF"/>
                  </a:solidFill>
                  <a:cs typeface="+mn-ea"/>
                  <a:sym typeface="+mn-lt"/>
                </a:rPr>
                <a:t>视频系统阻断式不可用处理</a:t>
              </a:r>
            </a:p>
          </p:txBody>
        </p:sp>
        <p:sp>
          <p:nvSpPr>
            <p:cNvPr id="1048908" name="矩形 110"/>
            <p:cNvSpPr/>
            <p:nvPr/>
          </p:nvSpPr>
          <p:spPr>
            <a:xfrm>
              <a:off x="4392061" y="401851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200" dirty="0">
                  <a:solidFill>
                    <a:srgbClr val="FFFFFF"/>
                  </a:solidFill>
                  <a:cs typeface="+mn-ea"/>
                  <a:sym typeface="+mn-lt"/>
                </a:rPr>
                <a:t>智慧社区阻断式不可用处理</a:t>
              </a:r>
            </a:p>
          </p:txBody>
        </p:sp>
        <p:sp>
          <p:nvSpPr>
            <p:cNvPr id="1048909" name="矩形 111"/>
            <p:cNvSpPr/>
            <p:nvPr/>
          </p:nvSpPr>
          <p:spPr>
            <a:xfrm>
              <a:off x="5788435" y="4018510"/>
              <a:ext cx="2547227"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内部项目管理系统</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阻断式不可用处理</a:t>
              </a:r>
            </a:p>
          </p:txBody>
        </p:sp>
        <p:sp>
          <p:nvSpPr>
            <p:cNvPr id="1048910" name="文本框 113"/>
            <p:cNvSpPr txBox="1"/>
            <p:nvPr/>
          </p:nvSpPr>
          <p:spPr>
            <a:xfrm>
              <a:off x="695151" y="3796458"/>
              <a:ext cx="723275" cy="523220"/>
            </a:xfrm>
            <a:prstGeom prst="rect">
              <a:avLst/>
            </a:prstGeom>
            <a:noFill/>
          </p:spPr>
          <p:txBody>
            <a:bodyPr wrap="none" rtlCol="0">
              <a:spAutoFit/>
            </a:bodyPr>
            <a:lstStyle/>
            <a:p>
              <a:r>
                <a:rPr lang="zh-CN" altLang="en-US" sz="1400" b="1" dirty="0">
                  <a:cs typeface="+mn-ea"/>
                  <a:sym typeface="+mn-lt"/>
                </a:rPr>
                <a:t>自动告</a:t>
              </a:r>
              <a:endParaRPr lang="en-US" altLang="zh-CN" sz="1400" b="1" dirty="0">
                <a:cs typeface="+mn-ea"/>
                <a:sym typeface="+mn-lt"/>
              </a:endParaRPr>
            </a:p>
            <a:p>
              <a:r>
                <a:rPr lang="zh-CN" altLang="en-US" sz="1400" b="1" dirty="0">
                  <a:cs typeface="+mn-ea"/>
                  <a:sym typeface="+mn-lt"/>
                </a:rPr>
                <a:t>警运维</a:t>
              </a:r>
            </a:p>
          </p:txBody>
        </p:sp>
        <p:sp>
          <p:nvSpPr>
            <p:cNvPr id="1048911" name="矩形 114"/>
            <p:cNvSpPr/>
            <p:nvPr/>
          </p:nvSpPr>
          <p:spPr>
            <a:xfrm>
              <a:off x="1599313" y="348179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告警配置</a:t>
              </a:r>
            </a:p>
          </p:txBody>
        </p:sp>
        <p:sp>
          <p:nvSpPr>
            <p:cNvPr id="1048912" name="矩形 115"/>
            <p:cNvSpPr/>
            <p:nvPr/>
          </p:nvSpPr>
          <p:spPr>
            <a:xfrm>
              <a:off x="2995687" y="348179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告警通</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知配置</a:t>
              </a:r>
            </a:p>
          </p:txBody>
        </p:sp>
        <p:sp>
          <p:nvSpPr>
            <p:cNvPr id="1048913" name="矩形 116"/>
            <p:cNvSpPr/>
            <p:nvPr/>
          </p:nvSpPr>
          <p:spPr>
            <a:xfrm>
              <a:off x="4392061" y="348179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告警通知</a:t>
              </a:r>
            </a:p>
          </p:txBody>
        </p:sp>
        <p:sp>
          <p:nvSpPr>
            <p:cNvPr id="1048914" name="矩形 117"/>
            <p:cNvSpPr/>
            <p:nvPr/>
          </p:nvSpPr>
          <p:spPr>
            <a:xfrm>
              <a:off x="5788435" y="3481790"/>
              <a:ext cx="1153515" cy="462641"/>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告警历</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史查询</a:t>
              </a:r>
            </a:p>
          </p:txBody>
        </p:sp>
        <p:sp>
          <p:nvSpPr>
            <p:cNvPr id="1048915" name="矩形 118"/>
            <p:cNvSpPr/>
            <p:nvPr/>
          </p:nvSpPr>
          <p:spPr>
            <a:xfrm>
              <a:off x="7184808" y="3481790"/>
              <a:ext cx="1153515" cy="462641"/>
            </a:xfrm>
            <a:prstGeom prst="rect">
              <a:avLst/>
            </a:prstGeom>
            <a:solidFill>
              <a:srgbClr val="D94E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自动故</a:t>
              </a:r>
              <a:endParaRPr lang="en-US" altLang="zh-CN" sz="1400" dirty="0">
                <a:solidFill>
                  <a:srgbClr val="FFFFFF"/>
                </a:solidFill>
                <a:cs typeface="+mn-ea"/>
                <a:sym typeface="+mn-lt"/>
              </a:endParaRPr>
            </a:p>
            <a:p>
              <a:pPr algn="ctr" defTabSz="685800"/>
              <a:r>
                <a:rPr lang="zh-CN" altLang="en-US" sz="1400" dirty="0">
                  <a:solidFill>
                    <a:srgbClr val="FFFFFF"/>
                  </a:solidFill>
                  <a:cs typeface="+mn-ea"/>
                  <a:sym typeface="+mn-lt"/>
                </a:rPr>
                <a:t>障处理</a:t>
              </a:r>
            </a:p>
          </p:txBody>
        </p:sp>
      </p:grpSp>
      <p:grpSp>
        <p:nvGrpSpPr>
          <p:cNvPr id="117" name="组合 119"/>
          <p:cNvGrpSpPr/>
          <p:nvPr/>
        </p:nvGrpSpPr>
        <p:grpSpPr>
          <a:xfrm>
            <a:off x="611560" y="1648644"/>
            <a:ext cx="7920880" cy="4284178"/>
            <a:chOff x="611560" y="5532596"/>
            <a:chExt cx="7920880" cy="4284178"/>
          </a:xfrm>
        </p:grpSpPr>
        <p:sp>
          <p:nvSpPr>
            <p:cNvPr id="1048916" name="矩形 120"/>
            <p:cNvSpPr/>
            <p:nvPr/>
          </p:nvSpPr>
          <p:spPr>
            <a:xfrm>
              <a:off x="611560" y="5532596"/>
              <a:ext cx="7920880" cy="57257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cs typeface="+mn-ea"/>
                <a:sym typeface="+mn-lt"/>
              </a:endParaRPr>
            </a:p>
          </p:txBody>
        </p:sp>
        <p:sp>
          <p:nvSpPr>
            <p:cNvPr id="1048917" name="矩形 121"/>
            <p:cNvSpPr/>
            <p:nvPr/>
          </p:nvSpPr>
          <p:spPr>
            <a:xfrm>
              <a:off x="7182227" y="9434426"/>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任务管理</a:t>
              </a:r>
            </a:p>
          </p:txBody>
        </p:sp>
        <p:sp>
          <p:nvSpPr>
            <p:cNvPr id="1048918" name="矩形 122"/>
            <p:cNvSpPr/>
            <p:nvPr/>
          </p:nvSpPr>
          <p:spPr>
            <a:xfrm>
              <a:off x="1594625"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数据统计</a:t>
              </a:r>
            </a:p>
          </p:txBody>
        </p:sp>
        <p:sp>
          <p:nvSpPr>
            <p:cNvPr id="1048919" name="矩形 123"/>
            <p:cNvSpPr/>
            <p:nvPr/>
          </p:nvSpPr>
          <p:spPr>
            <a:xfrm>
              <a:off x="2979043" y="5633514"/>
              <a:ext cx="1153515" cy="382348"/>
            </a:xfrm>
            <a:prstGeom prst="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400" dirty="0">
                  <a:solidFill>
                    <a:srgbClr val="FFFFFF"/>
                  </a:solidFill>
                  <a:cs typeface="+mn-ea"/>
                  <a:sym typeface="+mn-lt"/>
                </a:rPr>
                <a:t>报表分析</a:t>
              </a:r>
            </a:p>
          </p:txBody>
        </p:sp>
        <p:sp>
          <p:nvSpPr>
            <p:cNvPr id="1048920" name="文本框 125"/>
            <p:cNvSpPr txBox="1"/>
            <p:nvPr/>
          </p:nvSpPr>
          <p:spPr>
            <a:xfrm>
              <a:off x="705327" y="5555456"/>
              <a:ext cx="723275" cy="523220"/>
            </a:xfrm>
            <a:prstGeom prst="rect">
              <a:avLst/>
            </a:prstGeom>
            <a:noFill/>
          </p:spPr>
          <p:txBody>
            <a:bodyPr wrap="none" rtlCol="0">
              <a:spAutoFit/>
            </a:bodyPr>
            <a:lstStyle/>
            <a:p>
              <a:r>
                <a:rPr lang="zh-CN" altLang="en-US" sz="1400" b="1" dirty="0">
                  <a:cs typeface="+mn-ea"/>
                  <a:sym typeface="+mn-lt"/>
                </a:rPr>
                <a:t>统计分</a:t>
              </a:r>
              <a:endParaRPr lang="en-US" altLang="zh-CN" sz="1400" b="1" dirty="0">
                <a:cs typeface="+mn-ea"/>
                <a:sym typeface="+mn-lt"/>
              </a:endParaRPr>
            </a:p>
            <a:p>
              <a:r>
                <a:rPr lang="zh-CN" altLang="en-US" sz="1400" b="1" dirty="0">
                  <a:cs typeface="+mn-ea"/>
                  <a:sym typeface="+mn-lt"/>
                </a:rPr>
                <a:t>析模块</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4" name="Rectangle 69"/>
          <p:cNvSpPr txBox="1">
            <a:spLocks noChangeArrowheads="1"/>
          </p:cNvSpPr>
          <p:nvPr/>
        </p:nvSpPr>
        <p:spPr bwMode="auto">
          <a:xfrm>
            <a:off x="106680" y="22860"/>
            <a:ext cx="7849696"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系统监控指标规划</a:t>
            </a:r>
          </a:p>
        </p:txBody>
      </p:sp>
      <p:sp>
        <p:nvSpPr>
          <p:cNvPr id="1048925" name="矩形 14"/>
          <p:cNvSpPr/>
          <p:nvPr/>
        </p:nvSpPr>
        <p:spPr>
          <a:xfrm>
            <a:off x="106680" y="646340"/>
            <a:ext cx="8835243" cy="700576"/>
          </a:xfrm>
          <a:prstGeom prst="rect">
            <a:avLst/>
          </a:prstGeom>
          <a:ln w="3175">
            <a:noFill/>
          </a:ln>
        </p:spPr>
        <p:txBody>
          <a:bodyPr wrap="square">
            <a:spAutoFit/>
          </a:bodyPr>
          <a:lstStyle/>
          <a:p>
            <a:pPr indent="304800" algn="just">
              <a:lnSpc>
                <a:spcPct val="150000"/>
              </a:lnSpc>
            </a:pPr>
            <a:r>
              <a:rPr lang="zh-CN" altLang="en-US" sz="1400" dirty="0">
                <a:solidFill>
                  <a:schemeClr val="tx1">
                    <a:lumMod val="85000"/>
                    <a:lumOff val="15000"/>
                  </a:schemeClr>
                </a:solidFill>
                <a:cs typeface="+mn-ea"/>
                <a:sym typeface="+mn-lt"/>
              </a:rPr>
              <a:t>搭建一套</a:t>
            </a:r>
            <a:r>
              <a:rPr lang="en-US" altLang="zh-CN" sz="1400" dirty="0">
                <a:solidFill>
                  <a:schemeClr val="tx1">
                    <a:lumMod val="85000"/>
                    <a:lumOff val="15000"/>
                  </a:schemeClr>
                </a:solidFill>
                <a:cs typeface="+mn-ea"/>
                <a:sym typeface="+mn-lt"/>
              </a:rPr>
              <a:t>IT</a:t>
            </a:r>
            <a:r>
              <a:rPr lang="zh-CN" altLang="en-US" sz="1400" dirty="0">
                <a:solidFill>
                  <a:schemeClr val="tx1">
                    <a:lumMod val="85000"/>
                    <a:lumOff val="15000"/>
                  </a:schemeClr>
                </a:solidFill>
                <a:cs typeface="+mn-ea"/>
                <a:sym typeface="+mn-lt"/>
              </a:rPr>
              <a:t>系统监控运维平台，基于该平台实现对子公司自有各应用系统的统一、集中监控与维护，为子公司提供系统运行信息采集、分析、告警与自恢复能力，</a:t>
            </a: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确保对应系统的稳定性与可用性。</a:t>
            </a:r>
            <a:endParaRPr kumimoji="0" lang="en-US" altLang="zh-CN" sz="1400" b="0" i="0" u="none" strike="noStrike" kern="1200" cap="none" spc="0" normalizeH="0" baseline="0" noProof="0" dirty="0">
              <a:ln>
                <a:noFill/>
              </a:ln>
              <a:solidFill>
                <a:prstClr val="black"/>
              </a:solidFill>
              <a:effectLst/>
              <a:uLnTx/>
              <a:uFillTx/>
              <a:cs typeface="+mn-ea"/>
              <a:sym typeface="+mn-lt"/>
            </a:endParaRPr>
          </a:p>
        </p:txBody>
      </p:sp>
      <p:sp>
        <p:nvSpPr>
          <p:cNvPr id="1048926" name="TextBox 67"/>
          <p:cNvSpPr txBox="1"/>
          <p:nvPr/>
        </p:nvSpPr>
        <p:spPr>
          <a:xfrm>
            <a:off x="1592615" y="1772746"/>
            <a:ext cx="547622" cy="4314429"/>
          </a:xfrm>
          <a:prstGeom prst="rect">
            <a:avLst/>
          </a:prstGeom>
          <a:solidFill>
            <a:srgbClr val="C00000"/>
          </a:solidFill>
          <a:ln w="3175" cmpd="sng">
            <a:solidFill>
              <a:srgbClr val="FFFFFF"/>
            </a:solidFill>
            <a:miter lim="800000"/>
          </a:ln>
          <a:effectLst>
            <a:reflection blurRad="6350" stA="52000" endA="300" endPos="10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2078355"/>
            <a:r>
              <a:rPr lang="zh-CN" altLang="en-US" sz="2000" b="1" dirty="0">
                <a:solidFill>
                  <a:srgbClr val="FFFFFF"/>
                </a:solidFill>
                <a:latin typeface="+mn-lt"/>
                <a:ea typeface="+mn-ea"/>
                <a:cs typeface="+mn-ea"/>
                <a:sym typeface="+mn-lt"/>
              </a:rPr>
              <a:t>搭</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建</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智</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能</a:t>
            </a:r>
            <a:endParaRPr lang="en-US" altLang="zh-CN" sz="2000" b="1" dirty="0">
              <a:solidFill>
                <a:srgbClr val="FFFFFF"/>
              </a:solidFill>
              <a:latin typeface="+mn-lt"/>
              <a:ea typeface="+mn-ea"/>
              <a:cs typeface="+mn-ea"/>
              <a:sym typeface="+mn-lt"/>
            </a:endParaRPr>
          </a:p>
          <a:p>
            <a:pPr lvl="0" defTabSz="2078355"/>
            <a:r>
              <a:rPr lang="en-US" altLang="zh-CN" sz="2000" b="1" dirty="0">
                <a:solidFill>
                  <a:srgbClr val="FFFFFF"/>
                </a:solidFill>
                <a:latin typeface="+mn-lt"/>
                <a:ea typeface="+mn-ea"/>
                <a:cs typeface="+mn-ea"/>
                <a:sym typeface="+mn-lt"/>
              </a:rPr>
              <a:t>IT</a:t>
            </a:r>
          </a:p>
          <a:p>
            <a:pPr lvl="0" defTabSz="2078355"/>
            <a:r>
              <a:rPr lang="zh-CN" altLang="en-US" sz="2000" b="1" dirty="0">
                <a:solidFill>
                  <a:srgbClr val="FFFFFF"/>
                </a:solidFill>
                <a:latin typeface="+mn-lt"/>
                <a:ea typeface="+mn-ea"/>
                <a:cs typeface="+mn-ea"/>
                <a:sym typeface="+mn-lt"/>
              </a:rPr>
              <a:t>系</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统</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监</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控</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运</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维</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平</a:t>
            </a:r>
            <a:endParaRPr lang="en-US" altLang="zh-CN" sz="2000" b="1" dirty="0">
              <a:solidFill>
                <a:srgbClr val="FFFFFF"/>
              </a:solidFill>
              <a:latin typeface="+mn-lt"/>
              <a:ea typeface="+mn-ea"/>
              <a:cs typeface="+mn-ea"/>
              <a:sym typeface="+mn-lt"/>
            </a:endParaRPr>
          </a:p>
          <a:p>
            <a:pPr lvl="0" defTabSz="2078355"/>
            <a:r>
              <a:rPr lang="zh-CN" altLang="en-US" sz="2000" b="1" dirty="0">
                <a:solidFill>
                  <a:srgbClr val="FFFFFF"/>
                </a:solidFill>
                <a:latin typeface="+mn-lt"/>
                <a:ea typeface="+mn-ea"/>
                <a:cs typeface="+mn-ea"/>
                <a:sym typeface="+mn-lt"/>
              </a:rPr>
              <a:t>台</a:t>
            </a:r>
            <a:endParaRPr kumimoji="1" lang="zh-CN" altLang="en-US" sz="2000" b="1" i="0" u="none" strike="noStrike" kern="1200" cap="none" spc="0" normalizeH="0" baseline="0" noProof="0" dirty="0">
              <a:ln>
                <a:noFill/>
              </a:ln>
              <a:solidFill>
                <a:srgbClr val="FFFFFF"/>
              </a:solidFill>
              <a:effectLst/>
              <a:uLnTx/>
              <a:uFillTx/>
              <a:latin typeface="+mn-lt"/>
              <a:ea typeface="+mn-ea"/>
              <a:cs typeface="+mn-ea"/>
              <a:sym typeface="+mn-lt"/>
            </a:endParaRPr>
          </a:p>
        </p:txBody>
      </p:sp>
      <p:grpSp>
        <p:nvGrpSpPr>
          <p:cNvPr id="121" name="组合 135"/>
          <p:cNvGrpSpPr/>
          <p:nvPr/>
        </p:nvGrpSpPr>
        <p:grpSpPr>
          <a:xfrm>
            <a:off x="93593" y="2519840"/>
            <a:ext cx="1487592" cy="2761151"/>
            <a:chOff x="-1033564" y="1826561"/>
            <a:chExt cx="1487592" cy="2761151"/>
          </a:xfrm>
        </p:grpSpPr>
        <p:sp>
          <p:nvSpPr>
            <p:cNvPr id="1048927" name="圆角矩形 52"/>
            <p:cNvSpPr/>
            <p:nvPr/>
          </p:nvSpPr>
          <p:spPr bwMode="auto">
            <a:xfrm>
              <a:off x="-1033564" y="1826561"/>
              <a:ext cx="923630" cy="2761151"/>
            </a:xfrm>
            <a:prstGeom prst="roundRect">
              <a:avLst>
                <a:gd name="adj" fmla="val 10568"/>
              </a:avLst>
            </a:prstGeom>
            <a:solidFill>
              <a:srgbClr val="00B050"/>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2000" b="1" dirty="0">
                  <a:solidFill>
                    <a:srgbClr val="FFFFFF"/>
                  </a:solidFill>
                  <a:cs typeface="+mn-ea"/>
                  <a:sym typeface="+mn-lt"/>
                </a:rPr>
                <a:t>子公司自有各系统</a:t>
              </a:r>
            </a:p>
          </p:txBody>
        </p:sp>
        <p:cxnSp>
          <p:nvCxnSpPr>
            <p:cNvPr id="3145754" name="直接箭头连接符 141"/>
            <p:cNvCxnSpPr/>
            <p:nvPr/>
          </p:nvCxnSpPr>
          <p:spPr>
            <a:xfrm flipV="1">
              <a:off x="-79552" y="3189973"/>
              <a:ext cx="533580" cy="1"/>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2" name="组合 263"/>
          <p:cNvGrpSpPr/>
          <p:nvPr/>
        </p:nvGrpSpPr>
        <p:grpSpPr>
          <a:xfrm>
            <a:off x="8248560" y="5994288"/>
            <a:ext cx="755703" cy="603064"/>
            <a:chOff x="8248560" y="5568268"/>
            <a:chExt cx="755703" cy="603064"/>
          </a:xfrm>
        </p:grpSpPr>
        <p:sp>
          <p:nvSpPr>
            <p:cNvPr id="1048928" name="矩形 261"/>
            <p:cNvSpPr/>
            <p:nvPr/>
          </p:nvSpPr>
          <p:spPr>
            <a:xfrm>
              <a:off x="8248560" y="5930542"/>
              <a:ext cx="75570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新增监控</a:t>
              </a:r>
            </a:p>
          </p:txBody>
        </p:sp>
        <p:sp>
          <p:nvSpPr>
            <p:cNvPr id="1048929" name="矩形 262"/>
            <p:cNvSpPr/>
            <p:nvPr/>
          </p:nvSpPr>
          <p:spPr>
            <a:xfrm>
              <a:off x="8248560" y="5568268"/>
              <a:ext cx="755703"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已有监控</a:t>
              </a:r>
            </a:p>
          </p:txBody>
        </p:sp>
      </p:grpSp>
      <p:grpSp>
        <p:nvGrpSpPr>
          <p:cNvPr id="123" name="组合 42"/>
          <p:cNvGrpSpPr/>
          <p:nvPr/>
        </p:nvGrpSpPr>
        <p:grpSpPr>
          <a:xfrm>
            <a:off x="2140237" y="1329341"/>
            <a:ext cx="6973856" cy="5494607"/>
            <a:chOff x="2140237" y="1329341"/>
            <a:chExt cx="6973856" cy="5494607"/>
          </a:xfrm>
        </p:grpSpPr>
        <p:cxnSp>
          <p:nvCxnSpPr>
            <p:cNvPr id="3145755" name="连接符: 肘形 131"/>
            <p:cNvCxnSpPr>
              <a:stCxn id="1048926" idx="3"/>
              <a:endCxn id="1048930" idx="1"/>
            </p:cNvCxnSpPr>
            <p:nvPr/>
          </p:nvCxnSpPr>
          <p:spPr>
            <a:xfrm flipV="1">
              <a:off x="2140237" y="1521471"/>
              <a:ext cx="499080" cy="2408490"/>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6" name="连接符: 肘形 132"/>
            <p:cNvCxnSpPr>
              <a:stCxn id="1048926" idx="3"/>
              <a:endCxn id="1048938" idx="1"/>
            </p:cNvCxnSpPr>
            <p:nvPr/>
          </p:nvCxnSpPr>
          <p:spPr>
            <a:xfrm flipV="1">
              <a:off x="2140237" y="2370440"/>
              <a:ext cx="499080" cy="155952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7" name="连接符: 肘形 133"/>
            <p:cNvCxnSpPr>
              <a:stCxn id="1048926" idx="3"/>
              <a:endCxn id="1048958" idx="1"/>
            </p:cNvCxnSpPr>
            <p:nvPr/>
          </p:nvCxnSpPr>
          <p:spPr>
            <a:xfrm flipV="1">
              <a:off x="2140237" y="2892363"/>
              <a:ext cx="499080" cy="1037598"/>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8" name="连接符: 肘形 134"/>
            <p:cNvCxnSpPr>
              <a:stCxn id="1048926" idx="3"/>
              <a:endCxn id="1048942" idx="1"/>
            </p:cNvCxnSpPr>
            <p:nvPr/>
          </p:nvCxnSpPr>
          <p:spPr>
            <a:xfrm>
              <a:off x="2140237" y="3929961"/>
              <a:ext cx="499080" cy="296584"/>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59" name="连接符: 肘形 177"/>
            <p:cNvCxnSpPr>
              <a:stCxn id="1048926" idx="3"/>
              <a:endCxn id="1048954" idx="1"/>
            </p:cNvCxnSpPr>
            <p:nvPr/>
          </p:nvCxnSpPr>
          <p:spPr>
            <a:xfrm>
              <a:off x="2140237" y="3929961"/>
              <a:ext cx="499080" cy="114708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60" name="连接符: 肘形 200"/>
            <p:cNvCxnSpPr>
              <a:stCxn id="1048926" idx="3"/>
              <a:endCxn id="1048950" idx="1"/>
            </p:cNvCxnSpPr>
            <p:nvPr/>
          </p:nvCxnSpPr>
          <p:spPr>
            <a:xfrm>
              <a:off x="2140237" y="3929961"/>
              <a:ext cx="499080" cy="1665343"/>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组合 23"/>
            <p:cNvGrpSpPr/>
            <p:nvPr/>
          </p:nvGrpSpPr>
          <p:grpSpPr>
            <a:xfrm>
              <a:off x="2639317" y="1329341"/>
              <a:ext cx="6474776" cy="711305"/>
              <a:chOff x="2686510" y="1422999"/>
              <a:chExt cx="6474776" cy="711305"/>
            </a:xfrm>
          </p:grpSpPr>
          <p:sp>
            <p:nvSpPr>
              <p:cNvPr id="1048930" name="TextBox 67"/>
              <p:cNvSpPr txBox="1"/>
              <p:nvPr/>
            </p:nvSpPr>
            <p:spPr>
              <a:xfrm>
                <a:off x="2686510" y="1422999"/>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系统主机监控</a:t>
                </a:r>
              </a:p>
            </p:txBody>
          </p:sp>
          <p:cxnSp>
            <p:nvCxnSpPr>
              <p:cNvPr id="3145761" name="连接符: 肘形 55"/>
              <p:cNvCxnSpPr>
                <a:stCxn id="1048930" idx="2"/>
              </p:cNvCxnSpPr>
              <p:nvPr/>
            </p:nvCxnSpPr>
            <p:spPr>
              <a:xfrm rot="16200000" flipH="1">
                <a:off x="3602158" y="1580474"/>
                <a:ext cx="216807" cy="67037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31" name="矩形 1"/>
              <p:cNvSpPr/>
              <p:nvPr/>
            </p:nvSpPr>
            <p:spPr>
              <a:xfrm>
                <a:off x="4014428" y="1893514"/>
                <a:ext cx="864096"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cs typeface="+mn-ea"/>
                    <a:sym typeface="+mn-lt"/>
                  </a:rPr>
                  <a:t>CPU</a:t>
                </a:r>
                <a:r>
                  <a:rPr lang="zh-CN" altLang="en-US" sz="1050" dirty="0">
                    <a:solidFill>
                      <a:schemeClr val="tx1"/>
                    </a:solidFill>
                    <a:cs typeface="+mn-ea"/>
                    <a:sym typeface="+mn-lt"/>
                  </a:rPr>
                  <a:t>使用率</a:t>
                </a:r>
              </a:p>
            </p:txBody>
          </p:sp>
          <p:sp>
            <p:nvSpPr>
              <p:cNvPr id="1048932" name="矩形 173"/>
              <p:cNvSpPr/>
              <p:nvPr/>
            </p:nvSpPr>
            <p:spPr>
              <a:xfrm>
                <a:off x="4916763" y="1893514"/>
                <a:ext cx="897865"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内存使用率</a:t>
                </a:r>
              </a:p>
            </p:txBody>
          </p:sp>
          <p:sp>
            <p:nvSpPr>
              <p:cNvPr id="1048933" name="矩形 176"/>
              <p:cNvSpPr/>
              <p:nvPr/>
            </p:nvSpPr>
            <p:spPr>
              <a:xfrm>
                <a:off x="5875537" y="1893514"/>
                <a:ext cx="875195"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磁盘使用率</a:t>
                </a:r>
              </a:p>
            </p:txBody>
          </p:sp>
          <p:sp>
            <p:nvSpPr>
              <p:cNvPr id="1048934" name="矩形 199"/>
              <p:cNvSpPr/>
              <p:nvPr/>
            </p:nvSpPr>
            <p:spPr>
              <a:xfrm>
                <a:off x="7597409" y="1893514"/>
                <a:ext cx="755703"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磁盘</a:t>
                </a:r>
                <a:r>
                  <a:rPr lang="en-US" altLang="zh-CN" sz="1050" dirty="0">
                    <a:solidFill>
                      <a:schemeClr val="tx1"/>
                    </a:solidFill>
                    <a:cs typeface="+mn-ea"/>
                    <a:sym typeface="+mn-lt"/>
                  </a:rPr>
                  <a:t>I/O</a:t>
                </a:r>
                <a:endParaRPr lang="zh-CN" altLang="en-US" sz="1050" dirty="0">
                  <a:solidFill>
                    <a:schemeClr val="tx1"/>
                  </a:solidFill>
                  <a:cs typeface="+mn-ea"/>
                  <a:sym typeface="+mn-lt"/>
                </a:endParaRPr>
              </a:p>
            </p:txBody>
          </p:sp>
          <p:sp>
            <p:nvSpPr>
              <p:cNvPr id="1048935" name="矩形 201"/>
              <p:cNvSpPr/>
              <p:nvPr/>
            </p:nvSpPr>
            <p:spPr>
              <a:xfrm>
                <a:off x="6806310" y="1893514"/>
                <a:ext cx="75570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050" dirty="0">
                    <a:solidFill>
                      <a:schemeClr val="tx1"/>
                    </a:solidFill>
                    <a:cs typeface="+mn-ea"/>
                    <a:sym typeface="+mn-lt"/>
                  </a:rPr>
                  <a:t>网络丢包率</a:t>
                </a:r>
              </a:p>
            </p:txBody>
          </p:sp>
          <p:sp>
            <p:nvSpPr>
              <p:cNvPr id="1048936" name="矩形 202"/>
              <p:cNvSpPr/>
              <p:nvPr/>
            </p:nvSpPr>
            <p:spPr>
              <a:xfrm>
                <a:off x="8407288" y="1893514"/>
                <a:ext cx="753998"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网络</a:t>
                </a:r>
                <a:r>
                  <a:rPr lang="en-US" altLang="zh-CN" sz="1050" dirty="0">
                    <a:solidFill>
                      <a:schemeClr val="tx1"/>
                    </a:solidFill>
                    <a:cs typeface="+mn-ea"/>
                    <a:sym typeface="+mn-lt"/>
                  </a:rPr>
                  <a:t>I/O</a:t>
                </a:r>
                <a:endParaRPr lang="zh-CN" altLang="en-US" sz="1050" dirty="0">
                  <a:solidFill>
                    <a:schemeClr val="tx1"/>
                  </a:solidFill>
                  <a:cs typeface="+mn-ea"/>
                  <a:sym typeface="+mn-lt"/>
                </a:endParaRPr>
              </a:p>
            </p:txBody>
          </p:sp>
          <p:sp>
            <p:nvSpPr>
              <p:cNvPr id="1048937" name="圆角矩形 42"/>
              <p:cNvSpPr/>
              <p:nvPr/>
            </p:nvSpPr>
            <p:spPr bwMode="auto">
              <a:xfrm>
                <a:off x="4480607" y="1445859"/>
                <a:ext cx="2115272" cy="332000"/>
              </a:xfrm>
              <a:prstGeom prst="roundRect">
                <a:avLst>
                  <a:gd name="adj" fmla="val 10568"/>
                </a:avLst>
              </a:prstGeom>
              <a:solidFill>
                <a:srgbClr val="5B9BD5"/>
              </a:solidFill>
              <a:ln w="7938" cap="flat">
                <a:solidFill>
                  <a:srgbClr val="5B9BD5"/>
                </a:solidFill>
                <a:prstDash val="solid"/>
                <a:miter lim="800000"/>
              </a:ln>
              <a:effectLst/>
            </p:spPr>
            <p:txBody>
              <a:bodyPr vert="horz" wrap="square" lIns="0" tIns="45720" rIns="0" bIns="45720" numCol="1" anchor="ctr" anchorCtr="0" compatLnSpc="1"/>
              <a:lstStyle/>
              <a:p>
                <a:pPr algn="ctr"/>
                <a:r>
                  <a:rPr lang="en-US" altLang="zh-CN" sz="1200" dirty="0" err="1">
                    <a:solidFill>
                      <a:schemeClr val="bg1"/>
                    </a:solidFill>
                    <a:cs typeface="+mn-ea"/>
                    <a:sym typeface="+mn-lt"/>
                  </a:rPr>
                  <a:t>linux</a:t>
                </a:r>
                <a:r>
                  <a:rPr lang="en-US" altLang="zh-CN" sz="1200" dirty="0">
                    <a:solidFill>
                      <a:schemeClr val="bg1"/>
                    </a:solidFill>
                    <a:cs typeface="+mn-ea"/>
                    <a:sym typeface="+mn-lt"/>
                  </a:rPr>
                  <a:t>/windows</a:t>
                </a:r>
                <a:endParaRPr lang="zh-CN" altLang="en-US" sz="1200" dirty="0">
                  <a:solidFill>
                    <a:schemeClr val="bg1"/>
                  </a:solidFill>
                  <a:cs typeface="+mn-ea"/>
                  <a:sym typeface="+mn-lt"/>
                </a:endParaRPr>
              </a:p>
            </p:txBody>
          </p:sp>
          <p:cxnSp>
            <p:nvCxnSpPr>
              <p:cNvPr id="3145762" name="直接箭头连接符 3"/>
              <p:cNvCxnSpPr>
                <a:stCxn id="1048930" idx="3"/>
                <a:endCxn id="1048937" idx="1"/>
              </p:cNvCxnSpPr>
              <p:nvPr/>
            </p:nvCxnSpPr>
            <p:spPr>
              <a:xfrm flipV="1">
                <a:off x="4064240" y="1611859"/>
                <a:ext cx="416367" cy="32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组合 227"/>
            <p:cNvGrpSpPr/>
            <p:nvPr/>
          </p:nvGrpSpPr>
          <p:grpSpPr>
            <a:xfrm>
              <a:off x="2639317" y="2174645"/>
              <a:ext cx="6008372" cy="387924"/>
              <a:chOff x="2668018" y="2148953"/>
              <a:chExt cx="6008372" cy="387924"/>
            </a:xfrm>
          </p:grpSpPr>
          <p:sp>
            <p:nvSpPr>
              <p:cNvPr id="1048938" name="TextBox 67"/>
              <p:cNvSpPr txBox="1"/>
              <p:nvPr/>
            </p:nvSpPr>
            <p:spPr>
              <a:xfrm>
                <a:off x="2668018" y="2152618"/>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中间件监控</a:t>
                </a:r>
              </a:p>
            </p:txBody>
          </p:sp>
          <p:cxnSp>
            <p:nvCxnSpPr>
              <p:cNvPr id="3145763" name="连接符: 肘形 67"/>
              <p:cNvCxnSpPr>
                <a:stCxn id="1048941" idx="3"/>
                <a:endCxn id="1048939" idx="1"/>
              </p:cNvCxnSpPr>
              <p:nvPr/>
            </p:nvCxnSpPr>
            <p:spPr>
              <a:xfrm>
                <a:off x="6559765" y="2314953"/>
                <a:ext cx="522328" cy="351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39" name="矩形 205"/>
              <p:cNvSpPr/>
              <p:nvPr/>
            </p:nvSpPr>
            <p:spPr>
              <a:xfrm>
                <a:off x="7082093" y="2198077"/>
                <a:ext cx="755703"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端口监控</a:t>
                </a:r>
              </a:p>
            </p:txBody>
          </p:sp>
          <p:sp>
            <p:nvSpPr>
              <p:cNvPr id="1048940" name="矩形 233"/>
              <p:cNvSpPr/>
              <p:nvPr/>
            </p:nvSpPr>
            <p:spPr>
              <a:xfrm>
                <a:off x="7920687" y="2191988"/>
                <a:ext cx="75570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性能监控</a:t>
                </a:r>
              </a:p>
            </p:txBody>
          </p:sp>
          <p:sp>
            <p:nvSpPr>
              <p:cNvPr id="1048941" name="圆角矩形 42"/>
              <p:cNvSpPr/>
              <p:nvPr/>
            </p:nvSpPr>
            <p:spPr bwMode="auto">
              <a:xfrm>
                <a:off x="4469027" y="2148953"/>
                <a:ext cx="2090738" cy="332000"/>
              </a:xfrm>
              <a:prstGeom prst="roundRect">
                <a:avLst>
                  <a:gd name="adj" fmla="val 10568"/>
                </a:avLst>
              </a:prstGeom>
              <a:solidFill>
                <a:srgbClr val="5B9BD5"/>
              </a:solidFill>
              <a:ln w="7938" cap="flat">
                <a:solidFill>
                  <a:srgbClr val="5B9BD5"/>
                </a:solidFill>
                <a:prstDash val="solid"/>
                <a:miter lim="800000"/>
              </a:ln>
              <a:effectLst/>
            </p:spPr>
            <p:txBody>
              <a:bodyPr vert="horz" wrap="square" lIns="0" tIns="45720" rIns="0" bIns="45720" numCol="1" anchor="ctr" anchorCtr="0" compatLnSpc="1"/>
              <a:lstStyle/>
              <a:p>
                <a:pPr algn="ctr"/>
                <a:r>
                  <a:rPr lang="en-US" altLang="zh-CN" sz="1200" dirty="0" err="1">
                    <a:solidFill>
                      <a:schemeClr val="bg1"/>
                    </a:solidFill>
                    <a:cs typeface="+mn-ea"/>
                    <a:sym typeface="+mn-lt"/>
                  </a:rPr>
                  <a:t>nginx</a:t>
                </a:r>
                <a:r>
                  <a:rPr lang="en-US" altLang="zh-CN" sz="1200" dirty="0">
                    <a:solidFill>
                      <a:schemeClr val="bg1"/>
                    </a:solidFill>
                    <a:cs typeface="+mn-ea"/>
                    <a:sym typeface="+mn-lt"/>
                  </a:rPr>
                  <a:t>/tomcat/https</a:t>
                </a:r>
                <a:endParaRPr lang="zh-CN" altLang="en-US" sz="1200" dirty="0">
                  <a:solidFill>
                    <a:schemeClr val="bg1"/>
                  </a:solidFill>
                  <a:cs typeface="+mn-ea"/>
                  <a:sym typeface="+mn-lt"/>
                </a:endParaRPr>
              </a:p>
            </p:txBody>
          </p:sp>
          <p:cxnSp>
            <p:nvCxnSpPr>
              <p:cNvPr id="3145764" name="直接箭头连接符 235"/>
              <p:cNvCxnSpPr>
                <a:endCxn id="1048941" idx="1"/>
              </p:cNvCxnSpPr>
              <p:nvPr/>
            </p:nvCxnSpPr>
            <p:spPr>
              <a:xfrm flipV="1">
                <a:off x="4052660" y="2314953"/>
                <a:ext cx="416367" cy="32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组合 224"/>
            <p:cNvGrpSpPr/>
            <p:nvPr/>
          </p:nvGrpSpPr>
          <p:grpSpPr>
            <a:xfrm>
              <a:off x="2639317" y="4034415"/>
              <a:ext cx="4099845" cy="716502"/>
              <a:chOff x="2668018" y="4507002"/>
              <a:chExt cx="4099845" cy="716502"/>
            </a:xfrm>
          </p:grpSpPr>
          <p:sp>
            <p:nvSpPr>
              <p:cNvPr id="1048942" name="TextBox 67"/>
              <p:cNvSpPr txBox="1"/>
              <p:nvPr/>
            </p:nvSpPr>
            <p:spPr>
              <a:xfrm>
                <a:off x="2668018" y="4507002"/>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lang="zh-CN" altLang="en-US" sz="1600" kern="0" dirty="0">
                    <a:solidFill>
                      <a:srgbClr val="FFFFFF"/>
                    </a:solidFill>
                    <a:latin typeface="+mn-lt"/>
                    <a:ea typeface="+mn-ea"/>
                    <a:cs typeface="+mn-ea"/>
                    <a:sym typeface="+mn-lt"/>
                  </a:rPr>
                  <a:t>系统日志分析</a:t>
                </a:r>
                <a:endPar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endParaRPr>
              </a:p>
            </p:txBody>
          </p:sp>
          <p:cxnSp>
            <p:nvCxnSpPr>
              <p:cNvPr id="3145765" name="连接符: 肘形 130"/>
              <p:cNvCxnSpPr>
                <a:stCxn id="1048942" idx="2"/>
              </p:cNvCxnSpPr>
              <p:nvPr/>
            </p:nvCxnSpPr>
            <p:spPr>
              <a:xfrm rot="16200000" flipH="1">
                <a:off x="3583666" y="4664477"/>
                <a:ext cx="216807" cy="67037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43" name="矩形 242"/>
              <p:cNvSpPr/>
              <p:nvPr/>
            </p:nvSpPr>
            <p:spPr>
              <a:xfrm>
                <a:off x="5148064" y="4982591"/>
                <a:ext cx="75570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日志分析</a:t>
                </a:r>
              </a:p>
            </p:txBody>
          </p:sp>
          <p:sp>
            <p:nvSpPr>
              <p:cNvPr id="1048944" name="矩形 243"/>
              <p:cNvSpPr/>
              <p:nvPr/>
            </p:nvSpPr>
            <p:spPr>
              <a:xfrm>
                <a:off x="6012160" y="4976502"/>
                <a:ext cx="75570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日志告警</a:t>
                </a:r>
              </a:p>
            </p:txBody>
          </p:sp>
          <p:sp>
            <p:nvSpPr>
              <p:cNvPr id="1048945" name="矩形 244"/>
              <p:cNvSpPr/>
              <p:nvPr/>
            </p:nvSpPr>
            <p:spPr>
              <a:xfrm>
                <a:off x="4052660" y="4982714"/>
                <a:ext cx="1005840"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日志集中查询</a:t>
                </a:r>
              </a:p>
            </p:txBody>
          </p:sp>
          <p:sp>
            <p:nvSpPr>
              <p:cNvPr id="1048946" name="圆角矩形 42"/>
              <p:cNvSpPr/>
              <p:nvPr/>
            </p:nvSpPr>
            <p:spPr bwMode="auto">
              <a:xfrm>
                <a:off x="4469026" y="4526213"/>
                <a:ext cx="2263213" cy="332000"/>
              </a:xfrm>
              <a:prstGeom prst="roundRect">
                <a:avLst>
                  <a:gd name="adj" fmla="val 10568"/>
                </a:avLst>
              </a:prstGeom>
              <a:solidFill>
                <a:srgbClr val="5B9BD5"/>
              </a:solidFill>
              <a:ln w="7938" cap="flat">
                <a:solidFill>
                  <a:srgbClr val="5B9BD5"/>
                </a:solidFill>
                <a:prstDash val="solid"/>
                <a:miter lim="800000"/>
              </a:ln>
              <a:effectLst/>
            </p:spPr>
            <p:txBody>
              <a:bodyPr vert="horz" wrap="square" lIns="0" tIns="45720" rIns="0" bIns="45720" numCol="1" anchor="ctr" anchorCtr="0" compatLnSpc="1"/>
              <a:lstStyle/>
              <a:p>
                <a:pPr algn="ctr"/>
                <a:r>
                  <a:rPr lang="zh-CN" altLang="en-US" sz="1200" dirty="0">
                    <a:solidFill>
                      <a:schemeClr val="bg1"/>
                    </a:solidFill>
                    <a:cs typeface="+mn-ea"/>
                    <a:sym typeface="+mn-lt"/>
                  </a:rPr>
                  <a:t>应用日志</a:t>
                </a:r>
                <a:r>
                  <a:rPr lang="en-US" altLang="zh-CN" sz="1200" dirty="0">
                    <a:solidFill>
                      <a:schemeClr val="bg1"/>
                    </a:solidFill>
                    <a:cs typeface="+mn-ea"/>
                    <a:sym typeface="+mn-lt"/>
                  </a:rPr>
                  <a:t>/</a:t>
                </a:r>
                <a:r>
                  <a:rPr lang="zh-CN" altLang="en-US" sz="1200" dirty="0">
                    <a:solidFill>
                      <a:schemeClr val="bg1"/>
                    </a:solidFill>
                    <a:cs typeface="+mn-ea"/>
                    <a:sym typeface="+mn-lt"/>
                  </a:rPr>
                  <a:t>组件日志</a:t>
                </a:r>
                <a:r>
                  <a:rPr lang="en-US" altLang="zh-CN" sz="1200" dirty="0">
                    <a:solidFill>
                      <a:schemeClr val="bg1"/>
                    </a:solidFill>
                    <a:cs typeface="+mn-ea"/>
                    <a:sym typeface="+mn-lt"/>
                  </a:rPr>
                  <a:t>/</a:t>
                </a:r>
                <a:r>
                  <a:rPr lang="zh-CN" altLang="en-US" sz="1200" dirty="0">
                    <a:solidFill>
                      <a:schemeClr val="bg1"/>
                    </a:solidFill>
                    <a:cs typeface="+mn-ea"/>
                    <a:sym typeface="+mn-lt"/>
                  </a:rPr>
                  <a:t>服务器日志</a:t>
                </a:r>
              </a:p>
            </p:txBody>
          </p:sp>
          <p:cxnSp>
            <p:nvCxnSpPr>
              <p:cNvPr id="3145766" name="直接箭头连接符 246"/>
              <p:cNvCxnSpPr>
                <a:endCxn id="1048946" idx="1"/>
              </p:cNvCxnSpPr>
              <p:nvPr/>
            </p:nvCxnSpPr>
            <p:spPr>
              <a:xfrm flipV="1">
                <a:off x="4052660" y="4692213"/>
                <a:ext cx="416366" cy="32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7" name="组合 225"/>
            <p:cNvGrpSpPr/>
            <p:nvPr/>
          </p:nvGrpSpPr>
          <p:grpSpPr>
            <a:xfrm>
              <a:off x="2639317" y="3516157"/>
              <a:ext cx="3957989" cy="384259"/>
              <a:chOff x="2668018" y="3738669"/>
              <a:chExt cx="3957989" cy="384259"/>
            </a:xfrm>
          </p:grpSpPr>
          <p:sp>
            <p:nvSpPr>
              <p:cNvPr id="1048947" name="TextBox 67"/>
              <p:cNvSpPr txBox="1"/>
              <p:nvPr/>
            </p:nvSpPr>
            <p:spPr>
              <a:xfrm>
                <a:off x="2668018" y="3738669"/>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系统前端监控</a:t>
                </a:r>
              </a:p>
            </p:txBody>
          </p:sp>
          <p:cxnSp>
            <p:nvCxnSpPr>
              <p:cNvPr id="3145767" name="连接符: 肘形 249"/>
              <p:cNvCxnSpPr>
                <a:stCxn id="1048947" idx="3"/>
                <a:endCxn id="1048948" idx="1"/>
              </p:cNvCxnSpPr>
              <p:nvPr/>
            </p:nvCxnSpPr>
            <p:spPr>
              <a:xfrm>
                <a:off x="4045748" y="3930799"/>
                <a:ext cx="367354" cy="115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48" name="矩形 250"/>
              <p:cNvSpPr/>
              <p:nvPr/>
            </p:nvSpPr>
            <p:spPr>
              <a:xfrm>
                <a:off x="4413102" y="3811554"/>
                <a:ext cx="1078948"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页面性能</a:t>
                </a:r>
                <a:r>
                  <a:rPr lang="zh-CN" altLang="en-US" sz="1050" dirty="0">
                    <a:solidFill>
                      <a:schemeClr val="tx1"/>
                    </a:solidFill>
                    <a:cs typeface="+mn-ea"/>
                    <a:sym typeface="+mn-lt"/>
                  </a:rPr>
                  <a:t>监控</a:t>
                </a:r>
              </a:p>
            </p:txBody>
          </p:sp>
          <p:sp>
            <p:nvSpPr>
              <p:cNvPr id="1048949" name="矩形 251"/>
              <p:cNvSpPr/>
              <p:nvPr/>
            </p:nvSpPr>
            <p:spPr>
              <a:xfrm>
                <a:off x="5574717" y="3805465"/>
                <a:ext cx="1051290"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接口</a:t>
                </a:r>
                <a:r>
                  <a:rPr lang="zh-CN" altLang="en-US" sz="1050" dirty="0">
                    <a:solidFill>
                      <a:schemeClr val="tx1"/>
                    </a:solidFill>
                    <a:cs typeface="+mn-ea"/>
                    <a:sym typeface="+mn-lt"/>
                  </a:rPr>
                  <a:t>性能监控</a:t>
                </a:r>
              </a:p>
            </p:txBody>
          </p:sp>
        </p:grpSp>
        <p:grpSp>
          <p:nvGrpSpPr>
            <p:cNvPr id="128" name="组合 223"/>
            <p:cNvGrpSpPr/>
            <p:nvPr/>
          </p:nvGrpSpPr>
          <p:grpSpPr>
            <a:xfrm>
              <a:off x="2639317" y="5403174"/>
              <a:ext cx="5070061" cy="384259"/>
              <a:chOff x="2668018" y="6083864"/>
              <a:chExt cx="5070061" cy="384259"/>
            </a:xfrm>
          </p:grpSpPr>
          <p:sp>
            <p:nvSpPr>
              <p:cNvPr id="1048950" name="TextBox 67"/>
              <p:cNvSpPr txBox="1"/>
              <p:nvPr/>
            </p:nvSpPr>
            <p:spPr>
              <a:xfrm>
                <a:off x="2668018" y="6083864"/>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监控告警管理</a:t>
                </a:r>
              </a:p>
            </p:txBody>
          </p:sp>
          <p:cxnSp>
            <p:nvCxnSpPr>
              <p:cNvPr id="3145768" name="连接符: 肘形 185"/>
              <p:cNvCxnSpPr>
                <a:stCxn id="1048950" idx="3"/>
                <a:endCxn id="1048951" idx="1"/>
              </p:cNvCxnSpPr>
              <p:nvPr/>
            </p:nvCxnSpPr>
            <p:spPr>
              <a:xfrm>
                <a:off x="4045748" y="6275994"/>
                <a:ext cx="367354" cy="524"/>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51" name="矩形 255"/>
              <p:cNvSpPr/>
              <p:nvPr/>
            </p:nvSpPr>
            <p:spPr>
              <a:xfrm>
                <a:off x="4413102" y="6156123"/>
                <a:ext cx="1005840"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告警策略设置</a:t>
                </a:r>
              </a:p>
            </p:txBody>
          </p:sp>
          <p:sp>
            <p:nvSpPr>
              <p:cNvPr id="1048952" name="矩形 256"/>
              <p:cNvSpPr/>
              <p:nvPr/>
            </p:nvSpPr>
            <p:spPr>
              <a:xfrm>
                <a:off x="5508103" y="6158941"/>
                <a:ext cx="1133957" cy="237972"/>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告警联系人设置</a:t>
                </a:r>
              </a:p>
            </p:txBody>
          </p:sp>
          <p:sp>
            <p:nvSpPr>
              <p:cNvPr id="1048953" name="矩形 258"/>
              <p:cNvSpPr/>
              <p:nvPr/>
            </p:nvSpPr>
            <p:spPr>
              <a:xfrm>
                <a:off x="6732239" y="6164527"/>
                <a:ext cx="1005840"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告警历史管理</a:t>
                </a:r>
              </a:p>
            </p:txBody>
          </p:sp>
        </p:grpSp>
        <p:grpSp>
          <p:nvGrpSpPr>
            <p:cNvPr id="129" name="组合 21"/>
            <p:cNvGrpSpPr/>
            <p:nvPr/>
          </p:nvGrpSpPr>
          <p:grpSpPr>
            <a:xfrm>
              <a:off x="2639317" y="4884916"/>
              <a:ext cx="2765806" cy="384259"/>
              <a:chOff x="2686509" y="5326277"/>
              <a:chExt cx="2765806" cy="384259"/>
            </a:xfrm>
          </p:grpSpPr>
          <p:sp>
            <p:nvSpPr>
              <p:cNvPr id="1048954" name="TextBox 67"/>
              <p:cNvSpPr txBox="1"/>
              <p:nvPr/>
            </p:nvSpPr>
            <p:spPr>
              <a:xfrm>
                <a:off x="2686509" y="5326277"/>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链路状态监控</a:t>
                </a:r>
              </a:p>
            </p:txBody>
          </p:sp>
          <p:sp>
            <p:nvSpPr>
              <p:cNvPr id="1048955" name="矩形 254"/>
              <p:cNvSpPr/>
              <p:nvPr/>
            </p:nvSpPr>
            <p:spPr>
              <a:xfrm>
                <a:off x="4446475" y="5399089"/>
                <a:ext cx="1005840"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链路访问状态</a:t>
                </a:r>
              </a:p>
            </p:txBody>
          </p:sp>
          <p:cxnSp>
            <p:nvCxnSpPr>
              <p:cNvPr id="3145769" name="连接符: 肘形 259"/>
              <p:cNvCxnSpPr>
                <a:stCxn id="1048954" idx="3"/>
                <a:endCxn id="1048955" idx="1"/>
              </p:cNvCxnSpPr>
              <p:nvPr/>
            </p:nvCxnSpPr>
            <p:spPr>
              <a:xfrm>
                <a:off x="4064239" y="5518407"/>
                <a:ext cx="382236" cy="1077"/>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45770" name="连接符: 肘形 43"/>
            <p:cNvCxnSpPr>
              <a:stCxn id="1048926" idx="3"/>
              <a:endCxn id="1048947" idx="1"/>
            </p:cNvCxnSpPr>
            <p:nvPr/>
          </p:nvCxnSpPr>
          <p:spPr>
            <a:xfrm flipV="1">
              <a:off x="2140237" y="3708287"/>
              <a:ext cx="499080" cy="221674"/>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0" name="组合 96"/>
            <p:cNvGrpSpPr/>
            <p:nvPr/>
          </p:nvGrpSpPr>
          <p:grpSpPr>
            <a:xfrm>
              <a:off x="2639317" y="5921432"/>
              <a:ext cx="3454484" cy="384259"/>
              <a:chOff x="2668018" y="3738669"/>
              <a:chExt cx="3454484" cy="384259"/>
            </a:xfrm>
          </p:grpSpPr>
          <p:sp>
            <p:nvSpPr>
              <p:cNvPr id="1048956" name="TextBox 67"/>
              <p:cNvSpPr txBox="1"/>
              <p:nvPr/>
            </p:nvSpPr>
            <p:spPr>
              <a:xfrm>
                <a:off x="2668018" y="3738669"/>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779145"/>
                <a:r>
                  <a:rPr lang="zh-CN" altLang="en-US" sz="1600" kern="0" dirty="0">
                    <a:solidFill>
                      <a:srgbClr val="FFFFFF"/>
                    </a:solidFill>
                    <a:latin typeface="+mn-lt"/>
                    <a:ea typeface="+mn-ea"/>
                    <a:cs typeface="+mn-ea"/>
                    <a:sym typeface="+mn-lt"/>
                  </a:rPr>
                  <a:t>信息安全监控</a:t>
                </a:r>
                <a:endPar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endParaRPr>
              </a:p>
            </p:txBody>
          </p:sp>
          <p:cxnSp>
            <p:nvCxnSpPr>
              <p:cNvPr id="3145771" name="连接符: 肘形 98"/>
              <p:cNvCxnSpPr>
                <a:stCxn id="1048956" idx="3"/>
              </p:cNvCxnSpPr>
              <p:nvPr/>
            </p:nvCxnSpPr>
            <p:spPr>
              <a:xfrm>
                <a:off x="4045748" y="3930799"/>
                <a:ext cx="367354" cy="115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57" name="矩形 100"/>
              <p:cNvSpPr/>
              <p:nvPr/>
            </p:nvSpPr>
            <p:spPr>
              <a:xfrm>
                <a:off x="4429389" y="3805465"/>
                <a:ext cx="1693113"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绿盟漏扫服务结果监控</a:t>
                </a:r>
                <a:endParaRPr lang="zh-CN" altLang="en-US" sz="1050" dirty="0">
                  <a:solidFill>
                    <a:schemeClr val="tx1"/>
                  </a:solidFill>
                  <a:cs typeface="+mn-ea"/>
                  <a:sym typeface="+mn-lt"/>
                </a:endParaRPr>
              </a:p>
            </p:txBody>
          </p:sp>
        </p:grpSp>
        <p:grpSp>
          <p:nvGrpSpPr>
            <p:cNvPr id="131" name="组合 230"/>
            <p:cNvGrpSpPr/>
            <p:nvPr/>
          </p:nvGrpSpPr>
          <p:grpSpPr>
            <a:xfrm>
              <a:off x="2639317" y="2696568"/>
              <a:ext cx="4722213" cy="685590"/>
              <a:chOff x="2668018" y="2943811"/>
              <a:chExt cx="4722213" cy="685590"/>
            </a:xfrm>
          </p:grpSpPr>
          <p:sp>
            <p:nvSpPr>
              <p:cNvPr id="1048958" name="TextBox 67"/>
              <p:cNvSpPr txBox="1"/>
              <p:nvPr/>
            </p:nvSpPr>
            <p:spPr>
              <a:xfrm>
                <a:off x="2668018" y="2947476"/>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779145" rtl="0" eaLnBrk="1" fontAlgn="auto" latinLnBrk="1" hangingPunct="1">
                  <a:lnSpc>
                    <a:spcPct val="100000"/>
                  </a:lnSpc>
                  <a:spcBef>
                    <a:spcPts val="0"/>
                  </a:spcBef>
                  <a:spcAft>
                    <a:spcPts val="0"/>
                  </a:spcAft>
                  <a:buClrTx/>
                  <a:buSzTx/>
                  <a:buFontTx/>
                  <a:buNone/>
                </a:pPr>
                <a:r>
                  <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rPr>
                  <a:t>数据库监控</a:t>
                </a:r>
              </a:p>
            </p:txBody>
          </p:sp>
          <p:sp>
            <p:nvSpPr>
              <p:cNvPr id="1048959" name="圆角矩形 42"/>
              <p:cNvSpPr/>
              <p:nvPr/>
            </p:nvSpPr>
            <p:spPr bwMode="auto">
              <a:xfrm>
                <a:off x="4469027" y="2943811"/>
                <a:ext cx="2126852" cy="332000"/>
              </a:xfrm>
              <a:prstGeom prst="roundRect">
                <a:avLst>
                  <a:gd name="adj" fmla="val 10568"/>
                </a:avLst>
              </a:prstGeom>
              <a:solidFill>
                <a:srgbClr val="5B9BD5"/>
              </a:solidFill>
              <a:ln w="7938" cap="flat">
                <a:solidFill>
                  <a:srgbClr val="5B9BD5"/>
                </a:solidFill>
                <a:prstDash val="solid"/>
                <a:miter lim="800000"/>
              </a:ln>
              <a:effectLst/>
            </p:spPr>
            <p:txBody>
              <a:bodyPr vert="horz" wrap="square" lIns="0" tIns="45720" rIns="0" bIns="45720" numCol="1" anchor="ctr" anchorCtr="0" compatLnSpc="1"/>
              <a:lstStyle/>
              <a:p>
                <a:pPr algn="ctr"/>
                <a:r>
                  <a:rPr lang="en-US" altLang="zh-CN" sz="1200" dirty="0" err="1">
                    <a:solidFill>
                      <a:schemeClr val="bg1"/>
                    </a:solidFill>
                    <a:cs typeface="+mn-ea"/>
                    <a:sym typeface="+mn-lt"/>
                  </a:rPr>
                  <a:t>mysql</a:t>
                </a:r>
                <a:r>
                  <a:rPr lang="en-US" altLang="zh-CN" sz="1200" dirty="0">
                    <a:solidFill>
                      <a:schemeClr val="bg1"/>
                    </a:solidFill>
                    <a:cs typeface="+mn-ea"/>
                    <a:sym typeface="+mn-lt"/>
                  </a:rPr>
                  <a:t>/oracle/</a:t>
                </a:r>
                <a:r>
                  <a:rPr lang="en-US" altLang="zh-CN" sz="1200" dirty="0" err="1">
                    <a:solidFill>
                      <a:schemeClr val="bg1"/>
                    </a:solidFill>
                    <a:cs typeface="+mn-ea"/>
                    <a:sym typeface="+mn-lt"/>
                  </a:rPr>
                  <a:t>redis</a:t>
                </a:r>
                <a:r>
                  <a:rPr lang="en-US" altLang="zh-CN" sz="1200" dirty="0">
                    <a:solidFill>
                      <a:schemeClr val="bg1"/>
                    </a:solidFill>
                    <a:cs typeface="+mn-ea"/>
                    <a:sym typeface="+mn-lt"/>
                  </a:rPr>
                  <a:t>/mongo</a:t>
                </a:r>
                <a:endParaRPr lang="zh-CN" altLang="en-US" sz="1200" dirty="0">
                  <a:solidFill>
                    <a:schemeClr val="bg1"/>
                  </a:solidFill>
                  <a:cs typeface="+mn-ea"/>
                  <a:sym typeface="+mn-lt"/>
                </a:endParaRPr>
              </a:p>
            </p:txBody>
          </p:sp>
          <p:cxnSp>
            <p:nvCxnSpPr>
              <p:cNvPr id="3145772" name="直接箭头连接符 241"/>
              <p:cNvCxnSpPr>
                <a:endCxn id="1048959" idx="1"/>
              </p:cNvCxnSpPr>
              <p:nvPr/>
            </p:nvCxnSpPr>
            <p:spPr>
              <a:xfrm flipV="1">
                <a:off x="4052660" y="3109811"/>
                <a:ext cx="416367" cy="32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60" name="矩形 101"/>
              <p:cNvSpPr/>
              <p:nvPr/>
            </p:nvSpPr>
            <p:spPr>
              <a:xfrm>
                <a:off x="4469026" y="3382382"/>
                <a:ext cx="1217066"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中间表积压监控</a:t>
                </a:r>
              </a:p>
            </p:txBody>
          </p:sp>
          <p:sp>
            <p:nvSpPr>
              <p:cNvPr id="1048961" name="矩形 102"/>
              <p:cNvSpPr/>
              <p:nvPr/>
            </p:nvSpPr>
            <p:spPr>
              <a:xfrm>
                <a:off x="5795934" y="3388611"/>
                <a:ext cx="755703"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端口监控</a:t>
                </a:r>
              </a:p>
            </p:txBody>
          </p:sp>
          <p:sp>
            <p:nvSpPr>
              <p:cNvPr id="1048962" name="矩形 103"/>
              <p:cNvSpPr/>
              <p:nvPr/>
            </p:nvSpPr>
            <p:spPr>
              <a:xfrm>
                <a:off x="6634528" y="3382522"/>
                <a:ext cx="755703" cy="2407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cs typeface="+mn-ea"/>
                    <a:sym typeface="+mn-lt"/>
                  </a:rPr>
                  <a:t>性能监控</a:t>
                </a:r>
              </a:p>
            </p:txBody>
          </p:sp>
          <p:cxnSp>
            <p:nvCxnSpPr>
              <p:cNvPr id="3145773" name="连接符: 肘形 229"/>
              <p:cNvCxnSpPr>
                <a:stCxn id="1048958" idx="2"/>
                <a:endCxn id="1048960" idx="1"/>
              </p:cNvCxnSpPr>
              <p:nvPr/>
            </p:nvCxnSpPr>
            <p:spPr>
              <a:xfrm rot="16200000" flipH="1">
                <a:off x="3827433" y="2861184"/>
                <a:ext cx="171042" cy="111214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2" name="组合 231"/>
            <p:cNvGrpSpPr/>
            <p:nvPr/>
          </p:nvGrpSpPr>
          <p:grpSpPr>
            <a:xfrm>
              <a:off x="2639317" y="6439689"/>
              <a:ext cx="4358023" cy="384259"/>
              <a:chOff x="2668018" y="7065954"/>
              <a:chExt cx="4358023" cy="384259"/>
            </a:xfrm>
          </p:grpSpPr>
          <p:grpSp>
            <p:nvGrpSpPr>
              <p:cNvPr id="133" name="组合 107"/>
              <p:cNvGrpSpPr/>
              <p:nvPr/>
            </p:nvGrpSpPr>
            <p:grpSpPr>
              <a:xfrm>
                <a:off x="2668018" y="7065954"/>
                <a:ext cx="3011944" cy="384259"/>
                <a:chOff x="2668018" y="3738669"/>
                <a:chExt cx="3011944" cy="384259"/>
              </a:xfrm>
            </p:grpSpPr>
            <p:sp>
              <p:nvSpPr>
                <p:cNvPr id="1048963" name="TextBox 67"/>
                <p:cNvSpPr txBox="1"/>
                <p:nvPr/>
              </p:nvSpPr>
              <p:spPr>
                <a:xfrm>
                  <a:off x="2668018" y="3738669"/>
                  <a:ext cx="1377730" cy="384259"/>
                </a:xfrm>
                <a:prstGeom prst="rect">
                  <a:avLst/>
                </a:prstGeom>
                <a:solidFill>
                  <a:srgbClr val="5B9BD5"/>
                </a:solidFill>
                <a:ln w="3175" cmpd="sng">
                  <a:solidFill>
                    <a:srgbClr val="FFFFFF"/>
                  </a:solidFill>
                  <a:miter lim="800000"/>
                </a:ln>
                <a:effectLst>
                  <a:reflection blurRad="6350" stA="52000" endA="300" endPos="20000" dir="5400000" sy="-100000" algn="bl" rotWithShape="0"/>
                </a:effectLst>
              </p:spPr>
              <p:txBody>
                <a:bodyPr wrap="none" lIns="77931" tIns="38966" rIns="77931" bIns="38966"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779145"/>
                  <a:r>
                    <a:rPr lang="zh-CN" altLang="en-US" sz="1600" kern="0" dirty="0">
                      <a:solidFill>
                        <a:srgbClr val="FFFFFF"/>
                      </a:solidFill>
                      <a:latin typeface="+mn-lt"/>
                      <a:ea typeface="+mn-ea"/>
                      <a:cs typeface="+mn-ea"/>
                      <a:sym typeface="+mn-lt"/>
                    </a:rPr>
                    <a:t>定时任务监控</a:t>
                  </a:r>
                  <a:endParaRPr kumimoji="1" lang="zh-CN" altLang="en-US" sz="1600" b="0" i="0" u="none" strike="noStrike" kern="0" cap="none" spc="0" normalizeH="0" baseline="0" noProof="0" dirty="0">
                    <a:ln>
                      <a:noFill/>
                    </a:ln>
                    <a:solidFill>
                      <a:srgbClr val="FFFFFF"/>
                    </a:solidFill>
                    <a:effectLst/>
                    <a:uLnTx/>
                    <a:uFillTx/>
                    <a:latin typeface="+mn-lt"/>
                    <a:ea typeface="+mn-ea"/>
                    <a:cs typeface="+mn-ea"/>
                    <a:sym typeface="+mn-lt"/>
                  </a:endParaRPr>
                </a:p>
              </p:txBody>
            </p:sp>
            <p:cxnSp>
              <p:nvCxnSpPr>
                <p:cNvPr id="3145774" name="连接符: 肘形 110"/>
                <p:cNvCxnSpPr>
                  <a:stCxn id="1048963" idx="3"/>
                </p:cNvCxnSpPr>
                <p:nvPr/>
              </p:nvCxnSpPr>
              <p:spPr>
                <a:xfrm>
                  <a:off x="4045748" y="3930799"/>
                  <a:ext cx="367354" cy="115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8964" name="矩形 111"/>
                <p:cNvSpPr/>
                <p:nvPr/>
              </p:nvSpPr>
              <p:spPr>
                <a:xfrm>
                  <a:off x="4407901" y="3805465"/>
                  <a:ext cx="1272061"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任务调度进程监控</a:t>
                  </a:r>
                  <a:endParaRPr lang="zh-CN" altLang="en-US" sz="1050" dirty="0">
                    <a:solidFill>
                      <a:schemeClr val="tx1"/>
                    </a:solidFill>
                    <a:cs typeface="+mn-ea"/>
                    <a:sym typeface="+mn-lt"/>
                  </a:endParaRPr>
                </a:p>
              </p:txBody>
            </p:sp>
          </p:grpSp>
          <p:sp>
            <p:nvSpPr>
              <p:cNvPr id="1048965" name="矩形 112"/>
              <p:cNvSpPr/>
              <p:nvPr/>
            </p:nvSpPr>
            <p:spPr>
              <a:xfrm>
                <a:off x="5753980" y="7132750"/>
                <a:ext cx="1272061" cy="24079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cs typeface="+mn-ea"/>
                    <a:sym typeface="+mn-lt"/>
                  </a:rPr>
                  <a:t>任务守护进程监控</a:t>
                </a:r>
                <a:endParaRPr lang="zh-CN" altLang="en-US" sz="1050" dirty="0">
                  <a:solidFill>
                    <a:schemeClr val="tx1"/>
                  </a:solidFill>
                  <a:cs typeface="+mn-ea"/>
                  <a:sym typeface="+mn-lt"/>
                </a:endParaRPr>
              </a:p>
            </p:txBody>
          </p:sp>
        </p:grpSp>
        <p:cxnSp>
          <p:nvCxnSpPr>
            <p:cNvPr id="3145775" name="连接符: 肘形 252"/>
            <p:cNvCxnSpPr>
              <a:stCxn id="1048926" idx="3"/>
              <a:endCxn id="1048956" idx="1"/>
            </p:cNvCxnSpPr>
            <p:nvPr/>
          </p:nvCxnSpPr>
          <p:spPr>
            <a:xfrm>
              <a:off x="2140237" y="3929961"/>
              <a:ext cx="499080" cy="218360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5776" name="连接符: 肘形 31"/>
            <p:cNvCxnSpPr>
              <a:stCxn id="1048926" idx="3"/>
              <a:endCxn id="1048963" idx="1"/>
            </p:cNvCxnSpPr>
            <p:nvPr/>
          </p:nvCxnSpPr>
          <p:spPr>
            <a:xfrm>
              <a:off x="2140237" y="3929961"/>
              <a:ext cx="499080" cy="2701858"/>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8926"/>
                                        </p:tgtEl>
                                        <p:attrNameLst>
                                          <p:attrName>style.visibility</p:attrName>
                                        </p:attrNameLst>
                                      </p:cBhvr>
                                      <p:to>
                                        <p:strVal val="visible"/>
                                      </p:to>
                                    </p:set>
                                    <p:animEffect transition="in" filter="randombar(horizontal)">
                                      <p:cBhvr>
                                        <p:cTn id="7" dur="500"/>
                                        <p:tgtEl>
                                          <p:spTgt spid="104892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500" fill="hold"/>
                                        <p:tgtEl>
                                          <p:spTgt spid="121"/>
                                        </p:tgtEl>
                                        <p:attrNameLst>
                                          <p:attrName>ppt_x</p:attrName>
                                        </p:attrNameLst>
                                      </p:cBhvr>
                                      <p:tavLst>
                                        <p:tav tm="0">
                                          <p:val>
                                            <p:strVal val="0-#ppt_w/2"/>
                                          </p:val>
                                        </p:tav>
                                        <p:tav tm="100000">
                                          <p:val>
                                            <p:strVal val="#ppt_x"/>
                                          </p:val>
                                        </p:tav>
                                      </p:tavLst>
                                    </p:anim>
                                    <p:anim calcmode="lin" valueType="num">
                                      <p:cBhvr additive="base">
                                        <p:cTn id="12"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fill="hold"/>
                                        <p:tgtEl>
                                          <p:spTgt spid="123"/>
                                        </p:tgtEl>
                                        <p:attrNameLst>
                                          <p:attrName>ppt_x</p:attrName>
                                        </p:attrNameLst>
                                      </p:cBhvr>
                                      <p:tavLst>
                                        <p:tav tm="0">
                                          <p:val>
                                            <p:strVal val="1+#ppt_w/2"/>
                                          </p:val>
                                        </p:tav>
                                        <p:tav tm="100000">
                                          <p:val>
                                            <p:strVal val="#ppt_x"/>
                                          </p:val>
                                        </p:tav>
                                      </p:tavLst>
                                    </p:anim>
                                    <p:anim calcmode="lin" valueType="num">
                                      <p:cBhvr additive="base">
                                        <p:cTn id="18" dur="500" fill="hold"/>
                                        <p:tgtEl>
                                          <p:spTgt spid="12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矩形 73"/>
          <p:cNvSpPr/>
          <p:nvPr/>
        </p:nvSpPr>
        <p:spPr bwMode="auto">
          <a:xfrm>
            <a:off x="1390333" y="2609850"/>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970" name="矩形 74"/>
          <p:cNvSpPr/>
          <p:nvPr/>
        </p:nvSpPr>
        <p:spPr bwMode="auto">
          <a:xfrm>
            <a:off x="1390333" y="2609850"/>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971" name="TextBox 21"/>
          <p:cNvSpPr txBox="1">
            <a:spLocks noChangeArrowheads="1"/>
          </p:cNvSpPr>
          <p:nvPr/>
        </p:nvSpPr>
        <p:spPr bwMode="auto">
          <a:xfrm>
            <a:off x="1496723" y="2665412"/>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2</a:t>
            </a:r>
          </a:p>
        </p:txBody>
      </p:sp>
      <p:sp>
        <p:nvSpPr>
          <p:cNvPr id="1048972" name="TextBox 26"/>
          <p:cNvSpPr txBox="1">
            <a:spLocks noChangeArrowheads="1"/>
          </p:cNvSpPr>
          <p:nvPr/>
        </p:nvSpPr>
        <p:spPr bwMode="auto">
          <a:xfrm>
            <a:off x="2295049" y="3457957"/>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实施内容</a:t>
            </a:r>
          </a:p>
        </p:txBody>
      </p:sp>
      <p:sp>
        <p:nvSpPr>
          <p:cNvPr id="1048973" name="Rectangle 69"/>
          <p:cNvSpPr txBox="1">
            <a:spLocks noChangeArrowheads="1"/>
          </p:cNvSpPr>
          <p:nvPr/>
        </p:nvSpPr>
        <p:spPr bwMode="auto">
          <a:xfrm>
            <a:off x="323850" y="44450"/>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b="1" dirty="0">
              <a:solidFill>
                <a:schemeClr val="bg1"/>
              </a:solidFill>
              <a:latin typeface="+mn-lt"/>
              <a:ea typeface="+mn-ea"/>
              <a:cs typeface="+mn-ea"/>
              <a:sym typeface="+mn-lt"/>
            </a:endParaRPr>
          </a:p>
        </p:txBody>
      </p:sp>
      <p:sp>
        <p:nvSpPr>
          <p:cNvPr id="1048974" name="Rectangle 69"/>
          <p:cNvSpPr txBox="1">
            <a:spLocks noChangeArrowheads="1"/>
          </p:cNvSpPr>
          <p:nvPr/>
        </p:nvSpPr>
        <p:spPr bwMode="auto">
          <a:xfrm>
            <a:off x="106929" y="23114"/>
            <a:ext cx="165675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目录</a:t>
            </a:r>
          </a:p>
        </p:txBody>
      </p:sp>
      <p:grpSp>
        <p:nvGrpSpPr>
          <p:cNvPr id="137" name="组合 5"/>
          <p:cNvGrpSpPr/>
          <p:nvPr/>
        </p:nvGrpSpPr>
        <p:grpSpPr bwMode="auto">
          <a:xfrm>
            <a:off x="1392238" y="1846263"/>
            <a:ext cx="6359525" cy="571500"/>
            <a:chOff x="1392238" y="1633364"/>
            <a:chExt cx="6359525" cy="571500"/>
          </a:xfrm>
        </p:grpSpPr>
        <p:sp>
          <p:nvSpPr>
            <p:cNvPr id="1048975" name="矩形 22"/>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976" name="矩形 28"/>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977"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048978" name="TextBox 26"/>
            <p:cNvSpPr txBox="1">
              <a:spLocks noChangeArrowheads="1"/>
            </p:cNvSpPr>
            <p:nvPr/>
          </p:nvSpPr>
          <p:spPr bwMode="auto">
            <a:xfrm>
              <a:off x="2321158" y="1734329"/>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项目背景</a:t>
              </a:r>
            </a:p>
          </p:txBody>
        </p:sp>
      </p:grpSp>
      <p:grpSp>
        <p:nvGrpSpPr>
          <p:cNvPr id="138" name="组合 6"/>
          <p:cNvGrpSpPr/>
          <p:nvPr/>
        </p:nvGrpSpPr>
        <p:grpSpPr bwMode="auto">
          <a:xfrm>
            <a:off x="1390333" y="4083432"/>
            <a:ext cx="6359525" cy="571500"/>
            <a:chOff x="1392238" y="1633364"/>
            <a:chExt cx="6359525" cy="571500"/>
          </a:xfrm>
        </p:grpSpPr>
        <p:sp>
          <p:nvSpPr>
            <p:cNvPr id="1048979" name="矩形 59"/>
            <p:cNvSpPr/>
            <p:nvPr/>
          </p:nvSpPr>
          <p:spPr bwMode="auto">
            <a:xfrm>
              <a:off x="1392238" y="1633364"/>
              <a:ext cx="6359525" cy="571500"/>
            </a:xfrm>
            <a:prstGeom prst="rect">
              <a:avLst/>
            </a:prstGeom>
            <a:solidFill>
              <a:schemeClr val="bg1">
                <a:lumMod val="7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980" name="矩形 60"/>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981"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4</a:t>
              </a:r>
            </a:p>
          </p:txBody>
        </p:sp>
        <p:sp>
          <p:nvSpPr>
            <p:cNvPr id="1048982" name="TextBox 26"/>
            <p:cNvSpPr txBox="1">
              <a:spLocks noChangeArrowheads="1"/>
            </p:cNvSpPr>
            <p:nvPr/>
          </p:nvSpPr>
          <p:spPr bwMode="auto">
            <a:xfrm>
              <a:off x="2321158" y="1734964"/>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平台特性</a:t>
              </a:r>
              <a:endParaRPr lang="zh-CN" altLang="en-US" b="1" dirty="0">
                <a:solidFill>
                  <a:schemeClr val="tx1"/>
                </a:solidFill>
                <a:latin typeface="+mn-lt"/>
                <a:ea typeface="+mn-ea"/>
                <a:cs typeface="+mn-ea"/>
                <a:sym typeface="+mn-lt"/>
              </a:endParaRPr>
            </a:p>
          </p:txBody>
        </p:sp>
      </p:grpSp>
      <p:grpSp>
        <p:nvGrpSpPr>
          <p:cNvPr id="139" name="组合 5"/>
          <p:cNvGrpSpPr/>
          <p:nvPr/>
        </p:nvGrpSpPr>
        <p:grpSpPr bwMode="auto">
          <a:xfrm>
            <a:off x="1392555" y="3356357"/>
            <a:ext cx="6359525" cy="571500"/>
            <a:chOff x="1392238" y="1633364"/>
            <a:chExt cx="6359525" cy="571500"/>
          </a:xfrm>
        </p:grpSpPr>
        <p:sp>
          <p:nvSpPr>
            <p:cNvPr id="1048983" name="矩形 69"/>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984" name="矩形 70"/>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985"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a:solidFill>
                    <a:schemeClr val="bg1"/>
                  </a:solidFill>
                  <a:latin typeface="+mn-lt"/>
                  <a:ea typeface="+mn-ea"/>
                  <a:cs typeface="+mn-ea"/>
                  <a:sym typeface="+mn-lt"/>
                </a:rPr>
                <a:t>3</a:t>
              </a:r>
            </a:p>
          </p:txBody>
        </p:sp>
      </p:grpSp>
      <p:sp>
        <p:nvSpPr>
          <p:cNvPr id="1048986" name="TextBox 26"/>
          <p:cNvSpPr txBox="1">
            <a:spLocks noChangeArrowheads="1"/>
          </p:cNvSpPr>
          <p:nvPr/>
        </p:nvSpPr>
        <p:spPr bwMode="auto">
          <a:xfrm>
            <a:off x="2321158" y="266477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建设目标</a:t>
            </a:r>
          </a:p>
        </p:txBody>
      </p:sp>
      <p:sp>
        <p:nvSpPr>
          <p:cNvPr id="1048987" name="TextBox 26"/>
          <p:cNvSpPr txBox="1">
            <a:spLocks noChangeArrowheads="1"/>
          </p:cNvSpPr>
          <p:nvPr/>
        </p:nvSpPr>
        <p:spPr bwMode="auto">
          <a:xfrm>
            <a:off x="2283058" y="4968622"/>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项目实施计划</a:t>
            </a:r>
          </a:p>
        </p:txBody>
      </p:sp>
      <p:grpSp>
        <p:nvGrpSpPr>
          <p:cNvPr id="140" name="组合 5"/>
          <p:cNvGrpSpPr/>
          <p:nvPr/>
        </p:nvGrpSpPr>
        <p:grpSpPr bwMode="auto">
          <a:xfrm>
            <a:off x="1390650" y="4867022"/>
            <a:ext cx="6359525" cy="571500"/>
            <a:chOff x="1392238" y="1633364"/>
            <a:chExt cx="6359525" cy="571500"/>
          </a:xfrm>
        </p:grpSpPr>
        <p:sp>
          <p:nvSpPr>
            <p:cNvPr id="1048988" name="矩形 25"/>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989" name="矩形 26"/>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990"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dirty="0">
                  <a:solidFill>
                    <a:schemeClr val="bg1"/>
                  </a:solidFill>
                  <a:latin typeface="+mn-lt"/>
                  <a:ea typeface="+mn-ea"/>
                  <a:cs typeface="+mn-ea"/>
                  <a:sym typeface="+mn-lt"/>
                </a:rPr>
                <a:t>5</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4"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8995" name="Rectangle 69"/>
          <p:cNvSpPr txBox="1">
            <a:spLocks noChangeArrowheads="1"/>
          </p:cNvSpPr>
          <p:nvPr/>
        </p:nvSpPr>
        <p:spPr bwMode="auto">
          <a:xfrm>
            <a:off x="8981" y="44624"/>
            <a:ext cx="7212690"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打造一体化监控运维体系，全面提升运维能力</a:t>
            </a:r>
          </a:p>
        </p:txBody>
      </p:sp>
      <p:sp>
        <p:nvSpPr>
          <p:cNvPr id="1048996" name="矩形 115"/>
          <p:cNvSpPr/>
          <p:nvPr/>
        </p:nvSpPr>
        <p:spPr>
          <a:xfrm>
            <a:off x="236878" y="896087"/>
            <a:ext cx="8568953" cy="1060450"/>
          </a:xfrm>
          <a:prstGeom prst="rect">
            <a:avLst/>
          </a:prstGeom>
          <a:ln w="3175">
            <a:noFill/>
          </a:ln>
        </p:spPr>
        <p:txBody>
          <a:bodyPr wrap="square">
            <a:spAutoFit/>
          </a:bodyPr>
          <a:lstStyle/>
          <a:p>
            <a:pPr indent="304800" algn="just">
              <a:lnSpc>
                <a:spcPct val="150000"/>
              </a:lnSpc>
              <a:spcAft>
                <a:spcPts val="0"/>
              </a:spcAft>
            </a:pPr>
            <a:r>
              <a:rPr lang="zh-CN" altLang="en-US" sz="1400" dirty="0">
                <a:cs typeface="+mn-ea"/>
                <a:sym typeface="+mn-lt"/>
              </a:rPr>
              <a:t>基于统一平台，打造一体化监控运维体系，集中监控各应用系统，实施统一监控策略，实现统一故障告警并统一故障处理、集中的监控信息展示以及全面、深入的</a:t>
            </a:r>
            <a:r>
              <a:rPr lang="en-US" altLang="zh-CN" sz="1400" dirty="0">
                <a:cs typeface="+mn-ea"/>
                <a:sym typeface="+mn-lt"/>
              </a:rPr>
              <a:t>IT</a:t>
            </a:r>
            <a:r>
              <a:rPr lang="zh-CN" altLang="en-US" sz="1400" dirty="0">
                <a:cs typeface="+mn-ea"/>
                <a:sym typeface="+mn-lt"/>
              </a:rPr>
              <a:t>系统监控与故障数据分析，由此全面规范化公司的</a:t>
            </a:r>
            <a:r>
              <a:rPr lang="en-US" altLang="zh-CN" sz="1400" dirty="0">
                <a:cs typeface="+mn-ea"/>
                <a:sym typeface="+mn-lt"/>
              </a:rPr>
              <a:t>IT</a:t>
            </a:r>
            <a:r>
              <a:rPr lang="zh-CN" altLang="en-US" sz="1400" dirty="0">
                <a:cs typeface="+mn-ea"/>
                <a:sym typeface="+mn-lt"/>
              </a:rPr>
              <a:t>运维工作、提升公司的</a:t>
            </a:r>
            <a:r>
              <a:rPr lang="en-US" altLang="zh-CN" sz="1400" dirty="0">
                <a:cs typeface="+mn-ea"/>
                <a:sym typeface="+mn-lt"/>
              </a:rPr>
              <a:t>IT</a:t>
            </a:r>
            <a:r>
              <a:rPr lang="zh-CN" altLang="en-US" sz="1400" dirty="0">
                <a:cs typeface="+mn-ea"/>
                <a:sym typeface="+mn-lt"/>
              </a:rPr>
              <a:t>运维能力。</a:t>
            </a:r>
            <a:endParaRPr lang="en-US" altLang="zh-CN" sz="1400" dirty="0">
              <a:cs typeface="+mn-ea"/>
              <a:sym typeface="+mn-lt"/>
            </a:endParaRPr>
          </a:p>
        </p:txBody>
      </p:sp>
      <p:grpSp>
        <p:nvGrpSpPr>
          <p:cNvPr id="144" name="组合 28"/>
          <p:cNvGrpSpPr/>
          <p:nvPr/>
        </p:nvGrpSpPr>
        <p:grpSpPr>
          <a:xfrm>
            <a:off x="2738555" y="2087067"/>
            <a:ext cx="3595175" cy="592911"/>
            <a:chOff x="3140360" y="211617"/>
            <a:chExt cx="711286" cy="276597"/>
          </a:xfrm>
        </p:grpSpPr>
        <p:sp>
          <p:nvSpPr>
            <p:cNvPr id="1048997" name="圆角矩形 30"/>
            <p:cNvSpPr/>
            <p:nvPr/>
          </p:nvSpPr>
          <p:spPr bwMode="auto">
            <a:xfrm>
              <a:off x="3143013" y="211617"/>
              <a:ext cx="708633" cy="276597"/>
            </a:xfrm>
            <a:prstGeom prst="roundRect">
              <a:avLst>
                <a:gd name="adj" fmla="val 10568"/>
              </a:avLst>
            </a:prstGeom>
            <a:solidFill>
              <a:srgbClr val="FFFFFF">
                <a:lumMod val="85000"/>
              </a:srgbClr>
            </a:solidFill>
            <a:ln w="7938" cap="flat">
              <a:noFill/>
              <a:prstDash val="solid"/>
              <a:miter lim="800000"/>
            </a:ln>
            <a:effectLst>
              <a:outerShdw blurRad="228600" dist="114300" dir="2700000" algn="tl" rotWithShape="0">
                <a:srgbClr val="FFFFFF">
                  <a:lumMod val="85000"/>
                  <a:alpha val="25000"/>
                </a:srgbClr>
              </a:outerShdw>
            </a:effectLst>
          </p:spPr>
          <p:txBody>
            <a:bodyPr vert="horz" wrap="square" lIns="91440" tIns="45720" rIns="91440" bIns="45720" numCol="1" anchor="t" anchorCtr="0" compatLnSpc="1"/>
            <a:lstStyle/>
            <a:p>
              <a:pPr algn="ctr" defTabSz="913765"/>
              <a:endParaRPr lang="zh-CN" altLang="en-US" sz="2000" kern="0">
                <a:solidFill>
                  <a:sysClr val="windowText" lastClr="000000"/>
                </a:solidFill>
                <a:cs typeface="+mn-ea"/>
                <a:sym typeface="+mn-lt"/>
              </a:endParaRPr>
            </a:p>
          </p:txBody>
        </p:sp>
        <p:sp>
          <p:nvSpPr>
            <p:cNvPr id="1048998" name="圆角矩形 31"/>
            <p:cNvSpPr/>
            <p:nvPr/>
          </p:nvSpPr>
          <p:spPr bwMode="auto">
            <a:xfrm>
              <a:off x="3146011" y="222647"/>
              <a:ext cx="700315" cy="249436"/>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765"/>
              <a:endParaRPr lang="zh-CN" altLang="en-US" sz="2000" kern="0" dirty="0">
                <a:solidFill>
                  <a:srgbClr val="FFFFFF"/>
                </a:solidFill>
                <a:cs typeface="+mn-ea"/>
                <a:sym typeface="+mn-lt"/>
              </a:endParaRPr>
            </a:p>
          </p:txBody>
        </p:sp>
        <p:sp>
          <p:nvSpPr>
            <p:cNvPr id="1048999" name="矩形 55"/>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256540" hangingPunct="0">
                <a:lnSpc>
                  <a:spcPct val="120000"/>
                </a:lnSpc>
              </a:pPr>
              <a:r>
                <a:rPr lang="zh-CN" altLang="en-US" b="1" kern="0" dirty="0">
                  <a:solidFill>
                    <a:srgbClr val="FFFFFF"/>
                  </a:solidFill>
                  <a:uFill>
                    <a:solidFill>
                      <a:srgbClr val="000000"/>
                    </a:solidFill>
                  </a:uFill>
                  <a:cs typeface="+mn-ea"/>
                  <a:sym typeface="+mn-lt"/>
                </a:rPr>
                <a:t>统一智能</a:t>
              </a:r>
              <a:r>
                <a:rPr lang="en-US" altLang="zh-CN" b="1" kern="0" dirty="0">
                  <a:solidFill>
                    <a:srgbClr val="FFFFFF"/>
                  </a:solidFill>
                  <a:uFill>
                    <a:solidFill>
                      <a:srgbClr val="000000"/>
                    </a:solidFill>
                  </a:uFill>
                  <a:cs typeface="+mn-ea"/>
                  <a:sym typeface="+mn-lt"/>
                </a:rPr>
                <a:t>IT</a:t>
              </a:r>
              <a:r>
                <a:rPr lang="zh-CN" altLang="en-US" b="1" kern="0" dirty="0">
                  <a:solidFill>
                    <a:srgbClr val="FFFFFF"/>
                  </a:solidFill>
                  <a:uFill>
                    <a:solidFill>
                      <a:srgbClr val="000000"/>
                    </a:solidFill>
                  </a:uFill>
                  <a:cs typeface="+mn-ea"/>
                  <a:sym typeface="+mn-lt"/>
                </a:rPr>
                <a:t>监控与运维平台</a:t>
              </a:r>
              <a:endParaRPr lang="en-US" altLang="zh-CN" b="1" kern="0" dirty="0">
                <a:solidFill>
                  <a:srgbClr val="FFFFFF"/>
                </a:solidFill>
                <a:uFill>
                  <a:solidFill>
                    <a:srgbClr val="000000"/>
                  </a:solidFill>
                </a:uFill>
                <a:cs typeface="+mn-ea"/>
                <a:sym typeface="+mn-lt"/>
              </a:endParaRPr>
            </a:p>
          </p:txBody>
        </p:sp>
      </p:grpSp>
      <p:sp>
        <p:nvSpPr>
          <p:cNvPr id="1049000" name="圆角矩形 52"/>
          <p:cNvSpPr/>
          <p:nvPr/>
        </p:nvSpPr>
        <p:spPr bwMode="auto">
          <a:xfrm>
            <a:off x="1860484"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统一策略</a:t>
            </a:r>
          </a:p>
        </p:txBody>
      </p:sp>
      <p:sp>
        <p:nvSpPr>
          <p:cNvPr id="1049001" name="圆角矩形 52"/>
          <p:cNvSpPr/>
          <p:nvPr/>
        </p:nvSpPr>
        <p:spPr bwMode="auto">
          <a:xfrm>
            <a:off x="3278701"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统一告警</a:t>
            </a:r>
          </a:p>
        </p:txBody>
      </p:sp>
      <p:sp>
        <p:nvSpPr>
          <p:cNvPr id="1049002" name="圆角矩形 52"/>
          <p:cNvSpPr/>
          <p:nvPr/>
        </p:nvSpPr>
        <p:spPr bwMode="auto">
          <a:xfrm>
            <a:off x="4696918"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统一操作</a:t>
            </a:r>
          </a:p>
        </p:txBody>
      </p:sp>
      <p:sp>
        <p:nvSpPr>
          <p:cNvPr id="1049003" name="圆角矩形 52"/>
          <p:cNvSpPr/>
          <p:nvPr/>
        </p:nvSpPr>
        <p:spPr bwMode="auto">
          <a:xfrm>
            <a:off x="6115135"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集中展示</a:t>
            </a:r>
          </a:p>
        </p:txBody>
      </p:sp>
      <p:sp>
        <p:nvSpPr>
          <p:cNvPr id="1049004" name="圆角矩形 52"/>
          <p:cNvSpPr/>
          <p:nvPr/>
        </p:nvSpPr>
        <p:spPr bwMode="auto">
          <a:xfrm>
            <a:off x="7533350"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全面分析</a:t>
            </a:r>
          </a:p>
        </p:txBody>
      </p:sp>
      <p:sp>
        <p:nvSpPr>
          <p:cNvPr id="1049005" name="圆角矩形 52"/>
          <p:cNvSpPr/>
          <p:nvPr/>
        </p:nvSpPr>
        <p:spPr bwMode="auto">
          <a:xfrm>
            <a:off x="442267" y="3183833"/>
            <a:ext cx="1117592" cy="496615"/>
          </a:xfrm>
          <a:prstGeom prst="roundRect">
            <a:avLst>
              <a:gd name="adj" fmla="val 10568"/>
            </a:avLst>
          </a:prstGeom>
          <a:solidFill>
            <a:srgbClr val="5B9BD5"/>
          </a:solidFill>
          <a:ln w="7938" cap="flat">
            <a:noFill/>
            <a:prstDash val="solid"/>
            <a:miter lim="800000"/>
          </a:ln>
          <a:effectLst/>
        </p:spPr>
        <p:txBody>
          <a:bodyPr vert="horz" wrap="square" lIns="91440" tIns="45720" rIns="91440" bIns="45720" numCol="1" anchor="ctr" anchorCtr="0" compatLnSpc="1"/>
          <a:lstStyle/>
          <a:p>
            <a:pPr algn="ctr" defTabSz="913130">
              <a:lnSpc>
                <a:spcPct val="150000"/>
              </a:lnSpc>
            </a:pPr>
            <a:r>
              <a:rPr lang="zh-CN" altLang="en-US" sz="1400" b="1" dirty="0">
                <a:solidFill>
                  <a:srgbClr val="FFFFFF"/>
                </a:solidFill>
                <a:cs typeface="+mn-ea"/>
                <a:sym typeface="+mn-lt"/>
              </a:rPr>
              <a:t>集中监控</a:t>
            </a:r>
          </a:p>
        </p:txBody>
      </p:sp>
      <p:cxnSp>
        <p:nvCxnSpPr>
          <p:cNvPr id="3145777" name="连接符: 肘形 62"/>
          <p:cNvCxnSpPr>
            <a:stCxn id="1048997" idx="2"/>
            <a:endCxn id="1049005" idx="0"/>
          </p:cNvCxnSpPr>
          <p:nvPr/>
        </p:nvCxnSpPr>
        <p:spPr>
          <a:xfrm rot="5400000">
            <a:off x="2520029" y="1161012"/>
            <a:ext cx="503855" cy="3541784"/>
          </a:xfrm>
          <a:prstGeom prst="bentConnector3">
            <a:avLst/>
          </a:prstGeom>
          <a:noFill/>
          <a:ln w="6350" cap="flat" cmpd="sng" algn="ctr">
            <a:solidFill>
              <a:srgbClr val="FFFFFF">
                <a:lumMod val="50000"/>
              </a:srgbClr>
            </a:solidFill>
            <a:prstDash val="solid"/>
            <a:miter lim="800000"/>
            <a:tailEnd type="triangle"/>
          </a:ln>
          <a:effectLst/>
        </p:spPr>
      </p:cxnSp>
      <p:cxnSp>
        <p:nvCxnSpPr>
          <p:cNvPr id="3145778" name="连接符: 肘形 63"/>
          <p:cNvCxnSpPr>
            <a:stCxn id="1048997" idx="2"/>
            <a:endCxn id="1049004" idx="0"/>
          </p:cNvCxnSpPr>
          <p:nvPr/>
        </p:nvCxnSpPr>
        <p:spPr>
          <a:xfrm rot="16200000" flipH="1">
            <a:off x="6065570" y="1157255"/>
            <a:ext cx="503855" cy="3549299"/>
          </a:xfrm>
          <a:prstGeom prst="bentConnector3">
            <a:avLst/>
          </a:prstGeom>
          <a:noFill/>
          <a:ln w="6350" cap="flat" cmpd="sng" algn="ctr">
            <a:solidFill>
              <a:srgbClr val="FFFFFF">
                <a:lumMod val="50000"/>
              </a:srgbClr>
            </a:solidFill>
            <a:prstDash val="solid"/>
            <a:miter lim="800000"/>
            <a:tailEnd type="triangle"/>
          </a:ln>
          <a:effectLst/>
        </p:spPr>
      </p:cxnSp>
      <p:cxnSp>
        <p:nvCxnSpPr>
          <p:cNvPr id="3145779" name="连接符: 肘形 64"/>
          <p:cNvCxnSpPr>
            <a:stCxn id="1048997" idx="2"/>
            <a:endCxn id="1049002" idx="0"/>
          </p:cNvCxnSpPr>
          <p:nvPr/>
        </p:nvCxnSpPr>
        <p:spPr>
          <a:xfrm rot="16200000" flipH="1">
            <a:off x="4647354" y="2575471"/>
            <a:ext cx="503855" cy="712867"/>
          </a:xfrm>
          <a:prstGeom prst="bentConnector3">
            <a:avLst/>
          </a:prstGeom>
          <a:noFill/>
          <a:ln w="6350" cap="flat" cmpd="sng" algn="ctr">
            <a:solidFill>
              <a:srgbClr val="FFFFFF">
                <a:lumMod val="50000"/>
              </a:srgbClr>
            </a:solidFill>
            <a:prstDash val="solid"/>
            <a:miter lim="800000"/>
            <a:tailEnd type="triangle"/>
          </a:ln>
          <a:effectLst/>
        </p:spPr>
      </p:cxnSp>
      <p:cxnSp>
        <p:nvCxnSpPr>
          <p:cNvPr id="3145780" name="连接符: 肘形 65"/>
          <p:cNvCxnSpPr>
            <a:stCxn id="1048997" idx="2"/>
            <a:endCxn id="1049001" idx="0"/>
          </p:cNvCxnSpPr>
          <p:nvPr/>
        </p:nvCxnSpPr>
        <p:spPr>
          <a:xfrm rot="5400000">
            <a:off x="3938246" y="2579229"/>
            <a:ext cx="503855" cy="705350"/>
          </a:xfrm>
          <a:prstGeom prst="bentConnector3">
            <a:avLst/>
          </a:prstGeom>
          <a:noFill/>
          <a:ln w="6350" cap="flat" cmpd="sng" algn="ctr">
            <a:solidFill>
              <a:srgbClr val="FFFFFF">
                <a:lumMod val="50000"/>
              </a:srgbClr>
            </a:solidFill>
            <a:prstDash val="solid"/>
            <a:miter lim="800000"/>
            <a:tailEnd type="triangle"/>
          </a:ln>
          <a:effectLst/>
        </p:spPr>
      </p:cxnSp>
      <p:cxnSp>
        <p:nvCxnSpPr>
          <p:cNvPr id="3145781" name="连接符: 肘形 66"/>
          <p:cNvCxnSpPr>
            <a:stCxn id="1048997" idx="2"/>
            <a:endCxn id="1049000" idx="0"/>
          </p:cNvCxnSpPr>
          <p:nvPr/>
        </p:nvCxnSpPr>
        <p:spPr>
          <a:xfrm rot="5400000">
            <a:off x="3229138" y="1870122"/>
            <a:ext cx="503855" cy="2123567"/>
          </a:xfrm>
          <a:prstGeom prst="bentConnector3">
            <a:avLst/>
          </a:prstGeom>
          <a:noFill/>
          <a:ln w="6350" cap="flat" cmpd="sng" algn="ctr">
            <a:solidFill>
              <a:srgbClr val="FFFFFF">
                <a:lumMod val="50000"/>
              </a:srgbClr>
            </a:solidFill>
            <a:prstDash val="solid"/>
            <a:miter lim="800000"/>
            <a:tailEnd type="triangle"/>
          </a:ln>
          <a:effectLst/>
        </p:spPr>
      </p:cxnSp>
      <p:cxnSp>
        <p:nvCxnSpPr>
          <p:cNvPr id="3145782" name="连接符: 肘形 67"/>
          <p:cNvCxnSpPr>
            <a:stCxn id="1048997" idx="2"/>
            <a:endCxn id="1049003" idx="0"/>
          </p:cNvCxnSpPr>
          <p:nvPr/>
        </p:nvCxnSpPr>
        <p:spPr>
          <a:xfrm rot="16200000" flipH="1">
            <a:off x="5356463" y="1866362"/>
            <a:ext cx="503855" cy="2131084"/>
          </a:xfrm>
          <a:prstGeom prst="bentConnector3">
            <a:avLst/>
          </a:prstGeom>
          <a:noFill/>
          <a:ln w="6350" cap="flat" cmpd="sng" algn="ctr">
            <a:solidFill>
              <a:srgbClr val="FFFFFF">
                <a:lumMod val="50000"/>
              </a:srgbClr>
            </a:solidFill>
            <a:prstDash val="solid"/>
            <a:miter lim="800000"/>
            <a:tailEnd type="triangle"/>
          </a:ln>
          <a:effectLst/>
        </p:spPr>
      </p:cxnSp>
      <p:sp>
        <p:nvSpPr>
          <p:cNvPr id="1049006" name="TextBox 56"/>
          <p:cNvSpPr txBox="1"/>
          <p:nvPr/>
        </p:nvSpPr>
        <p:spPr>
          <a:xfrm>
            <a:off x="332351"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所有系统都纳入到统一个平台进行监控</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监控信息集中管理</a:t>
            </a:r>
            <a:endParaRPr lang="en-US" altLang="zh-CN" sz="1100" kern="0" dirty="0">
              <a:solidFill>
                <a:srgbClr val="FFFFFF">
                  <a:lumMod val="50000"/>
                </a:srgbClr>
              </a:solidFill>
              <a:uFill>
                <a:solidFill>
                  <a:srgbClr val="000000"/>
                </a:solidFill>
              </a:uFill>
              <a:cs typeface="+mn-ea"/>
              <a:sym typeface="+mn-lt"/>
            </a:endParaRPr>
          </a:p>
        </p:txBody>
      </p:sp>
      <p:sp>
        <p:nvSpPr>
          <p:cNvPr id="1049007" name="TextBox 56"/>
          <p:cNvSpPr txBox="1"/>
          <p:nvPr/>
        </p:nvSpPr>
        <p:spPr>
          <a:xfrm>
            <a:off x="1805526"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统一故障与指标定义</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故障的分析策略设置</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故障监控与预测策略</a:t>
            </a:r>
            <a:endParaRPr lang="en-US" altLang="zh-CN" sz="1100" kern="0" dirty="0">
              <a:solidFill>
                <a:srgbClr val="FFFFFF">
                  <a:lumMod val="50000"/>
                </a:srgbClr>
              </a:solidFill>
              <a:uFill>
                <a:solidFill>
                  <a:srgbClr val="000000"/>
                </a:solidFill>
              </a:uFill>
              <a:cs typeface="+mn-ea"/>
              <a:sym typeface="+mn-lt"/>
            </a:endParaRPr>
          </a:p>
        </p:txBody>
      </p:sp>
      <p:sp>
        <p:nvSpPr>
          <p:cNvPr id="1049008" name="TextBox 56"/>
          <p:cNvSpPr txBox="1"/>
          <p:nvPr/>
        </p:nvSpPr>
        <p:spPr>
          <a:xfrm>
            <a:off x="3223743"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统一告警能力支持</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统一告警规范设置</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集中告警策略配置</a:t>
            </a:r>
            <a:endParaRPr lang="en-US" altLang="zh-CN" sz="1100" kern="0" dirty="0">
              <a:solidFill>
                <a:srgbClr val="FFFFFF">
                  <a:lumMod val="50000"/>
                </a:srgbClr>
              </a:solidFill>
              <a:uFill>
                <a:solidFill>
                  <a:srgbClr val="000000"/>
                </a:solidFill>
              </a:uFill>
              <a:cs typeface="+mn-ea"/>
              <a:sym typeface="+mn-lt"/>
            </a:endParaRPr>
          </a:p>
        </p:txBody>
      </p:sp>
      <p:sp>
        <p:nvSpPr>
          <p:cNvPr id="1049009" name="左大括号 71"/>
          <p:cNvSpPr/>
          <p:nvPr/>
        </p:nvSpPr>
        <p:spPr>
          <a:xfrm rot="16200000">
            <a:off x="4340973" y="2008347"/>
            <a:ext cx="392012" cy="7194939"/>
          </a:xfrm>
          <a:prstGeom prst="leftBrace">
            <a:avLst/>
          </a:prstGeom>
          <a:noFill/>
          <a:ln w="63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400" b="0" i="0" u="none" strike="noStrike" kern="0" cap="none" spc="0" normalizeH="0" baseline="0" noProof="0">
              <a:ln>
                <a:noFill/>
              </a:ln>
              <a:solidFill>
                <a:srgbClr val="000000"/>
              </a:solidFill>
              <a:effectLst/>
              <a:uLnTx/>
              <a:uFillTx/>
              <a:cs typeface="+mn-ea"/>
              <a:sym typeface="+mn-lt"/>
            </a:endParaRPr>
          </a:p>
        </p:txBody>
      </p:sp>
      <p:sp>
        <p:nvSpPr>
          <p:cNvPr id="1049010" name="TextBox 56"/>
          <p:cNvSpPr txBox="1"/>
          <p:nvPr/>
        </p:nvSpPr>
        <p:spPr>
          <a:xfrm>
            <a:off x="4607860"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统一故障告警处理</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统一故障自动修复处理</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统一自动部署操作</a:t>
            </a:r>
            <a:endParaRPr lang="en-US" altLang="zh-CN" sz="1100" kern="0" dirty="0">
              <a:solidFill>
                <a:srgbClr val="FFFFFF">
                  <a:lumMod val="50000"/>
                </a:srgbClr>
              </a:solidFill>
              <a:uFill>
                <a:solidFill>
                  <a:srgbClr val="000000"/>
                </a:solidFill>
              </a:uFill>
              <a:cs typeface="+mn-ea"/>
              <a:sym typeface="+mn-lt"/>
            </a:endParaRPr>
          </a:p>
        </p:txBody>
      </p:sp>
      <p:sp>
        <p:nvSpPr>
          <p:cNvPr id="1049011" name="TextBox 56"/>
          <p:cNvSpPr txBox="1"/>
          <p:nvPr/>
        </p:nvSpPr>
        <p:spPr>
          <a:xfrm>
            <a:off x="6060177"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统一信息与报表展示</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统一的信息发布</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集中数据存储与管理</a:t>
            </a:r>
            <a:endParaRPr lang="en-US" altLang="zh-CN" sz="1100" kern="0" dirty="0">
              <a:solidFill>
                <a:srgbClr val="FFFFFF">
                  <a:lumMod val="50000"/>
                </a:srgbClr>
              </a:solidFill>
              <a:uFill>
                <a:solidFill>
                  <a:srgbClr val="000000"/>
                </a:solidFill>
              </a:uFill>
              <a:cs typeface="+mn-ea"/>
              <a:sym typeface="+mn-lt"/>
            </a:endParaRPr>
          </a:p>
        </p:txBody>
      </p:sp>
      <p:sp>
        <p:nvSpPr>
          <p:cNvPr id="1049012" name="TextBox 56"/>
          <p:cNvSpPr txBox="1"/>
          <p:nvPr/>
        </p:nvSpPr>
        <p:spPr>
          <a:xfrm>
            <a:off x="7483116" y="3736711"/>
            <a:ext cx="1227508" cy="1769715"/>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集中的</a:t>
            </a:r>
            <a:r>
              <a:rPr lang="en-US" altLang="zh-CN" sz="1100" kern="0" dirty="0">
                <a:solidFill>
                  <a:srgbClr val="FFFFFF">
                    <a:lumMod val="50000"/>
                  </a:srgbClr>
                </a:solidFill>
                <a:uFill>
                  <a:solidFill>
                    <a:srgbClr val="000000"/>
                  </a:solidFill>
                </a:uFill>
                <a:cs typeface="+mn-ea"/>
                <a:sym typeface="+mn-lt"/>
              </a:rPr>
              <a:t>IT</a:t>
            </a:r>
            <a:r>
              <a:rPr lang="zh-CN" altLang="en-US" sz="1100" kern="0" dirty="0">
                <a:solidFill>
                  <a:srgbClr val="FFFFFF">
                    <a:lumMod val="50000"/>
                  </a:srgbClr>
                </a:solidFill>
                <a:uFill>
                  <a:solidFill>
                    <a:srgbClr val="000000"/>
                  </a:solidFill>
                </a:uFill>
                <a:cs typeface="+mn-ea"/>
                <a:sym typeface="+mn-lt"/>
              </a:rPr>
              <a:t>故障分析</a:t>
            </a:r>
            <a:endParaRPr lang="en-US" altLang="zh-CN" sz="1100" kern="0" dirty="0">
              <a:solidFill>
                <a:srgbClr val="FFFFFF">
                  <a:lumMod val="50000"/>
                </a:srgbClr>
              </a:solidFill>
              <a:uFill>
                <a:solidFill>
                  <a:srgbClr val="000000"/>
                </a:solidFill>
              </a:uFill>
              <a:cs typeface="+mn-ea"/>
              <a:sym typeface="+mn-lt"/>
            </a:endParaRPr>
          </a:p>
          <a:p>
            <a:pPr marL="171450" indent="-171450" defTabSz="685165" hangingPunct="0">
              <a:lnSpc>
                <a:spcPct val="150000"/>
              </a:lnSpc>
              <a:buFont typeface="Wingdings" panose="05000000000000000000" pitchFamily="2" charset="2"/>
              <a:buChar char="ü"/>
            </a:pPr>
            <a:r>
              <a:rPr lang="zh-CN" altLang="en-US" sz="1100" kern="0" dirty="0">
                <a:solidFill>
                  <a:srgbClr val="FFFFFF">
                    <a:lumMod val="50000"/>
                  </a:srgbClr>
                </a:solidFill>
                <a:uFill>
                  <a:solidFill>
                    <a:srgbClr val="000000"/>
                  </a:solidFill>
                </a:uFill>
                <a:cs typeface="+mn-ea"/>
                <a:sym typeface="+mn-lt"/>
              </a:rPr>
              <a:t>全面的故障与预警报告分析，优化</a:t>
            </a:r>
            <a:r>
              <a:rPr lang="en-US" altLang="zh-CN" sz="1100" kern="0" dirty="0">
                <a:solidFill>
                  <a:srgbClr val="FFFFFF">
                    <a:lumMod val="50000"/>
                  </a:srgbClr>
                </a:solidFill>
                <a:uFill>
                  <a:solidFill>
                    <a:srgbClr val="000000"/>
                  </a:solidFill>
                </a:uFill>
                <a:cs typeface="+mn-ea"/>
                <a:sym typeface="+mn-lt"/>
              </a:rPr>
              <a:t>IT</a:t>
            </a:r>
            <a:r>
              <a:rPr lang="zh-CN" altLang="en-US" sz="1100" kern="0" dirty="0">
                <a:solidFill>
                  <a:srgbClr val="FFFFFF">
                    <a:lumMod val="50000"/>
                  </a:srgbClr>
                </a:solidFill>
                <a:uFill>
                  <a:solidFill>
                    <a:srgbClr val="000000"/>
                  </a:solidFill>
                </a:uFill>
                <a:cs typeface="+mn-ea"/>
                <a:sym typeface="+mn-lt"/>
              </a:rPr>
              <a:t>运维</a:t>
            </a:r>
            <a:endParaRPr lang="en-US" altLang="zh-CN" sz="1100" kern="0" dirty="0">
              <a:solidFill>
                <a:srgbClr val="FFFFFF">
                  <a:lumMod val="50000"/>
                </a:srgbClr>
              </a:solidFill>
              <a:uFill>
                <a:solidFill>
                  <a:srgbClr val="000000"/>
                </a:solidFill>
              </a:uFill>
              <a:cs typeface="+mn-ea"/>
              <a:sym typeface="+mn-lt"/>
            </a:endParaRPr>
          </a:p>
        </p:txBody>
      </p:sp>
      <p:grpSp>
        <p:nvGrpSpPr>
          <p:cNvPr id="145" name="组合 75"/>
          <p:cNvGrpSpPr/>
          <p:nvPr/>
        </p:nvGrpSpPr>
        <p:grpSpPr>
          <a:xfrm>
            <a:off x="2906417" y="5802208"/>
            <a:ext cx="3268341" cy="445463"/>
            <a:chOff x="3140360" y="211617"/>
            <a:chExt cx="711286" cy="276597"/>
          </a:xfrm>
        </p:grpSpPr>
        <p:sp>
          <p:nvSpPr>
            <p:cNvPr id="1049013" name="圆角矩形 30"/>
            <p:cNvSpPr/>
            <p:nvPr/>
          </p:nvSpPr>
          <p:spPr bwMode="auto">
            <a:xfrm>
              <a:off x="3143013" y="211617"/>
              <a:ext cx="708633" cy="276597"/>
            </a:xfrm>
            <a:prstGeom prst="roundRect">
              <a:avLst>
                <a:gd name="adj" fmla="val 10568"/>
              </a:avLst>
            </a:prstGeom>
            <a:solidFill>
              <a:srgbClr val="FFFFFF">
                <a:lumMod val="85000"/>
              </a:srgbClr>
            </a:solidFill>
            <a:ln w="7938" cap="flat">
              <a:noFill/>
              <a:prstDash val="solid"/>
              <a:miter lim="800000"/>
            </a:ln>
            <a:effectLst>
              <a:outerShdw blurRad="228600" dist="114300" dir="2700000" algn="tl" rotWithShape="0">
                <a:srgbClr val="FFFFFF">
                  <a:lumMod val="85000"/>
                  <a:alpha val="25000"/>
                </a:srgbClr>
              </a:outerShdw>
            </a:effectLst>
          </p:spPr>
          <p:txBody>
            <a:bodyPr vert="horz" wrap="square" lIns="91440" tIns="45720" rIns="91440" bIns="45720" numCol="1" anchor="t" anchorCtr="0" compatLnSpc="1"/>
            <a:lstStyle/>
            <a:p>
              <a:pPr algn="ctr" defTabSz="913765"/>
              <a:endParaRPr lang="zh-CN" altLang="en-US" sz="2000" kern="0">
                <a:solidFill>
                  <a:sysClr val="windowText" lastClr="000000"/>
                </a:solidFill>
                <a:cs typeface="+mn-ea"/>
                <a:sym typeface="+mn-lt"/>
              </a:endParaRPr>
            </a:p>
          </p:txBody>
        </p:sp>
        <p:sp>
          <p:nvSpPr>
            <p:cNvPr id="1049014" name="圆角矩形 31"/>
            <p:cNvSpPr/>
            <p:nvPr/>
          </p:nvSpPr>
          <p:spPr bwMode="auto">
            <a:xfrm>
              <a:off x="3146011" y="222647"/>
              <a:ext cx="700315" cy="249436"/>
            </a:xfrm>
            <a:prstGeom prst="roundRect">
              <a:avLst>
                <a:gd name="adj" fmla="val 10568"/>
              </a:avLst>
            </a:prstGeom>
            <a:solidFill>
              <a:srgbClr val="EC1C24"/>
            </a:solidFill>
            <a:ln w="7938" cap="flat">
              <a:noFill/>
              <a:prstDash val="solid"/>
              <a:miter lim="800000"/>
            </a:ln>
            <a:effectLst/>
          </p:spPr>
          <p:txBody>
            <a:bodyPr vert="horz" wrap="square" lIns="91440" tIns="45720" rIns="91440" bIns="45720" numCol="1" anchor="ctr" anchorCtr="0" compatLnSpc="1"/>
            <a:lstStyle/>
            <a:p>
              <a:pPr algn="ctr" defTabSz="913765"/>
              <a:endParaRPr lang="zh-CN" altLang="en-US" sz="2000" kern="0" dirty="0">
                <a:solidFill>
                  <a:srgbClr val="FFFFFF"/>
                </a:solidFill>
                <a:cs typeface="+mn-ea"/>
                <a:sym typeface="+mn-lt"/>
              </a:endParaRPr>
            </a:p>
          </p:txBody>
        </p:sp>
        <p:sp>
          <p:nvSpPr>
            <p:cNvPr id="1049015" name="矩形 78"/>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256540" hangingPunct="0">
                <a:lnSpc>
                  <a:spcPct val="120000"/>
                </a:lnSpc>
              </a:pPr>
              <a:r>
                <a:rPr lang="zh-CN" altLang="en-US" sz="1400" b="1" kern="0" dirty="0">
                  <a:solidFill>
                    <a:srgbClr val="FFFFFF"/>
                  </a:solidFill>
                  <a:uFill>
                    <a:solidFill>
                      <a:srgbClr val="000000"/>
                    </a:solidFill>
                  </a:uFill>
                  <a:cs typeface="+mn-ea"/>
                  <a:sym typeface="+mn-lt"/>
                </a:rPr>
                <a:t>知识沉淀、经验传递、能力提升</a:t>
              </a:r>
              <a:endParaRPr lang="en-US" altLang="zh-CN" sz="1400" b="1" kern="0" dirty="0">
                <a:solidFill>
                  <a:srgbClr val="FFFFFF"/>
                </a:solidFill>
                <a:uFill>
                  <a:solidFill>
                    <a:srgbClr val="000000"/>
                  </a:solidFill>
                </a:u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9009"/>
                                        </p:tgtEl>
                                        <p:attrNameLst>
                                          <p:attrName>style.visibility</p:attrName>
                                        </p:attrNameLst>
                                      </p:cBhvr>
                                      <p:to>
                                        <p:strVal val="visible"/>
                                      </p:to>
                                    </p:set>
                                    <p:animEffect transition="in" filter="barn(inVertical)">
                                      <p:cBhvr>
                                        <p:cTn id="7" dur="500"/>
                                        <p:tgtEl>
                                          <p:spTgt spid="104900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p:cTn id="11" dur="500" fill="hold"/>
                                        <p:tgtEl>
                                          <p:spTgt spid="145"/>
                                        </p:tgtEl>
                                        <p:attrNameLst>
                                          <p:attrName>ppt_w</p:attrName>
                                        </p:attrNameLst>
                                      </p:cBhvr>
                                      <p:tavLst>
                                        <p:tav tm="0">
                                          <p:val>
                                            <p:fltVal val="0"/>
                                          </p:val>
                                        </p:tav>
                                        <p:tav tm="100000">
                                          <p:val>
                                            <p:strVal val="#ppt_w"/>
                                          </p:val>
                                        </p:tav>
                                      </p:tavLst>
                                    </p:anim>
                                    <p:anim calcmode="lin" valueType="num">
                                      <p:cBhvr>
                                        <p:cTn id="12" dur="500" fill="hold"/>
                                        <p:tgtEl>
                                          <p:spTgt spid="145"/>
                                        </p:tgtEl>
                                        <p:attrNameLst>
                                          <p:attrName>ppt_h</p:attrName>
                                        </p:attrNameLst>
                                      </p:cBhvr>
                                      <p:tavLst>
                                        <p:tav tm="0">
                                          <p:val>
                                            <p:fltVal val="0"/>
                                          </p:val>
                                        </p:tav>
                                        <p:tav tm="100000">
                                          <p:val>
                                            <p:strVal val="#ppt_h"/>
                                          </p:val>
                                        </p:tav>
                                      </p:tavLst>
                                    </p:anim>
                                    <p:animEffect transition="in" filter="fade">
                                      <p:cBhvr>
                                        <p:cTn id="1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020" name="Rectangle 69"/>
          <p:cNvSpPr txBox="1">
            <a:spLocks noChangeArrowheads="1"/>
          </p:cNvSpPr>
          <p:nvPr/>
        </p:nvSpPr>
        <p:spPr bwMode="auto">
          <a:xfrm>
            <a:off x="8980" y="44624"/>
            <a:ext cx="7524369"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打造</a:t>
            </a:r>
            <a:r>
              <a:rPr lang="en-US" altLang="zh-CN" sz="2400" b="1" dirty="0">
                <a:solidFill>
                  <a:schemeClr val="bg1"/>
                </a:solidFill>
                <a:latin typeface="+mn-lt"/>
                <a:ea typeface="+mn-ea"/>
                <a:cs typeface="+mn-ea"/>
                <a:sym typeface="+mn-lt"/>
              </a:rPr>
              <a:t>IT</a:t>
            </a:r>
            <a:r>
              <a:rPr lang="zh-CN" altLang="en-US" sz="2400" b="1" dirty="0">
                <a:solidFill>
                  <a:schemeClr val="bg1"/>
                </a:solidFill>
                <a:latin typeface="+mn-lt"/>
                <a:ea typeface="+mn-ea"/>
                <a:cs typeface="+mn-ea"/>
                <a:sym typeface="+mn-lt"/>
              </a:rPr>
              <a:t>监控工作的信息化，实现关键故障的自动处理</a:t>
            </a:r>
          </a:p>
        </p:txBody>
      </p:sp>
      <p:grpSp>
        <p:nvGrpSpPr>
          <p:cNvPr id="149" name="组合 21"/>
          <p:cNvGrpSpPr/>
          <p:nvPr/>
        </p:nvGrpSpPr>
        <p:grpSpPr>
          <a:xfrm>
            <a:off x="3421748" y="3051794"/>
            <a:ext cx="1638765" cy="1638765"/>
            <a:chOff x="3908424" y="3737833"/>
            <a:chExt cx="2403521" cy="2403520"/>
          </a:xfrm>
        </p:grpSpPr>
        <p:grpSp>
          <p:nvGrpSpPr>
            <p:cNvPr id="150" name="组合 22"/>
            <p:cNvGrpSpPr/>
            <p:nvPr/>
          </p:nvGrpSpPr>
          <p:grpSpPr>
            <a:xfrm>
              <a:off x="3908424" y="3737833"/>
              <a:ext cx="2403521" cy="2403520"/>
              <a:chOff x="3908424" y="3737833"/>
              <a:chExt cx="2403521" cy="2403520"/>
            </a:xfrm>
          </p:grpSpPr>
          <p:sp>
            <p:nvSpPr>
              <p:cNvPr id="1049021" name="任意多边形 26"/>
              <p:cNvSpPr/>
              <p:nvPr/>
            </p:nvSpPr>
            <p:spPr>
              <a:xfrm>
                <a:off x="3908424" y="3737833"/>
                <a:ext cx="2403521" cy="240352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flip="none" rotWithShape="1">
                <a:gsLst>
                  <a:gs pos="0">
                    <a:srgbClr val="C4C4C4"/>
                  </a:gs>
                  <a:gs pos="68000">
                    <a:sysClr val="window" lastClr="FFFFFF">
                      <a:lumMod val="95000"/>
                      <a:shade val="100000"/>
                      <a:satMod val="115000"/>
                    </a:sysClr>
                  </a:gs>
                </a:gsLst>
                <a:lin ang="16200000" scaled="1"/>
              </a:gradFill>
              <a:ln w="19050" cap="flat" cmpd="sng" algn="ctr">
                <a:gradFill>
                  <a:gsLst>
                    <a:gs pos="0">
                      <a:srgbClr val="0CB692">
                        <a:lumMod val="5000"/>
                        <a:lumOff val="95000"/>
                      </a:srgbClr>
                    </a:gs>
                    <a:gs pos="100000">
                      <a:srgbClr val="FFFFFF">
                        <a:lumMod val="85000"/>
                      </a:srgbClr>
                    </a:gs>
                  </a:gsLst>
                  <a:lin ang="5400000" scaled="1"/>
                </a:gradFill>
                <a:prstDash val="solid"/>
              </a:ln>
              <a:effectLst>
                <a:outerShdw blurRad="114300" dist="50800" dir="10800000" sx="101000" sy="101000" algn="r" rotWithShape="0">
                  <a:prstClr val="black">
                    <a:alpha val="40000"/>
                  </a:prstClr>
                </a:outerShdw>
              </a:effectLst>
              <a:scene3d>
                <a:camera prst="orthographicFront">
                  <a:rot lat="0" lon="0" rev="0"/>
                </a:camera>
                <a:lightRig rig="glow" dir="t">
                  <a:rot lat="0" lon="0" rev="4800000"/>
                </a:lightRig>
              </a:scene3d>
              <a:sp3d prstMaterial="matte"/>
            </p:spPr>
            <p:txBody>
              <a:bodyPr spcFirstLastPara="0" vert="horz" wrap="square" lIns="376084" tIns="431741" rIns="376084" bIns="461060" numCol="1" spcCol="1270" anchor="ctr" anchorCtr="0">
                <a:noAutofit/>
              </a:bodyPr>
              <a:lstStyle/>
              <a:p>
                <a:pPr algn="ctr" defTabSz="1367155">
                  <a:lnSpc>
                    <a:spcPct val="90000"/>
                  </a:lnSpc>
                  <a:spcBef>
                    <a:spcPct val="0"/>
                  </a:spcBef>
                  <a:spcAft>
                    <a:spcPct val="35000"/>
                  </a:spcAft>
                </a:pPr>
                <a:endParaRPr lang="en-US" sz="3075" kern="0" dirty="0">
                  <a:solidFill>
                    <a:sysClr val="window" lastClr="FFFFFF"/>
                  </a:solidFill>
                  <a:cs typeface="+mn-ea"/>
                  <a:sym typeface="+mn-lt"/>
                </a:endParaRPr>
              </a:p>
            </p:txBody>
          </p:sp>
          <p:sp>
            <p:nvSpPr>
              <p:cNvPr id="1049022" name="椭圆 25"/>
              <p:cNvSpPr/>
              <p:nvPr/>
            </p:nvSpPr>
            <p:spPr>
              <a:xfrm>
                <a:off x="4314401" y="4143811"/>
                <a:ext cx="1591568" cy="1591568"/>
              </a:xfrm>
              <a:prstGeom prst="ellipse">
                <a:avLst/>
              </a:prstGeom>
              <a:gradFill flip="none" rotWithShape="1">
                <a:gsLst>
                  <a:gs pos="0">
                    <a:sysClr val="window" lastClr="FFFFFF">
                      <a:lumMod val="85000"/>
                    </a:sysClr>
                  </a:gs>
                  <a:gs pos="100000">
                    <a:sysClr val="window" lastClr="FFFFFF"/>
                  </a:gs>
                </a:gsLst>
                <a:lin ang="5400000" scaled="1"/>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23" name="椭圆 26"/>
              <p:cNvSpPr/>
              <p:nvPr/>
            </p:nvSpPr>
            <p:spPr>
              <a:xfrm>
                <a:off x="4403386" y="4232798"/>
                <a:ext cx="1413596" cy="1413593"/>
              </a:xfrm>
              <a:prstGeom prst="ellipse">
                <a:avLst/>
              </a:prstGeom>
              <a:solidFill>
                <a:srgbClr val="FF000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24" name="椭圆 27"/>
              <p:cNvSpPr/>
              <p:nvPr/>
            </p:nvSpPr>
            <p:spPr>
              <a:xfrm>
                <a:off x="4541856" y="4371266"/>
                <a:ext cx="1136657" cy="1136657"/>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grpSp>
        <p:sp>
          <p:nvSpPr>
            <p:cNvPr id="1049025" name="TextBox 39"/>
            <p:cNvSpPr txBox="1"/>
            <p:nvPr/>
          </p:nvSpPr>
          <p:spPr>
            <a:xfrm flipH="1">
              <a:off x="4461747" y="4698314"/>
              <a:ext cx="1296877" cy="5416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pPr>
              <a:r>
                <a:rPr lang="zh-CN" altLang="en-US" sz="1800" dirty="0">
                  <a:solidFill>
                    <a:srgbClr val="FF0000"/>
                  </a:solidFill>
                  <a:effectLst>
                    <a:innerShdw blurRad="63500" dist="50800" dir="16200000">
                      <a:prstClr val="black">
                        <a:alpha val="50000"/>
                      </a:prstClr>
                    </a:innerShdw>
                  </a:effectLst>
                  <a:latin typeface="+mn-lt"/>
                  <a:ea typeface="+mn-ea"/>
                  <a:cs typeface="+mn-ea"/>
                  <a:sym typeface="+mn-lt"/>
                </a:rPr>
                <a:t>信息化</a:t>
              </a:r>
            </a:p>
          </p:txBody>
        </p:sp>
      </p:grpSp>
      <p:grpSp>
        <p:nvGrpSpPr>
          <p:cNvPr id="151" name="组合 28"/>
          <p:cNvGrpSpPr/>
          <p:nvPr/>
        </p:nvGrpSpPr>
        <p:grpSpPr>
          <a:xfrm>
            <a:off x="2592798" y="1985051"/>
            <a:ext cx="1404156" cy="1404155"/>
            <a:chOff x="6055586" y="3051728"/>
            <a:chExt cx="1872208" cy="1872208"/>
          </a:xfrm>
        </p:grpSpPr>
        <p:grpSp>
          <p:nvGrpSpPr>
            <p:cNvPr id="152" name="组合 29"/>
            <p:cNvGrpSpPr/>
            <p:nvPr/>
          </p:nvGrpSpPr>
          <p:grpSpPr>
            <a:xfrm>
              <a:off x="6055586" y="3051728"/>
              <a:ext cx="1872208" cy="1872208"/>
              <a:chOff x="6055586" y="3051728"/>
              <a:chExt cx="1872208" cy="1872208"/>
            </a:xfrm>
          </p:grpSpPr>
          <p:sp>
            <p:nvSpPr>
              <p:cNvPr id="1049026" name="任意多边形 6"/>
              <p:cNvSpPr/>
              <p:nvPr/>
            </p:nvSpPr>
            <p:spPr>
              <a:xfrm>
                <a:off x="6055586" y="3051728"/>
                <a:ext cx="1872208" cy="187220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flip="none" rotWithShape="1">
                <a:gsLst>
                  <a:gs pos="0">
                    <a:srgbClr val="C4C4C4"/>
                  </a:gs>
                  <a:gs pos="68000">
                    <a:sysClr val="window" lastClr="FFFFFF">
                      <a:lumMod val="95000"/>
                      <a:shade val="100000"/>
                      <a:satMod val="115000"/>
                    </a:sysClr>
                  </a:gs>
                </a:gsLst>
                <a:lin ang="16200000" scaled="1"/>
              </a:gradFill>
              <a:ln w="19050" cap="flat" cmpd="sng" algn="ctr">
                <a:gradFill>
                  <a:gsLst>
                    <a:gs pos="0">
                      <a:srgbClr val="0CB692">
                        <a:lumMod val="5000"/>
                        <a:lumOff val="95000"/>
                      </a:srgbClr>
                    </a:gs>
                    <a:gs pos="100000">
                      <a:srgbClr val="FFFFFF">
                        <a:lumMod val="85000"/>
                      </a:srgbClr>
                    </a:gs>
                  </a:gsLst>
                  <a:lin ang="5400000" scaled="1"/>
                </a:gradFill>
                <a:prstDash val="solid"/>
              </a:ln>
              <a:effectLst>
                <a:outerShdw blurRad="114300" dist="50800" dir="10800000" sx="101000" sy="101000" algn="r" rotWithShape="0">
                  <a:prstClr val="black">
                    <a:alpha val="40000"/>
                  </a:prstClr>
                </a:outerShdw>
              </a:effectLst>
              <a:scene3d>
                <a:camera prst="orthographicFront">
                  <a:rot lat="0" lon="0" rev="0"/>
                </a:camera>
                <a:lightRig rig="glow" dir="t">
                  <a:rot lat="0" lon="0" rev="4800000"/>
                </a:lightRig>
              </a:scene3d>
              <a:sp3d prstMaterial="matte"/>
            </p:spPr>
            <p:txBody>
              <a:bodyPr spcFirstLastPara="0" vert="horz" wrap="square" lIns="376084" tIns="431741" rIns="376084" bIns="461060" numCol="1" spcCol="1270" anchor="ctr" anchorCtr="0">
                <a:noAutofit/>
              </a:bodyPr>
              <a:lstStyle/>
              <a:p>
                <a:pPr algn="ctr" defTabSz="1367155">
                  <a:lnSpc>
                    <a:spcPct val="90000"/>
                  </a:lnSpc>
                  <a:spcBef>
                    <a:spcPct val="0"/>
                  </a:spcBef>
                  <a:spcAft>
                    <a:spcPct val="35000"/>
                  </a:spcAft>
                </a:pPr>
                <a:endParaRPr lang="en-US" sz="3075" kern="0" dirty="0">
                  <a:solidFill>
                    <a:sysClr val="window" lastClr="FFFFFF"/>
                  </a:solidFill>
                  <a:cs typeface="+mn-ea"/>
                  <a:sym typeface="+mn-lt"/>
                </a:endParaRPr>
              </a:p>
            </p:txBody>
          </p:sp>
          <p:sp>
            <p:nvSpPr>
              <p:cNvPr id="1049027" name="椭圆 32"/>
              <p:cNvSpPr/>
              <p:nvPr/>
            </p:nvSpPr>
            <p:spPr>
              <a:xfrm>
                <a:off x="6371819" y="3367961"/>
                <a:ext cx="1239742" cy="1239742"/>
              </a:xfrm>
              <a:prstGeom prst="ellipse">
                <a:avLst/>
              </a:prstGeom>
              <a:gradFill flip="none" rotWithShape="1">
                <a:gsLst>
                  <a:gs pos="0">
                    <a:sysClr val="window" lastClr="FFFFFF">
                      <a:lumMod val="85000"/>
                    </a:sysClr>
                  </a:gs>
                  <a:gs pos="100000">
                    <a:sysClr val="window" lastClr="FFFFFF"/>
                  </a:gs>
                </a:gsLst>
                <a:lin ang="5400000" scaled="1"/>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28" name="椭圆 33"/>
              <p:cNvSpPr/>
              <p:nvPr/>
            </p:nvSpPr>
            <p:spPr>
              <a:xfrm>
                <a:off x="6441134" y="3437277"/>
                <a:ext cx="1101112" cy="1101110"/>
              </a:xfrm>
              <a:prstGeom prst="ellipse">
                <a:avLst/>
              </a:prstGeom>
              <a:solidFill>
                <a:srgbClr val="91C6CE"/>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29" name="椭圆 34"/>
              <p:cNvSpPr/>
              <p:nvPr/>
            </p:nvSpPr>
            <p:spPr>
              <a:xfrm>
                <a:off x="6548994" y="3545136"/>
                <a:ext cx="885392" cy="885392"/>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grpSp>
        <p:sp>
          <p:nvSpPr>
            <p:cNvPr id="1049030" name="TextBox 39"/>
            <p:cNvSpPr txBox="1"/>
            <p:nvPr/>
          </p:nvSpPr>
          <p:spPr>
            <a:xfrm flipH="1">
              <a:off x="6486593" y="3772247"/>
              <a:ext cx="1010195" cy="4103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pPr>
              <a:r>
                <a:rPr lang="zh-CN" altLang="en-US" sz="1400" dirty="0">
                  <a:solidFill>
                    <a:srgbClr val="91C6CE"/>
                  </a:solidFill>
                  <a:effectLst>
                    <a:innerShdw blurRad="63500" dist="50800" dir="16200000">
                      <a:prstClr val="black">
                        <a:alpha val="50000"/>
                      </a:prstClr>
                    </a:innerShdw>
                  </a:effectLst>
                  <a:latin typeface="+mn-lt"/>
                  <a:ea typeface="+mn-ea"/>
                  <a:cs typeface="+mn-ea"/>
                  <a:sym typeface="+mn-lt"/>
                </a:rPr>
                <a:t>标准化</a:t>
              </a:r>
              <a:endParaRPr lang="en-US" altLang="zh-CN" sz="1400" dirty="0">
                <a:solidFill>
                  <a:srgbClr val="91C6CE"/>
                </a:solidFill>
                <a:effectLst>
                  <a:innerShdw blurRad="63500" dist="50800" dir="16200000">
                    <a:prstClr val="black">
                      <a:alpha val="50000"/>
                    </a:prstClr>
                  </a:innerShdw>
                </a:effectLst>
                <a:latin typeface="+mn-lt"/>
                <a:ea typeface="+mn-ea"/>
                <a:cs typeface="+mn-ea"/>
                <a:sym typeface="+mn-lt"/>
              </a:endParaRPr>
            </a:p>
          </p:txBody>
        </p:sp>
      </p:grpSp>
      <p:grpSp>
        <p:nvGrpSpPr>
          <p:cNvPr id="153" name="组合 35"/>
          <p:cNvGrpSpPr/>
          <p:nvPr/>
        </p:nvGrpSpPr>
        <p:grpSpPr>
          <a:xfrm>
            <a:off x="3057701" y="4519861"/>
            <a:ext cx="1404156" cy="1404155"/>
            <a:chOff x="6055586" y="3051728"/>
            <a:chExt cx="1872208" cy="1872208"/>
          </a:xfrm>
        </p:grpSpPr>
        <p:grpSp>
          <p:nvGrpSpPr>
            <p:cNvPr id="154" name="组合 36"/>
            <p:cNvGrpSpPr/>
            <p:nvPr/>
          </p:nvGrpSpPr>
          <p:grpSpPr>
            <a:xfrm>
              <a:off x="6055586" y="3051728"/>
              <a:ext cx="1872208" cy="1872208"/>
              <a:chOff x="6055586" y="3051728"/>
              <a:chExt cx="1872208" cy="1872208"/>
            </a:xfrm>
          </p:grpSpPr>
          <p:sp>
            <p:nvSpPr>
              <p:cNvPr id="1049031" name="任意多边形 6"/>
              <p:cNvSpPr/>
              <p:nvPr/>
            </p:nvSpPr>
            <p:spPr>
              <a:xfrm>
                <a:off x="6055586" y="3051728"/>
                <a:ext cx="1872208" cy="187220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flip="none" rotWithShape="1">
                <a:gsLst>
                  <a:gs pos="0">
                    <a:srgbClr val="C4C4C4"/>
                  </a:gs>
                  <a:gs pos="68000">
                    <a:sysClr val="window" lastClr="FFFFFF">
                      <a:lumMod val="95000"/>
                      <a:shade val="100000"/>
                      <a:satMod val="115000"/>
                    </a:sysClr>
                  </a:gs>
                </a:gsLst>
                <a:lin ang="16200000" scaled="1"/>
              </a:gradFill>
              <a:ln w="19050" cap="flat" cmpd="sng" algn="ctr">
                <a:gradFill>
                  <a:gsLst>
                    <a:gs pos="0">
                      <a:srgbClr val="0CB692">
                        <a:lumMod val="5000"/>
                        <a:lumOff val="95000"/>
                      </a:srgbClr>
                    </a:gs>
                    <a:gs pos="100000">
                      <a:srgbClr val="FFFFFF">
                        <a:lumMod val="85000"/>
                      </a:srgbClr>
                    </a:gs>
                  </a:gsLst>
                  <a:lin ang="5400000" scaled="1"/>
                </a:gradFill>
                <a:prstDash val="solid"/>
              </a:ln>
              <a:effectLst>
                <a:outerShdw blurRad="114300" dist="50800" dir="10800000" sx="101000" sy="101000" algn="r" rotWithShape="0">
                  <a:prstClr val="black">
                    <a:alpha val="40000"/>
                  </a:prstClr>
                </a:outerShdw>
              </a:effectLst>
              <a:scene3d>
                <a:camera prst="orthographicFront">
                  <a:rot lat="0" lon="0" rev="0"/>
                </a:camera>
                <a:lightRig rig="glow" dir="t">
                  <a:rot lat="0" lon="0" rev="4800000"/>
                </a:lightRig>
              </a:scene3d>
              <a:sp3d prstMaterial="matte"/>
            </p:spPr>
            <p:txBody>
              <a:bodyPr spcFirstLastPara="0" vert="horz" wrap="square" lIns="376084" tIns="431741" rIns="376084" bIns="461060" numCol="1" spcCol="1270" anchor="ctr" anchorCtr="0">
                <a:noAutofit/>
              </a:bodyPr>
              <a:lstStyle/>
              <a:p>
                <a:pPr algn="ctr" defTabSz="1367155">
                  <a:lnSpc>
                    <a:spcPct val="90000"/>
                  </a:lnSpc>
                  <a:spcBef>
                    <a:spcPct val="0"/>
                  </a:spcBef>
                  <a:spcAft>
                    <a:spcPct val="35000"/>
                  </a:spcAft>
                </a:pPr>
                <a:endParaRPr lang="en-US" sz="3075" kern="0" dirty="0">
                  <a:solidFill>
                    <a:sysClr val="window" lastClr="FFFFFF"/>
                  </a:solidFill>
                  <a:cs typeface="+mn-ea"/>
                  <a:sym typeface="+mn-lt"/>
                </a:endParaRPr>
              </a:p>
            </p:txBody>
          </p:sp>
          <p:sp>
            <p:nvSpPr>
              <p:cNvPr id="1049032" name="椭圆 39"/>
              <p:cNvSpPr/>
              <p:nvPr/>
            </p:nvSpPr>
            <p:spPr>
              <a:xfrm>
                <a:off x="6371819" y="3367961"/>
                <a:ext cx="1239742" cy="1239742"/>
              </a:xfrm>
              <a:prstGeom prst="ellipse">
                <a:avLst/>
              </a:prstGeom>
              <a:gradFill flip="none" rotWithShape="1">
                <a:gsLst>
                  <a:gs pos="0">
                    <a:sysClr val="window" lastClr="FFFFFF">
                      <a:lumMod val="85000"/>
                    </a:sysClr>
                  </a:gs>
                  <a:gs pos="100000">
                    <a:sysClr val="window" lastClr="FFFFFF"/>
                  </a:gs>
                </a:gsLst>
                <a:lin ang="5400000" scaled="1"/>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33" name="椭圆 40"/>
              <p:cNvSpPr/>
              <p:nvPr/>
            </p:nvSpPr>
            <p:spPr>
              <a:xfrm>
                <a:off x="6441134" y="3437277"/>
                <a:ext cx="1101112" cy="1101110"/>
              </a:xfrm>
              <a:prstGeom prst="ellipse">
                <a:avLst/>
              </a:prstGeom>
              <a:solidFill>
                <a:srgbClr val="5B9BD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34" name="椭圆 41"/>
              <p:cNvSpPr/>
              <p:nvPr/>
            </p:nvSpPr>
            <p:spPr>
              <a:xfrm>
                <a:off x="6548994" y="3545136"/>
                <a:ext cx="885392" cy="885392"/>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grpSp>
        <p:sp>
          <p:nvSpPr>
            <p:cNvPr id="1049035" name="TextBox 39"/>
            <p:cNvSpPr txBox="1"/>
            <p:nvPr/>
          </p:nvSpPr>
          <p:spPr>
            <a:xfrm flipH="1">
              <a:off x="6486593" y="3772247"/>
              <a:ext cx="1010195" cy="4103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pPr>
              <a:r>
                <a:rPr lang="zh-CN" altLang="en-US" sz="1400" dirty="0">
                  <a:solidFill>
                    <a:srgbClr val="5B9BD5"/>
                  </a:solidFill>
                  <a:effectLst>
                    <a:innerShdw blurRad="63500" dist="50800" dir="16200000">
                      <a:prstClr val="black">
                        <a:alpha val="50000"/>
                      </a:prstClr>
                    </a:innerShdw>
                  </a:effectLst>
                  <a:latin typeface="+mn-lt"/>
                  <a:ea typeface="+mn-ea"/>
                  <a:cs typeface="+mn-ea"/>
                  <a:sym typeface="+mn-lt"/>
                </a:rPr>
                <a:t>自动化</a:t>
              </a:r>
              <a:endParaRPr lang="en-US" altLang="zh-CN" sz="1400" dirty="0">
                <a:solidFill>
                  <a:srgbClr val="5B9BD5"/>
                </a:solidFill>
                <a:effectLst>
                  <a:innerShdw blurRad="63500" dist="50800" dir="16200000">
                    <a:prstClr val="black">
                      <a:alpha val="50000"/>
                    </a:prstClr>
                  </a:innerShdw>
                </a:effectLst>
                <a:latin typeface="+mn-lt"/>
                <a:ea typeface="+mn-ea"/>
                <a:cs typeface="+mn-ea"/>
                <a:sym typeface="+mn-lt"/>
              </a:endParaRPr>
            </a:p>
          </p:txBody>
        </p:sp>
      </p:grpSp>
      <p:grpSp>
        <p:nvGrpSpPr>
          <p:cNvPr id="155" name="组合 42"/>
          <p:cNvGrpSpPr/>
          <p:nvPr/>
        </p:nvGrpSpPr>
        <p:grpSpPr>
          <a:xfrm>
            <a:off x="5003434" y="2902701"/>
            <a:ext cx="1404156" cy="1404155"/>
            <a:chOff x="6055586" y="3051728"/>
            <a:chExt cx="1872208" cy="1872208"/>
          </a:xfrm>
        </p:grpSpPr>
        <p:grpSp>
          <p:nvGrpSpPr>
            <p:cNvPr id="156" name="组合 43"/>
            <p:cNvGrpSpPr/>
            <p:nvPr/>
          </p:nvGrpSpPr>
          <p:grpSpPr>
            <a:xfrm>
              <a:off x="6055586" y="3051728"/>
              <a:ext cx="1872208" cy="1872208"/>
              <a:chOff x="6055586" y="3051728"/>
              <a:chExt cx="1872208" cy="1872208"/>
            </a:xfrm>
          </p:grpSpPr>
          <p:sp>
            <p:nvSpPr>
              <p:cNvPr id="1049036" name="任意多边形 6"/>
              <p:cNvSpPr/>
              <p:nvPr/>
            </p:nvSpPr>
            <p:spPr>
              <a:xfrm>
                <a:off x="6055586" y="3051728"/>
                <a:ext cx="1872208" cy="187220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flip="none" rotWithShape="1">
                <a:gsLst>
                  <a:gs pos="0">
                    <a:srgbClr val="C4C4C4"/>
                  </a:gs>
                  <a:gs pos="68000">
                    <a:sysClr val="window" lastClr="FFFFFF">
                      <a:lumMod val="95000"/>
                      <a:shade val="100000"/>
                      <a:satMod val="115000"/>
                    </a:sysClr>
                  </a:gs>
                </a:gsLst>
                <a:lin ang="16200000" scaled="1"/>
              </a:gradFill>
              <a:ln w="19050" cap="flat" cmpd="sng" algn="ctr">
                <a:gradFill>
                  <a:gsLst>
                    <a:gs pos="0">
                      <a:srgbClr val="0CB692">
                        <a:lumMod val="5000"/>
                        <a:lumOff val="95000"/>
                      </a:srgbClr>
                    </a:gs>
                    <a:gs pos="100000">
                      <a:srgbClr val="FFFFFF">
                        <a:lumMod val="85000"/>
                      </a:srgbClr>
                    </a:gs>
                  </a:gsLst>
                  <a:lin ang="5400000" scaled="1"/>
                </a:gradFill>
                <a:prstDash val="solid"/>
              </a:ln>
              <a:effectLst>
                <a:outerShdw blurRad="114300" dist="50800" dir="10800000" sx="101000" sy="101000" algn="r" rotWithShape="0">
                  <a:prstClr val="black">
                    <a:alpha val="40000"/>
                  </a:prstClr>
                </a:outerShdw>
              </a:effectLst>
              <a:scene3d>
                <a:camera prst="orthographicFront">
                  <a:rot lat="0" lon="0" rev="0"/>
                </a:camera>
                <a:lightRig rig="glow" dir="t">
                  <a:rot lat="0" lon="0" rev="4800000"/>
                </a:lightRig>
              </a:scene3d>
              <a:sp3d prstMaterial="matte"/>
            </p:spPr>
            <p:txBody>
              <a:bodyPr spcFirstLastPara="0" vert="horz" wrap="square" lIns="376084" tIns="431741" rIns="376084" bIns="461060" numCol="1" spcCol="1270" anchor="ctr" anchorCtr="0">
                <a:noAutofit/>
              </a:bodyPr>
              <a:lstStyle/>
              <a:p>
                <a:pPr algn="ctr" defTabSz="1367155">
                  <a:lnSpc>
                    <a:spcPct val="90000"/>
                  </a:lnSpc>
                  <a:spcBef>
                    <a:spcPct val="0"/>
                  </a:spcBef>
                  <a:spcAft>
                    <a:spcPct val="35000"/>
                  </a:spcAft>
                </a:pPr>
                <a:endParaRPr lang="en-US" sz="3075" kern="0" dirty="0">
                  <a:solidFill>
                    <a:sysClr val="window" lastClr="FFFFFF"/>
                  </a:solidFill>
                  <a:cs typeface="+mn-ea"/>
                  <a:sym typeface="+mn-lt"/>
                </a:endParaRPr>
              </a:p>
            </p:txBody>
          </p:sp>
          <p:sp>
            <p:nvSpPr>
              <p:cNvPr id="1049037" name="椭圆 46"/>
              <p:cNvSpPr/>
              <p:nvPr/>
            </p:nvSpPr>
            <p:spPr>
              <a:xfrm>
                <a:off x="6371819" y="3367961"/>
                <a:ext cx="1239742" cy="1239742"/>
              </a:xfrm>
              <a:prstGeom prst="ellipse">
                <a:avLst/>
              </a:prstGeom>
              <a:gradFill flip="none" rotWithShape="1">
                <a:gsLst>
                  <a:gs pos="0">
                    <a:sysClr val="window" lastClr="FFFFFF">
                      <a:lumMod val="85000"/>
                    </a:sysClr>
                  </a:gs>
                  <a:gs pos="100000">
                    <a:sysClr val="window" lastClr="FFFFFF"/>
                  </a:gs>
                </a:gsLst>
                <a:lin ang="5400000" scaled="1"/>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38" name="椭圆 47"/>
              <p:cNvSpPr/>
              <p:nvPr/>
            </p:nvSpPr>
            <p:spPr>
              <a:xfrm>
                <a:off x="6441134" y="3437277"/>
                <a:ext cx="1101112" cy="1101110"/>
              </a:xfrm>
              <a:prstGeom prst="ellipse">
                <a:avLst/>
              </a:prstGeom>
              <a:solidFill>
                <a:srgbClr val="0E9E11"/>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sp>
            <p:nvSpPr>
              <p:cNvPr id="1049039" name="椭圆 48"/>
              <p:cNvSpPr/>
              <p:nvPr/>
            </p:nvSpPr>
            <p:spPr>
              <a:xfrm>
                <a:off x="6548994" y="3545136"/>
                <a:ext cx="885392" cy="885392"/>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kern="0">
                  <a:solidFill>
                    <a:sysClr val="window" lastClr="FFFFFF"/>
                  </a:solidFill>
                  <a:cs typeface="+mn-ea"/>
                  <a:sym typeface="+mn-lt"/>
                </a:endParaRPr>
              </a:p>
            </p:txBody>
          </p:sp>
        </p:grpSp>
        <p:sp>
          <p:nvSpPr>
            <p:cNvPr id="1049040" name="TextBox 39"/>
            <p:cNvSpPr txBox="1"/>
            <p:nvPr/>
          </p:nvSpPr>
          <p:spPr>
            <a:xfrm flipH="1">
              <a:off x="6486593" y="3772247"/>
              <a:ext cx="1010195" cy="4103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pPr>
              <a:r>
                <a:rPr lang="zh-CN" altLang="en-US" sz="1400" dirty="0">
                  <a:solidFill>
                    <a:srgbClr val="00B050"/>
                  </a:solidFill>
                  <a:effectLst>
                    <a:innerShdw blurRad="63500" dist="50800" dir="16200000">
                      <a:prstClr val="black">
                        <a:alpha val="50000"/>
                      </a:prstClr>
                    </a:innerShdw>
                  </a:effectLst>
                  <a:latin typeface="+mn-lt"/>
                  <a:ea typeface="+mn-ea"/>
                  <a:cs typeface="+mn-ea"/>
                  <a:sym typeface="+mn-lt"/>
                </a:rPr>
                <a:t>模型化</a:t>
              </a:r>
              <a:endParaRPr lang="en-US" altLang="zh-CN" sz="1400" dirty="0">
                <a:solidFill>
                  <a:srgbClr val="00B050"/>
                </a:solidFill>
                <a:effectLst>
                  <a:innerShdw blurRad="63500" dist="50800" dir="16200000">
                    <a:prstClr val="black">
                      <a:alpha val="50000"/>
                    </a:prstClr>
                  </a:innerShdw>
                </a:effectLst>
                <a:latin typeface="+mn-lt"/>
                <a:ea typeface="+mn-ea"/>
                <a:cs typeface="+mn-ea"/>
                <a:sym typeface="+mn-lt"/>
              </a:endParaRPr>
            </a:p>
          </p:txBody>
        </p:sp>
      </p:grpSp>
      <p:sp>
        <p:nvSpPr>
          <p:cNvPr id="1049041" name="矩形 49"/>
          <p:cNvSpPr/>
          <p:nvPr/>
        </p:nvSpPr>
        <p:spPr>
          <a:xfrm>
            <a:off x="6661485" y="2555156"/>
            <a:ext cx="2057367" cy="315465"/>
          </a:xfrm>
          <a:prstGeom prst="rect">
            <a:avLst/>
          </a:prstGeom>
          <a:noFill/>
        </p:spPr>
        <p:txBody>
          <a:bodyPr wrap="square" lIns="68573" tIns="34287" rIns="68573" bIns="34287">
            <a:spAutoFit/>
          </a:bodyPr>
          <a:lstStyle/>
          <a:p>
            <a:r>
              <a:rPr lang="zh-CN" altLang="en-US" sz="1600" b="1" kern="0" dirty="0">
                <a:solidFill>
                  <a:srgbClr val="0E9E11"/>
                </a:solidFill>
                <a:cs typeface="+mn-ea"/>
                <a:sym typeface="+mn-lt"/>
              </a:rPr>
              <a:t>建立故障识别模型</a:t>
            </a:r>
            <a:endParaRPr lang="en-US" altLang="zh-CN" sz="1600" b="1" kern="0" dirty="0">
              <a:solidFill>
                <a:srgbClr val="0E9E11"/>
              </a:solidFill>
              <a:cs typeface="+mn-ea"/>
              <a:sym typeface="+mn-lt"/>
            </a:endParaRPr>
          </a:p>
        </p:txBody>
      </p:sp>
      <p:sp>
        <p:nvSpPr>
          <p:cNvPr id="1049042" name="矩形 47"/>
          <p:cNvSpPr>
            <a:spLocks noChangeArrowheads="1"/>
          </p:cNvSpPr>
          <p:nvPr/>
        </p:nvSpPr>
        <p:spPr bwMode="auto">
          <a:xfrm>
            <a:off x="6665198" y="2904762"/>
            <a:ext cx="2406923" cy="1668775"/>
          </a:xfrm>
          <a:prstGeom prst="rect">
            <a:avLst/>
          </a:prstGeom>
          <a:noFill/>
          <a:ln>
            <a:noFill/>
          </a:ln>
        </p:spPr>
        <p:txBody>
          <a:bodyPr wrap="square" lIns="68573" tIns="34287" rIns="68573" bIns="34287">
            <a:spAutoFit/>
          </a:bodyPr>
          <a:lstStyle/>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基于体系标准库建立定义故障的数据模型</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确定关键故障、风险、问题的识别数学模型</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可以从不同维度建立多种关键故障识别模型</a:t>
            </a:r>
          </a:p>
        </p:txBody>
      </p:sp>
      <p:sp>
        <p:nvSpPr>
          <p:cNvPr id="1049043" name="圆角矩形 6"/>
          <p:cNvSpPr/>
          <p:nvPr/>
        </p:nvSpPr>
        <p:spPr>
          <a:xfrm flipH="1">
            <a:off x="5765298" y="2711448"/>
            <a:ext cx="863158" cy="207593"/>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841896"/>
              <a:gd name="connsiteY0-80" fmla="*/ 0 h 720809"/>
              <a:gd name="connsiteX1-81" fmla="*/ 445672 w 841896"/>
              <a:gd name="connsiteY1-82" fmla="*/ 0 h 720809"/>
              <a:gd name="connsiteX2-83" fmla="*/ 558190 w 841896"/>
              <a:gd name="connsiteY2-84" fmla="*/ 112518 h 720809"/>
              <a:gd name="connsiteX3-85" fmla="*/ 841896 w 841896"/>
              <a:gd name="connsiteY3-86" fmla="*/ 720809 h 720809"/>
              <a:gd name="connsiteX0-87" fmla="*/ 0 w 841896"/>
              <a:gd name="connsiteY0-88" fmla="*/ 0 h 720809"/>
              <a:gd name="connsiteX1-89" fmla="*/ 445672 w 841896"/>
              <a:gd name="connsiteY1-90" fmla="*/ 0 h 720809"/>
              <a:gd name="connsiteX2-91" fmla="*/ 589714 w 841896"/>
              <a:gd name="connsiteY2-92" fmla="*/ 112518 h 720809"/>
              <a:gd name="connsiteX3-93" fmla="*/ 841896 w 841896"/>
              <a:gd name="connsiteY3-94" fmla="*/ 720809 h 720809"/>
              <a:gd name="connsiteX0-95" fmla="*/ 0 w 841896"/>
              <a:gd name="connsiteY0-96" fmla="*/ 0 h 720809"/>
              <a:gd name="connsiteX1-97" fmla="*/ 445672 w 841896"/>
              <a:gd name="connsiteY1-98" fmla="*/ 0 h 720809"/>
              <a:gd name="connsiteX2-99" fmla="*/ 589714 w 841896"/>
              <a:gd name="connsiteY2-100" fmla="*/ 112518 h 720809"/>
              <a:gd name="connsiteX3-101" fmla="*/ 841896 w 841896"/>
              <a:gd name="connsiteY3-102" fmla="*/ 720809 h 720809"/>
            </a:gdLst>
            <a:ahLst/>
            <a:cxnLst>
              <a:cxn ang="0">
                <a:pos x="connsiteX0-1" y="connsiteY0-2"/>
              </a:cxn>
              <a:cxn ang="0">
                <a:pos x="connsiteX1-3" y="connsiteY1-4"/>
              </a:cxn>
              <a:cxn ang="0">
                <a:pos x="connsiteX2-5" y="connsiteY2-6"/>
              </a:cxn>
              <a:cxn ang="0">
                <a:pos x="connsiteX3-7" y="connsiteY3-8"/>
              </a:cxn>
            </a:cxnLst>
            <a:rect l="l" t="t" r="r" b="b"/>
            <a:pathLst>
              <a:path w="841896" h="720809">
                <a:moveTo>
                  <a:pt x="0" y="0"/>
                </a:moveTo>
                <a:lnTo>
                  <a:pt x="445672" y="0"/>
                </a:lnTo>
                <a:cubicBezTo>
                  <a:pt x="507814" y="0"/>
                  <a:pt x="550309" y="33334"/>
                  <a:pt x="589714" y="112518"/>
                </a:cubicBezTo>
                <a:lnTo>
                  <a:pt x="841896" y="720809"/>
                </a:lnTo>
              </a:path>
            </a:pathLst>
          </a:custGeom>
          <a:noFill/>
          <a:ln w="12700" cap="flat" cmpd="sng" algn="ctr">
            <a:solidFill>
              <a:srgbClr val="FFFFFF">
                <a:lumMod val="25000"/>
                <a:alpha val="80000"/>
              </a:srgbClr>
            </a:solidFill>
            <a:prstDash val="solid"/>
            <a:miter lim="800000"/>
            <a:headEnd type="oval" w="med" len="med"/>
            <a:tailEnd type="none"/>
          </a:ln>
          <a:effectLst/>
        </p:spPr>
        <p:txBody>
          <a:bodyPr rtlCol="0" anchor="ctr"/>
          <a:lstStyle/>
          <a:p>
            <a:pPr algn="ctr"/>
            <a:endParaRPr lang="zh-CN" altLang="en-US" sz="1350" kern="0" dirty="0">
              <a:solidFill>
                <a:srgbClr val="5F5F5F"/>
              </a:solidFill>
              <a:cs typeface="+mn-ea"/>
              <a:sym typeface="+mn-lt"/>
            </a:endParaRPr>
          </a:p>
        </p:txBody>
      </p:sp>
      <p:sp>
        <p:nvSpPr>
          <p:cNvPr id="1049044" name="圆角矩形 6"/>
          <p:cNvSpPr/>
          <p:nvPr/>
        </p:nvSpPr>
        <p:spPr>
          <a:xfrm rot="10800000">
            <a:off x="4307352" y="4920993"/>
            <a:ext cx="668338" cy="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841896"/>
              <a:gd name="connsiteY0-80" fmla="*/ 0 h 720809"/>
              <a:gd name="connsiteX1-81" fmla="*/ 445672 w 841896"/>
              <a:gd name="connsiteY1-82" fmla="*/ 0 h 720809"/>
              <a:gd name="connsiteX2-83" fmla="*/ 558190 w 841896"/>
              <a:gd name="connsiteY2-84" fmla="*/ 112518 h 720809"/>
              <a:gd name="connsiteX3-85" fmla="*/ 841896 w 841896"/>
              <a:gd name="connsiteY3-86" fmla="*/ 720809 h 720809"/>
              <a:gd name="connsiteX0-87" fmla="*/ 0 w 841896"/>
              <a:gd name="connsiteY0-88" fmla="*/ 0 h 720809"/>
              <a:gd name="connsiteX1-89" fmla="*/ 445672 w 841896"/>
              <a:gd name="connsiteY1-90" fmla="*/ 0 h 720809"/>
              <a:gd name="connsiteX2-91" fmla="*/ 589714 w 841896"/>
              <a:gd name="connsiteY2-92" fmla="*/ 112518 h 720809"/>
              <a:gd name="connsiteX3-93" fmla="*/ 841896 w 841896"/>
              <a:gd name="connsiteY3-94" fmla="*/ 720809 h 720809"/>
              <a:gd name="connsiteX0-95" fmla="*/ 0 w 841896"/>
              <a:gd name="connsiteY0-96" fmla="*/ 0 h 720809"/>
              <a:gd name="connsiteX1-97" fmla="*/ 445672 w 841896"/>
              <a:gd name="connsiteY1-98" fmla="*/ 0 h 720809"/>
              <a:gd name="connsiteX2-99" fmla="*/ 589714 w 841896"/>
              <a:gd name="connsiteY2-100" fmla="*/ 112518 h 720809"/>
              <a:gd name="connsiteX3-101" fmla="*/ 841896 w 841896"/>
              <a:gd name="connsiteY3-102" fmla="*/ 720809 h 720809"/>
              <a:gd name="connsiteX0-103" fmla="*/ 0 w 589714"/>
              <a:gd name="connsiteY0-104" fmla="*/ 0 h 112517"/>
              <a:gd name="connsiteX1-105" fmla="*/ 445672 w 589714"/>
              <a:gd name="connsiteY1-106" fmla="*/ 0 h 112517"/>
              <a:gd name="connsiteX2-107" fmla="*/ 589714 w 589714"/>
              <a:gd name="connsiteY2-108" fmla="*/ 112518 h 112517"/>
              <a:gd name="connsiteX0-109" fmla="*/ 0 w 445672"/>
              <a:gd name="connsiteY0-110" fmla="*/ 0 h 0"/>
              <a:gd name="connsiteX1-111" fmla="*/ 445672 w 445672"/>
              <a:gd name="connsiteY1-112" fmla="*/ 0 h 0"/>
            </a:gdLst>
            <a:ahLst/>
            <a:cxnLst>
              <a:cxn ang="0">
                <a:pos x="connsiteX0-1" y="connsiteY0-2"/>
              </a:cxn>
              <a:cxn ang="0">
                <a:pos x="connsiteX1-3" y="connsiteY1-4"/>
              </a:cxn>
            </a:cxnLst>
            <a:rect l="l" t="t" r="r" b="b"/>
            <a:pathLst>
              <a:path w="445672">
                <a:moveTo>
                  <a:pt x="0" y="0"/>
                </a:moveTo>
                <a:lnTo>
                  <a:pt x="445672" y="0"/>
                </a:lnTo>
              </a:path>
            </a:pathLst>
          </a:custGeom>
          <a:noFill/>
          <a:ln w="12700" cap="flat" cmpd="sng" algn="ctr">
            <a:solidFill>
              <a:srgbClr val="FFFFFF">
                <a:lumMod val="25000"/>
                <a:alpha val="80000"/>
              </a:srgbClr>
            </a:solidFill>
            <a:prstDash val="solid"/>
            <a:miter lim="800000"/>
            <a:headEnd type="oval" w="med" len="med"/>
            <a:tailEnd type="none"/>
          </a:ln>
          <a:effectLst/>
        </p:spPr>
        <p:txBody>
          <a:bodyPr rtlCol="0" anchor="ctr"/>
          <a:lstStyle/>
          <a:p>
            <a:pPr algn="ctr"/>
            <a:endParaRPr lang="zh-CN" altLang="en-US" sz="1350" kern="0" dirty="0">
              <a:solidFill>
                <a:srgbClr val="5F5F5F"/>
              </a:solidFill>
              <a:cs typeface="+mn-ea"/>
              <a:sym typeface="+mn-lt"/>
            </a:endParaRPr>
          </a:p>
        </p:txBody>
      </p:sp>
      <p:grpSp>
        <p:nvGrpSpPr>
          <p:cNvPr id="157" name="组合 53"/>
          <p:cNvGrpSpPr/>
          <p:nvPr/>
        </p:nvGrpSpPr>
        <p:grpSpPr>
          <a:xfrm>
            <a:off x="153178" y="2587162"/>
            <a:ext cx="2358492" cy="2233278"/>
            <a:chOff x="54000" y="1231077"/>
            <a:chExt cx="2358492" cy="2233278"/>
          </a:xfrm>
        </p:grpSpPr>
        <p:sp>
          <p:nvSpPr>
            <p:cNvPr id="1049045" name="矩形 54"/>
            <p:cNvSpPr/>
            <p:nvPr/>
          </p:nvSpPr>
          <p:spPr>
            <a:xfrm>
              <a:off x="54000" y="1231077"/>
              <a:ext cx="2358492" cy="315465"/>
            </a:xfrm>
            <a:prstGeom prst="rect">
              <a:avLst/>
            </a:prstGeom>
            <a:noFill/>
          </p:spPr>
          <p:txBody>
            <a:bodyPr wrap="square" lIns="68573" tIns="34287" rIns="68573" bIns="34287">
              <a:spAutoFit/>
            </a:bodyPr>
            <a:lstStyle/>
            <a:p>
              <a:r>
                <a:rPr lang="zh-CN" altLang="en-US" sz="1600" b="1" kern="0" dirty="0">
                  <a:solidFill>
                    <a:srgbClr val="91C6CE"/>
                  </a:solidFill>
                  <a:cs typeface="+mn-ea"/>
                  <a:sym typeface="+mn-lt"/>
                </a:rPr>
                <a:t>梳理故障指标体系标准</a:t>
              </a:r>
              <a:endParaRPr lang="en-US" altLang="zh-CN" sz="1600" b="1" kern="0" dirty="0">
                <a:solidFill>
                  <a:srgbClr val="91C6CE"/>
                </a:solidFill>
                <a:cs typeface="+mn-ea"/>
                <a:sym typeface="+mn-lt"/>
              </a:endParaRPr>
            </a:p>
          </p:txBody>
        </p:sp>
        <p:sp>
          <p:nvSpPr>
            <p:cNvPr id="1049046" name="矩形 47"/>
            <p:cNvSpPr>
              <a:spLocks noChangeArrowheads="1"/>
            </p:cNvSpPr>
            <p:nvPr/>
          </p:nvSpPr>
          <p:spPr bwMode="auto">
            <a:xfrm>
              <a:off x="196450" y="1528881"/>
              <a:ext cx="2215343" cy="1935474"/>
            </a:xfrm>
            <a:prstGeom prst="rect">
              <a:avLst/>
            </a:prstGeom>
            <a:noFill/>
            <a:ln>
              <a:noFill/>
            </a:ln>
          </p:spPr>
          <p:txBody>
            <a:bodyPr wrap="square" lIns="68573" tIns="34287" rIns="68573" bIns="34287">
              <a:spAutoFit/>
            </a:bodyPr>
            <a:lstStyle/>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基于保障业务，确保系统正常运行的目标，梳理出金阿卡指标与故障体系标准</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构建监控指标库</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构建故障与风险类型库</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构建事件、问题与任务类型库</a:t>
              </a:r>
            </a:p>
          </p:txBody>
        </p:sp>
      </p:grpSp>
      <p:sp>
        <p:nvSpPr>
          <p:cNvPr id="1049047" name="矩形 56"/>
          <p:cNvSpPr/>
          <p:nvPr/>
        </p:nvSpPr>
        <p:spPr>
          <a:xfrm>
            <a:off x="4990245" y="4777589"/>
            <a:ext cx="2246051" cy="315465"/>
          </a:xfrm>
          <a:prstGeom prst="rect">
            <a:avLst/>
          </a:prstGeom>
          <a:noFill/>
        </p:spPr>
        <p:txBody>
          <a:bodyPr wrap="square" lIns="68573" tIns="34287" rIns="68573" bIns="34287">
            <a:spAutoFit/>
          </a:bodyPr>
          <a:lstStyle/>
          <a:p>
            <a:r>
              <a:rPr lang="zh-CN" altLang="en-US" sz="1600" b="1" kern="0" dirty="0">
                <a:solidFill>
                  <a:srgbClr val="5B9BD5"/>
                </a:solidFill>
                <a:cs typeface="+mn-ea"/>
                <a:sym typeface="+mn-lt"/>
              </a:rPr>
              <a:t>关键故障自动分析</a:t>
            </a:r>
            <a:endParaRPr lang="en-US" altLang="zh-CN" sz="1600" b="1" kern="0" dirty="0">
              <a:solidFill>
                <a:srgbClr val="5B9BD5"/>
              </a:solidFill>
              <a:cs typeface="+mn-ea"/>
              <a:sym typeface="+mn-lt"/>
            </a:endParaRPr>
          </a:p>
        </p:txBody>
      </p:sp>
      <p:sp>
        <p:nvSpPr>
          <p:cNvPr id="1049048" name="矩形 47"/>
          <p:cNvSpPr>
            <a:spLocks noChangeArrowheads="1"/>
          </p:cNvSpPr>
          <p:nvPr/>
        </p:nvSpPr>
        <p:spPr bwMode="auto">
          <a:xfrm>
            <a:off x="4985504" y="5179426"/>
            <a:ext cx="3630577" cy="1421602"/>
          </a:xfrm>
          <a:prstGeom prst="rect">
            <a:avLst/>
          </a:prstGeom>
          <a:noFill/>
          <a:ln>
            <a:noFill/>
          </a:ln>
        </p:spPr>
        <p:txBody>
          <a:bodyPr wrap="square" lIns="68573" tIns="34287" rIns="68573" bIns="34287">
            <a:spAutoFit/>
          </a:bodyPr>
          <a:lstStyle/>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基于关键故障模型设计自动故障分析算法任务</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创建</a:t>
            </a:r>
            <a:r>
              <a:rPr lang="en-US" altLang="zh-CN" sz="1200" kern="0" dirty="0">
                <a:solidFill>
                  <a:srgbClr val="FFFFFF">
                    <a:lumMod val="50000"/>
                  </a:srgbClr>
                </a:solidFill>
                <a:cs typeface="+mn-ea"/>
                <a:sym typeface="+mn-lt"/>
              </a:rPr>
              <a:t>IT</a:t>
            </a:r>
            <a:r>
              <a:rPr lang="zh-CN" altLang="en-US" sz="1200" kern="0" dirty="0">
                <a:solidFill>
                  <a:srgbClr val="FFFFFF">
                    <a:lumMod val="50000"/>
                  </a:srgbClr>
                </a:solidFill>
                <a:cs typeface="+mn-ea"/>
                <a:sym typeface="+mn-lt"/>
              </a:rPr>
              <a:t>监控与分析任务（监控的系统与内容）</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设置自动化算法的执行与调度策略</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自动执行任务，识别关键故障与风险</a:t>
            </a:r>
            <a:endParaRPr lang="en-US" altLang="zh-CN" sz="1200" kern="0" dirty="0">
              <a:solidFill>
                <a:srgbClr val="FFFFFF">
                  <a:lumMod val="50000"/>
                </a:srgbClr>
              </a:solidFill>
              <a:cs typeface="+mn-ea"/>
              <a:sym typeface="+mn-lt"/>
            </a:endParaRPr>
          </a:p>
          <a:p>
            <a:pPr marL="171450" indent="-171450">
              <a:lnSpc>
                <a:spcPct val="150000"/>
              </a:lnSpc>
              <a:spcBef>
                <a:spcPct val="0"/>
              </a:spcBef>
              <a:buFont typeface="Wingdings" panose="05000000000000000000" pitchFamily="2" charset="2"/>
              <a:buChar char="l"/>
            </a:pPr>
            <a:r>
              <a:rPr lang="zh-CN" altLang="en-US" sz="1200" kern="0" dirty="0">
                <a:solidFill>
                  <a:srgbClr val="FFFFFF">
                    <a:lumMod val="50000"/>
                  </a:srgbClr>
                </a:solidFill>
                <a:cs typeface="+mn-ea"/>
                <a:sym typeface="+mn-lt"/>
              </a:rPr>
              <a:t>基于实际效果技术优化、调整算法</a:t>
            </a:r>
          </a:p>
        </p:txBody>
      </p:sp>
      <p:sp>
        <p:nvSpPr>
          <p:cNvPr id="1049049" name="圆角矩形 6"/>
          <p:cNvSpPr/>
          <p:nvPr/>
        </p:nvSpPr>
        <p:spPr>
          <a:xfrm>
            <a:off x="2399812" y="2743036"/>
            <a:ext cx="283441" cy="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841896"/>
              <a:gd name="connsiteY0-80" fmla="*/ 0 h 720809"/>
              <a:gd name="connsiteX1-81" fmla="*/ 445672 w 841896"/>
              <a:gd name="connsiteY1-82" fmla="*/ 0 h 720809"/>
              <a:gd name="connsiteX2-83" fmla="*/ 558190 w 841896"/>
              <a:gd name="connsiteY2-84" fmla="*/ 112518 h 720809"/>
              <a:gd name="connsiteX3-85" fmla="*/ 841896 w 841896"/>
              <a:gd name="connsiteY3-86" fmla="*/ 720809 h 720809"/>
              <a:gd name="connsiteX0-87" fmla="*/ 0 w 841896"/>
              <a:gd name="connsiteY0-88" fmla="*/ 0 h 720809"/>
              <a:gd name="connsiteX1-89" fmla="*/ 445672 w 841896"/>
              <a:gd name="connsiteY1-90" fmla="*/ 0 h 720809"/>
              <a:gd name="connsiteX2-91" fmla="*/ 589714 w 841896"/>
              <a:gd name="connsiteY2-92" fmla="*/ 112518 h 720809"/>
              <a:gd name="connsiteX3-93" fmla="*/ 841896 w 841896"/>
              <a:gd name="connsiteY3-94" fmla="*/ 720809 h 720809"/>
              <a:gd name="connsiteX0-95" fmla="*/ 0 w 841896"/>
              <a:gd name="connsiteY0-96" fmla="*/ 0 h 720809"/>
              <a:gd name="connsiteX1-97" fmla="*/ 445672 w 841896"/>
              <a:gd name="connsiteY1-98" fmla="*/ 0 h 720809"/>
              <a:gd name="connsiteX2-99" fmla="*/ 589714 w 841896"/>
              <a:gd name="connsiteY2-100" fmla="*/ 112518 h 720809"/>
              <a:gd name="connsiteX3-101" fmla="*/ 841896 w 841896"/>
              <a:gd name="connsiteY3-102" fmla="*/ 720809 h 720809"/>
              <a:gd name="connsiteX0-103" fmla="*/ 0 w 589714"/>
              <a:gd name="connsiteY0-104" fmla="*/ 0 h 112517"/>
              <a:gd name="connsiteX1-105" fmla="*/ 445672 w 589714"/>
              <a:gd name="connsiteY1-106" fmla="*/ 0 h 112517"/>
              <a:gd name="connsiteX2-107" fmla="*/ 589714 w 589714"/>
              <a:gd name="connsiteY2-108" fmla="*/ 112518 h 112517"/>
              <a:gd name="connsiteX0-109" fmla="*/ 0 w 445672"/>
              <a:gd name="connsiteY0-110" fmla="*/ 0 h 0"/>
              <a:gd name="connsiteX1-111" fmla="*/ 445672 w 445672"/>
              <a:gd name="connsiteY1-112" fmla="*/ 0 h 0"/>
            </a:gdLst>
            <a:ahLst/>
            <a:cxnLst>
              <a:cxn ang="0">
                <a:pos x="connsiteX0-1" y="connsiteY0-2"/>
              </a:cxn>
              <a:cxn ang="0">
                <a:pos x="connsiteX1-3" y="connsiteY1-4"/>
              </a:cxn>
            </a:cxnLst>
            <a:rect l="l" t="t" r="r" b="b"/>
            <a:pathLst>
              <a:path w="445672">
                <a:moveTo>
                  <a:pt x="0" y="0"/>
                </a:moveTo>
                <a:lnTo>
                  <a:pt x="445672" y="0"/>
                </a:lnTo>
              </a:path>
            </a:pathLst>
          </a:custGeom>
          <a:noFill/>
          <a:ln w="12700" cap="flat" cmpd="sng" algn="ctr">
            <a:solidFill>
              <a:srgbClr val="FFFFFF">
                <a:lumMod val="25000"/>
                <a:alpha val="80000"/>
              </a:srgbClr>
            </a:solidFill>
            <a:prstDash val="solid"/>
            <a:miter lim="800000"/>
            <a:headEnd type="oval" w="med" len="med"/>
            <a:tailEnd type="none"/>
          </a:ln>
          <a:effectLst/>
        </p:spPr>
        <p:txBody>
          <a:bodyPr rtlCol="0" anchor="ctr"/>
          <a:lstStyle/>
          <a:p>
            <a:pPr algn="ctr"/>
            <a:endParaRPr lang="zh-CN" altLang="en-US" sz="1350" kern="0" dirty="0">
              <a:solidFill>
                <a:srgbClr val="5F5F5F"/>
              </a:solidFill>
              <a:cs typeface="+mn-ea"/>
              <a:sym typeface="+mn-lt"/>
            </a:endParaRPr>
          </a:p>
        </p:txBody>
      </p:sp>
      <p:sp>
        <p:nvSpPr>
          <p:cNvPr id="1049050" name="矩形 59"/>
          <p:cNvSpPr/>
          <p:nvPr/>
        </p:nvSpPr>
        <p:spPr>
          <a:xfrm>
            <a:off x="165628" y="765462"/>
            <a:ext cx="8835243" cy="1082040"/>
          </a:xfrm>
          <a:prstGeom prst="rect">
            <a:avLst/>
          </a:prstGeom>
          <a:ln w="3175">
            <a:noFill/>
          </a:ln>
        </p:spPr>
        <p:txBody>
          <a:bodyPr wrap="square">
            <a:spAutoFit/>
          </a:bodyPr>
          <a:lstStyle/>
          <a:p>
            <a:pPr indent="304800" algn="just">
              <a:lnSpc>
                <a:spcPct val="150000"/>
              </a:lnSpc>
              <a:spcAft>
                <a:spcPts val="0"/>
              </a:spcAft>
            </a:pPr>
            <a:r>
              <a:rPr lang="zh-CN" altLang="en-US" sz="1400" dirty="0">
                <a:cs typeface="+mn-ea"/>
                <a:sym typeface="+mn-lt"/>
              </a:rPr>
              <a:t>全面采集系统运行的各项数据只是实现主动式监控运维的基础，更关键的是要能对这些数据进行准确的分析，以自动发现系统的故障或故障风险，进而及时对故障进行处理。本次建设的</a:t>
            </a:r>
            <a:r>
              <a:rPr lang="en-US" altLang="zh-CN" sz="1400" dirty="0">
                <a:cs typeface="+mn-ea"/>
                <a:sym typeface="+mn-lt"/>
              </a:rPr>
              <a:t>IT</a:t>
            </a:r>
            <a:r>
              <a:rPr lang="zh-CN" altLang="en-US" sz="1400" dirty="0">
                <a:cs typeface="+mn-ea"/>
                <a:sym typeface="+mn-lt"/>
              </a:rPr>
              <a:t>监控与运维平台将具备关键故障的识别能力，它要由标准化故障体系配置、故障识别模型化设计及故障分析算法组成。</a:t>
            </a:r>
            <a:endParaRPr lang="en-US" altLang="zh-CN" sz="1400" dirty="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4"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055" name="Rectangle 69"/>
          <p:cNvSpPr txBox="1">
            <a:spLocks noChangeArrowheads="1"/>
          </p:cNvSpPr>
          <p:nvPr/>
        </p:nvSpPr>
        <p:spPr bwMode="auto">
          <a:xfrm>
            <a:off x="8980" y="44624"/>
            <a:ext cx="7524369"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主动探测与故障告警，提升运维效率并降低故障风险</a:t>
            </a:r>
          </a:p>
        </p:txBody>
      </p:sp>
      <p:sp>
        <p:nvSpPr>
          <p:cNvPr id="1049056" name="矩形 41"/>
          <p:cNvSpPr/>
          <p:nvPr/>
        </p:nvSpPr>
        <p:spPr>
          <a:xfrm>
            <a:off x="153753" y="872337"/>
            <a:ext cx="8835243" cy="700576"/>
          </a:xfrm>
          <a:prstGeom prst="rect">
            <a:avLst/>
          </a:prstGeom>
          <a:ln w="3175">
            <a:noFill/>
          </a:ln>
        </p:spPr>
        <p:txBody>
          <a:bodyPr wrap="square">
            <a:spAutoFit/>
          </a:bodyPr>
          <a:lstStyle/>
          <a:p>
            <a:pPr indent="304800" algn="just">
              <a:lnSpc>
                <a:spcPct val="150000"/>
              </a:lnSpc>
              <a:spcAft>
                <a:spcPts val="0"/>
              </a:spcAft>
            </a:pPr>
            <a:r>
              <a:rPr lang="zh-CN" altLang="en-US" sz="1400" dirty="0">
                <a:solidFill>
                  <a:srgbClr val="000000"/>
                </a:solidFill>
                <a:cs typeface="+mn-ea"/>
                <a:sym typeface="+mn-lt"/>
              </a:rPr>
              <a:t>平台在全面采集系统各项运行数据后，进行智能化的分析，可以及时识别出各类故障和故障风险，基于此平台会进一步采取自主化的处理方式，及时修复故障，提前解除风险，以保障业务的可用性和连续性</a:t>
            </a:r>
            <a:r>
              <a:rPr lang="zh-CN" altLang="en-US" sz="1400" dirty="0">
                <a:cs typeface="+mn-ea"/>
                <a:sym typeface="+mn-lt"/>
              </a:rPr>
              <a:t>。</a:t>
            </a:r>
            <a:endParaRPr lang="en-US" altLang="zh-CN" sz="1400" dirty="0">
              <a:cs typeface="+mn-ea"/>
              <a:sym typeface="+mn-lt"/>
            </a:endParaRPr>
          </a:p>
        </p:txBody>
      </p:sp>
      <p:sp>
        <p:nvSpPr>
          <p:cNvPr id="1049057" name="TextBox 56"/>
          <p:cNvSpPr txBox="1"/>
          <p:nvPr/>
        </p:nvSpPr>
        <p:spPr>
          <a:xfrm>
            <a:off x="431873" y="4858480"/>
            <a:ext cx="8330247" cy="1354217"/>
          </a:xfrm>
          <a:prstGeom prst="rect">
            <a:avLst/>
          </a:prstGeom>
          <a:noFill/>
          <a:ln w="25400" cap="flat">
            <a:noFill/>
            <a:miter lim="400000"/>
          </a:ln>
          <a:effectLst/>
          <a:sp3d/>
        </p:spPr>
        <p:txBody>
          <a:bodyPr rot="0" spcFirstLastPara="1" vertOverflow="overflow" horzOverflow="overflow" vert="horz" wrap="square" lIns="121920" tIns="121920" rIns="121920" bIns="121920" numCol="1" spcCol="38100" rtlCol="0" anchor="t">
            <a:spAutoFit/>
          </a:bodyPr>
          <a:lstStyle/>
          <a:p>
            <a:pPr marL="171450" indent="-171450" defTabSz="685165" hangingPunct="0">
              <a:lnSpc>
                <a:spcPct val="150000"/>
              </a:lnSpc>
              <a:buFont typeface="Wingdings" panose="05000000000000000000" pitchFamily="2" charset="2"/>
              <a:buChar char="ü"/>
            </a:pPr>
            <a:r>
              <a:rPr lang="zh-CN" altLang="en-US" sz="1200" kern="0" dirty="0">
                <a:solidFill>
                  <a:srgbClr val="FFFFFF">
                    <a:lumMod val="50000"/>
                  </a:srgbClr>
                </a:solidFill>
                <a:uFill>
                  <a:solidFill>
                    <a:srgbClr val="000000"/>
                  </a:solidFill>
                </a:uFill>
                <a:cs typeface="+mn-ea"/>
                <a:sym typeface="+mn-lt"/>
              </a:rPr>
              <a:t>平台会主动对系统进行各项指标的探测和巡检，以便及时发现系统故障</a:t>
            </a:r>
          </a:p>
          <a:p>
            <a:pPr marL="171450" indent="-171450" defTabSz="685165" hangingPunct="0">
              <a:lnSpc>
                <a:spcPct val="150000"/>
              </a:lnSpc>
              <a:buFont typeface="Wingdings" panose="05000000000000000000" pitchFamily="2" charset="2"/>
              <a:buChar char="ü"/>
            </a:pPr>
            <a:r>
              <a:rPr lang="zh-CN" altLang="en-US" sz="1200" kern="0" dirty="0">
                <a:solidFill>
                  <a:srgbClr val="FFFFFF">
                    <a:lumMod val="50000"/>
                  </a:srgbClr>
                </a:solidFill>
                <a:uFill>
                  <a:solidFill>
                    <a:srgbClr val="000000"/>
                  </a:solidFill>
                </a:uFill>
                <a:cs typeface="+mn-ea"/>
                <a:sym typeface="+mn-lt"/>
              </a:rPr>
              <a:t>平台会基于智能化数据风险，给出故障风险预测提前判断潜在的故障</a:t>
            </a:r>
          </a:p>
          <a:p>
            <a:pPr marL="171450" indent="-171450" defTabSz="685165" hangingPunct="0">
              <a:lnSpc>
                <a:spcPct val="150000"/>
              </a:lnSpc>
              <a:buFont typeface="Wingdings" panose="05000000000000000000" pitchFamily="2" charset="2"/>
              <a:buChar char="ü"/>
            </a:pPr>
            <a:r>
              <a:rPr lang="zh-CN" altLang="en-US" sz="1200" kern="0" dirty="0">
                <a:solidFill>
                  <a:srgbClr val="FFFFFF">
                    <a:lumMod val="50000"/>
                  </a:srgbClr>
                </a:solidFill>
                <a:uFill>
                  <a:solidFill>
                    <a:srgbClr val="000000"/>
                  </a:solidFill>
                </a:uFill>
                <a:cs typeface="+mn-ea"/>
                <a:sym typeface="+mn-lt"/>
              </a:rPr>
              <a:t>任何故障或风险信息，平台都会及时给予告警</a:t>
            </a:r>
            <a:r>
              <a:rPr lang="en-US" altLang="zh-CN" sz="1200" kern="0" dirty="0">
                <a:solidFill>
                  <a:srgbClr val="FFFFFF">
                    <a:lumMod val="50000"/>
                  </a:srgbClr>
                </a:solidFill>
                <a:uFill>
                  <a:solidFill>
                    <a:srgbClr val="000000"/>
                  </a:solidFill>
                </a:uFill>
                <a:cs typeface="+mn-ea"/>
                <a:sym typeface="+mn-lt"/>
              </a:rPr>
              <a:t>(</a:t>
            </a:r>
            <a:r>
              <a:rPr lang="zh-CN" altLang="en-US" sz="1200" kern="0" dirty="0">
                <a:solidFill>
                  <a:srgbClr val="FFFFFF">
                    <a:lumMod val="50000"/>
                  </a:srgbClr>
                </a:solidFill>
                <a:uFill>
                  <a:solidFill>
                    <a:srgbClr val="000000"/>
                  </a:solidFill>
                </a:uFill>
                <a:cs typeface="+mn-ea"/>
                <a:sym typeface="+mn-lt"/>
              </a:rPr>
              <a:t>支持邮件、短信、信息、声音、警灯等方式</a:t>
            </a:r>
            <a:r>
              <a:rPr lang="en-US" altLang="zh-CN" sz="1200" kern="0" dirty="0">
                <a:solidFill>
                  <a:srgbClr val="FFFFFF">
                    <a:lumMod val="50000"/>
                  </a:srgbClr>
                </a:solidFill>
                <a:uFill>
                  <a:solidFill>
                    <a:srgbClr val="000000"/>
                  </a:solidFill>
                </a:uFill>
                <a:cs typeface="+mn-ea"/>
                <a:sym typeface="+mn-lt"/>
              </a:rPr>
              <a:t>)</a:t>
            </a:r>
            <a:r>
              <a:rPr lang="zh-CN" altLang="en-US" sz="1200" kern="0" dirty="0">
                <a:solidFill>
                  <a:srgbClr val="FFFFFF">
                    <a:lumMod val="50000"/>
                  </a:srgbClr>
                </a:solidFill>
                <a:uFill>
                  <a:solidFill>
                    <a:srgbClr val="000000"/>
                  </a:solidFill>
                </a:uFill>
                <a:cs typeface="+mn-ea"/>
                <a:sym typeface="+mn-lt"/>
              </a:rPr>
              <a:t>，通知相关人员</a:t>
            </a:r>
          </a:p>
          <a:p>
            <a:pPr marL="171450" indent="-171450" defTabSz="685165" hangingPunct="0">
              <a:lnSpc>
                <a:spcPct val="150000"/>
              </a:lnSpc>
              <a:buFont typeface="Wingdings" panose="05000000000000000000" pitchFamily="2" charset="2"/>
              <a:buChar char="ü"/>
            </a:pPr>
            <a:r>
              <a:rPr lang="zh-CN" altLang="en-US" sz="1200" kern="0" dirty="0">
                <a:solidFill>
                  <a:srgbClr val="FFFFFF">
                    <a:lumMod val="50000"/>
                  </a:srgbClr>
                </a:solidFill>
                <a:uFill>
                  <a:solidFill>
                    <a:srgbClr val="000000"/>
                  </a:solidFill>
                </a:uFill>
                <a:cs typeface="+mn-ea"/>
                <a:sym typeface="+mn-lt"/>
              </a:rPr>
              <a:t>平台在发现故障后可以自动生成并派发故障修复处理任务</a:t>
            </a:r>
            <a:endParaRPr lang="en-US" altLang="zh-CN" sz="1200" kern="0" dirty="0">
              <a:solidFill>
                <a:srgbClr val="FFFFFF">
                  <a:lumMod val="50000"/>
                </a:srgbClr>
              </a:solidFill>
              <a:uFill>
                <a:solidFill>
                  <a:srgbClr val="000000"/>
                </a:solidFill>
              </a:uFill>
              <a:cs typeface="+mn-ea"/>
              <a:sym typeface="+mn-lt"/>
            </a:endParaRPr>
          </a:p>
        </p:txBody>
      </p:sp>
      <p:sp>
        <p:nvSpPr>
          <p:cNvPr id="1049058" name="AutoShape 57"/>
          <p:cNvSpPr>
            <a:spLocks noChangeArrowheads="1"/>
          </p:cNvSpPr>
          <p:nvPr/>
        </p:nvSpPr>
        <p:spPr bwMode="auto">
          <a:xfrm rot="5400000">
            <a:off x="1410454" y="3726160"/>
            <a:ext cx="418041" cy="344803"/>
          </a:xfrm>
          <a:prstGeom prst="rightArrow">
            <a:avLst>
              <a:gd name="adj1" fmla="val 49685"/>
              <a:gd name="adj2" fmla="val 51081"/>
            </a:avLst>
          </a:prstGeom>
          <a:gradFill rotWithShape="1">
            <a:gsLst>
              <a:gs pos="15000">
                <a:schemeClr val="bg1"/>
              </a:gs>
              <a:gs pos="80000">
                <a:schemeClr val="accent3">
                  <a:lumMod val="75000"/>
                </a:schemeClr>
              </a:gs>
            </a:gsLst>
            <a:lin ang="0" scaled="1"/>
          </a:gradFill>
          <a:ln>
            <a:noFill/>
          </a:ln>
        </p:spPr>
        <p:txBody>
          <a:bodyPr wrap="none" anchor="ctr"/>
          <a:lstStyle/>
          <a:p>
            <a:pPr defTabSz="685800"/>
            <a:endParaRPr lang="zh-CN" altLang="en-US" sz="1400" b="1">
              <a:solidFill>
                <a:srgbClr val="000000"/>
              </a:solidFill>
              <a:cs typeface="+mn-ea"/>
              <a:sym typeface="+mn-lt"/>
            </a:endParaRPr>
          </a:p>
        </p:txBody>
      </p:sp>
      <p:sp>
        <p:nvSpPr>
          <p:cNvPr id="1049059" name="AutoShape 57"/>
          <p:cNvSpPr>
            <a:spLocks noChangeArrowheads="1"/>
          </p:cNvSpPr>
          <p:nvPr/>
        </p:nvSpPr>
        <p:spPr bwMode="auto">
          <a:xfrm rot="16200000">
            <a:off x="1410455" y="2545280"/>
            <a:ext cx="418041" cy="344803"/>
          </a:xfrm>
          <a:prstGeom prst="rightArrow">
            <a:avLst>
              <a:gd name="adj1" fmla="val 49685"/>
              <a:gd name="adj2" fmla="val 51081"/>
            </a:avLst>
          </a:prstGeom>
          <a:gradFill rotWithShape="1">
            <a:gsLst>
              <a:gs pos="15000">
                <a:schemeClr val="bg1"/>
              </a:gs>
              <a:gs pos="80000">
                <a:schemeClr val="accent3">
                  <a:lumMod val="75000"/>
                </a:schemeClr>
              </a:gs>
            </a:gsLst>
            <a:lin ang="0" scaled="1"/>
          </a:gradFill>
          <a:ln>
            <a:noFill/>
          </a:ln>
        </p:spPr>
        <p:txBody>
          <a:bodyPr wrap="none" anchor="ctr"/>
          <a:lstStyle/>
          <a:p>
            <a:pPr defTabSz="685800"/>
            <a:endParaRPr lang="zh-CN" altLang="en-US" sz="1400" b="1">
              <a:solidFill>
                <a:srgbClr val="000000"/>
              </a:solidFill>
              <a:cs typeface="+mn-ea"/>
              <a:sym typeface="+mn-lt"/>
            </a:endParaRPr>
          </a:p>
        </p:txBody>
      </p:sp>
      <p:grpSp>
        <p:nvGrpSpPr>
          <p:cNvPr id="163" name="组合 45"/>
          <p:cNvGrpSpPr/>
          <p:nvPr/>
        </p:nvGrpSpPr>
        <p:grpSpPr>
          <a:xfrm>
            <a:off x="2831815" y="2587439"/>
            <a:ext cx="885603" cy="1440327"/>
            <a:chOff x="3307310" y="1331597"/>
            <a:chExt cx="665367" cy="1190353"/>
          </a:xfrm>
        </p:grpSpPr>
        <p:sp>
          <p:nvSpPr>
            <p:cNvPr id="1049060" name="AutoShape 57"/>
            <p:cNvSpPr>
              <a:spLocks noChangeArrowheads="1"/>
            </p:cNvSpPr>
            <p:nvPr/>
          </p:nvSpPr>
          <p:spPr bwMode="auto">
            <a:xfrm rot="10800000">
              <a:off x="3307310" y="1331597"/>
              <a:ext cx="665367" cy="1190353"/>
            </a:xfrm>
            <a:prstGeom prst="rightArrow">
              <a:avLst>
                <a:gd name="adj1" fmla="val 49685"/>
                <a:gd name="adj2" fmla="val 35099"/>
              </a:avLst>
            </a:prstGeom>
            <a:gradFill rotWithShape="1">
              <a:gsLst>
                <a:gs pos="0">
                  <a:schemeClr val="bg1"/>
                </a:gs>
                <a:gs pos="75000">
                  <a:srgbClr val="D94E59"/>
                </a:gs>
              </a:gsLst>
              <a:lin ang="0" scaled="1"/>
            </a:gradFill>
            <a:ln>
              <a:noFill/>
            </a:ln>
          </p:spPr>
          <p:txBody>
            <a:bodyPr wrap="none" anchor="ctr"/>
            <a:lstStyle/>
            <a:p>
              <a:pPr defTabSz="685800"/>
              <a:endParaRPr lang="zh-CN" altLang="en-US" sz="1400" b="1">
                <a:solidFill>
                  <a:srgbClr val="000000"/>
                </a:solidFill>
                <a:cs typeface="+mn-ea"/>
                <a:sym typeface="+mn-lt"/>
              </a:endParaRPr>
            </a:p>
          </p:txBody>
        </p:sp>
        <p:sp>
          <p:nvSpPr>
            <p:cNvPr id="1049061" name="TextBox 7"/>
            <p:cNvSpPr txBox="1"/>
            <p:nvPr/>
          </p:nvSpPr>
          <p:spPr>
            <a:xfrm>
              <a:off x="3309569" y="1732431"/>
              <a:ext cx="663107" cy="381541"/>
            </a:xfrm>
            <a:prstGeom prst="rect">
              <a:avLst/>
            </a:prstGeom>
            <a:noFill/>
          </p:spPr>
          <p:txBody>
            <a:bodyPr wrap="square" rtlCol="0">
              <a:spAutoFit/>
            </a:bodyPr>
            <a:lstStyle/>
            <a:p>
              <a:pPr algn="ctr" defTabSz="685800"/>
              <a:r>
                <a:rPr lang="zh-CN" altLang="en-US" sz="2400" b="1" dirty="0">
                  <a:solidFill>
                    <a:srgbClr val="FFFFFF"/>
                  </a:solidFill>
                  <a:cs typeface="+mn-ea"/>
                  <a:sym typeface="+mn-lt"/>
                </a:rPr>
                <a:t>主动</a:t>
              </a:r>
              <a:endParaRPr lang="en-US" altLang="zh-CN" sz="2400" b="1" dirty="0">
                <a:solidFill>
                  <a:srgbClr val="FFFFFF"/>
                </a:solidFill>
                <a:cs typeface="+mn-ea"/>
                <a:sym typeface="+mn-lt"/>
              </a:endParaRPr>
            </a:p>
          </p:txBody>
        </p:sp>
      </p:grpSp>
      <p:sp>
        <p:nvSpPr>
          <p:cNvPr id="1049062" name="TextBox 24"/>
          <p:cNvSpPr txBox="1"/>
          <p:nvPr/>
        </p:nvSpPr>
        <p:spPr>
          <a:xfrm>
            <a:off x="423022" y="2987789"/>
            <a:ext cx="2382383" cy="646331"/>
          </a:xfrm>
          <a:prstGeom prst="rect">
            <a:avLst/>
          </a:prstGeom>
          <a:solidFill>
            <a:schemeClr val="bg1"/>
          </a:solidFill>
          <a:ln>
            <a:solidFill>
              <a:schemeClr val="bg1">
                <a:lumMod val="85000"/>
              </a:schemeClr>
            </a:solidFill>
            <a:prstDash val="sysDot"/>
          </a:ln>
          <a:effectLst/>
        </p:spPr>
        <p:txBody>
          <a:bodyPr wrap="none" rtlCol="0">
            <a:spAutoFit/>
          </a:bodyPr>
          <a:lstStyle/>
          <a:p>
            <a:pPr algn="ctr" defTabSz="685800"/>
            <a:r>
              <a:rPr lang="zh-CN" altLang="en-US" sz="3600" b="1" dirty="0">
                <a:solidFill>
                  <a:srgbClr val="000000"/>
                </a:solidFill>
                <a:effectLst>
                  <a:outerShdw blurRad="38100" dist="38100" dir="2700000" algn="tl">
                    <a:srgbClr val="000000">
                      <a:alpha val="43137"/>
                    </a:srgbClr>
                  </a:outerShdw>
                </a:effectLst>
                <a:cs typeface="+mn-ea"/>
                <a:sym typeface="+mn-lt"/>
              </a:rPr>
              <a:t>探测</a:t>
            </a:r>
            <a:r>
              <a:rPr lang="en-US" altLang="zh-CN" sz="3600" b="1" dirty="0">
                <a:solidFill>
                  <a:srgbClr val="000000"/>
                </a:solidFill>
                <a:effectLst>
                  <a:outerShdw blurRad="38100" dist="38100" dir="2700000" algn="tl">
                    <a:srgbClr val="000000">
                      <a:alpha val="43137"/>
                    </a:srgbClr>
                  </a:outerShdw>
                </a:effectLst>
                <a:cs typeface="+mn-ea"/>
                <a:sym typeface="+mn-lt"/>
              </a:rPr>
              <a:t>+</a:t>
            </a:r>
            <a:r>
              <a:rPr lang="zh-CN" altLang="en-US" sz="3600" b="1" dirty="0">
                <a:solidFill>
                  <a:srgbClr val="000000"/>
                </a:solidFill>
                <a:effectLst>
                  <a:outerShdw blurRad="38100" dist="38100" dir="2700000" algn="tl">
                    <a:srgbClr val="000000">
                      <a:alpha val="43137"/>
                    </a:srgbClr>
                  </a:outerShdw>
                </a:effectLst>
                <a:cs typeface="+mn-ea"/>
                <a:sym typeface="+mn-lt"/>
              </a:rPr>
              <a:t>预防</a:t>
            </a:r>
          </a:p>
        </p:txBody>
      </p:sp>
      <p:grpSp>
        <p:nvGrpSpPr>
          <p:cNvPr id="164" name="组合 49"/>
          <p:cNvGrpSpPr/>
          <p:nvPr/>
        </p:nvGrpSpPr>
        <p:grpSpPr>
          <a:xfrm>
            <a:off x="857123" y="1842382"/>
            <a:ext cx="1524705" cy="592911"/>
            <a:chOff x="3140360" y="211617"/>
            <a:chExt cx="711286" cy="276597"/>
          </a:xfrm>
        </p:grpSpPr>
        <p:sp>
          <p:nvSpPr>
            <p:cNvPr id="1049063" name="圆角矩形 36"/>
            <p:cNvSpPr/>
            <p:nvPr/>
          </p:nvSpPr>
          <p:spPr bwMode="auto">
            <a:xfrm>
              <a:off x="3143013" y="211617"/>
              <a:ext cx="708633" cy="276597"/>
            </a:xfrm>
            <a:prstGeom prst="roundRect">
              <a:avLst>
                <a:gd name="adj" fmla="val 10568"/>
              </a:avLst>
            </a:prstGeom>
            <a:solidFill>
              <a:schemeClr val="bg1">
                <a:lumMod val="85000"/>
              </a:schemeClr>
            </a:solidFill>
            <a:ln w="7938" cap="flat">
              <a:noFill/>
              <a:prstDash val="solid"/>
              <a:miter lim="800000"/>
            </a:ln>
            <a:effectLst>
              <a:outerShdw blurRad="228600" dist="114300" dir="2700000" algn="tl" rotWithShape="0">
                <a:schemeClr val="bg1">
                  <a:lumMod val="85000"/>
                  <a:alpha val="25000"/>
                </a:schemeClr>
              </a:outerShdw>
            </a:effectLst>
          </p:spPr>
          <p:txBody>
            <a:bodyPr vert="horz" wrap="square" lIns="91440" tIns="45720" rIns="91440" bIns="45720" numCol="1" anchor="t" anchorCtr="0" compatLnSpc="1"/>
            <a:lstStyle/>
            <a:p>
              <a:pPr algn="ctr">
                <a:lnSpc>
                  <a:spcPct val="150000"/>
                </a:lnSpc>
              </a:pPr>
              <a:endParaRPr lang="zh-CN" altLang="en-US" sz="1200" kern="0">
                <a:solidFill>
                  <a:sysClr val="windowText" lastClr="000000"/>
                </a:solidFill>
                <a:cs typeface="+mn-ea"/>
                <a:sym typeface="+mn-lt"/>
              </a:endParaRPr>
            </a:p>
          </p:txBody>
        </p:sp>
        <p:sp>
          <p:nvSpPr>
            <p:cNvPr id="1049064" name="圆角矩形 37"/>
            <p:cNvSpPr/>
            <p:nvPr/>
          </p:nvSpPr>
          <p:spPr bwMode="auto">
            <a:xfrm>
              <a:off x="3151331" y="222647"/>
              <a:ext cx="686876" cy="249436"/>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a:lnSpc>
                  <a:spcPct val="150000"/>
                </a:lnSpc>
              </a:pPr>
              <a:endParaRPr lang="zh-CN" altLang="en-US" sz="1200" kern="0" dirty="0">
                <a:solidFill>
                  <a:srgbClr val="FFFFFF"/>
                </a:solidFill>
                <a:cs typeface="+mn-ea"/>
                <a:sym typeface="+mn-lt"/>
              </a:endParaRPr>
            </a:p>
          </p:txBody>
        </p:sp>
        <p:sp>
          <p:nvSpPr>
            <p:cNvPr id="1049065" name="矩形 52"/>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685800">
                <a:lnSpc>
                  <a:spcPct val="150000"/>
                </a:lnSpc>
              </a:pPr>
              <a:r>
                <a:rPr lang="zh-CN" altLang="en-US" sz="1200" b="1" kern="0" dirty="0">
                  <a:solidFill>
                    <a:srgbClr val="FFFFFF"/>
                  </a:solidFill>
                  <a:cs typeface="+mn-ea"/>
                  <a:sym typeface="+mn-lt"/>
                </a:rPr>
                <a:t>主动进行系统应用巡检和探伤检测</a:t>
              </a:r>
              <a:endParaRPr lang="en-US" altLang="zh-CN" sz="1200" b="1" kern="0" dirty="0">
                <a:solidFill>
                  <a:srgbClr val="FFFFFF"/>
                </a:solidFill>
                <a:cs typeface="+mn-ea"/>
                <a:sym typeface="+mn-lt"/>
              </a:endParaRPr>
            </a:p>
          </p:txBody>
        </p:sp>
      </p:grpSp>
      <p:grpSp>
        <p:nvGrpSpPr>
          <p:cNvPr id="165" name="组合 53"/>
          <p:cNvGrpSpPr/>
          <p:nvPr/>
        </p:nvGrpSpPr>
        <p:grpSpPr>
          <a:xfrm>
            <a:off x="858863" y="4206684"/>
            <a:ext cx="1524705" cy="592911"/>
            <a:chOff x="3140360" y="211617"/>
            <a:chExt cx="711286" cy="276597"/>
          </a:xfrm>
        </p:grpSpPr>
        <p:sp>
          <p:nvSpPr>
            <p:cNvPr id="1049066" name="圆角矩形 44"/>
            <p:cNvSpPr/>
            <p:nvPr/>
          </p:nvSpPr>
          <p:spPr bwMode="auto">
            <a:xfrm>
              <a:off x="3143013" y="211617"/>
              <a:ext cx="708633" cy="276597"/>
            </a:xfrm>
            <a:prstGeom prst="roundRect">
              <a:avLst>
                <a:gd name="adj" fmla="val 10568"/>
              </a:avLst>
            </a:prstGeom>
            <a:solidFill>
              <a:schemeClr val="bg1">
                <a:lumMod val="85000"/>
              </a:schemeClr>
            </a:solidFill>
            <a:ln w="7938" cap="flat">
              <a:noFill/>
              <a:prstDash val="solid"/>
              <a:miter lim="800000"/>
            </a:ln>
            <a:effectLst>
              <a:outerShdw blurRad="228600" dist="114300" dir="2700000" algn="tl" rotWithShape="0">
                <a:schemeClr val="bg1">
                  <a:lumMod val="85000"/>
                  <a:alpha val="25000"/>
                </a:schemeClr>
              </a:outerShdw>
            </a:effectLst>
          </p:spPr>
          <p:txBody>
            <a:bodyPr vert="horz" wrap="square" lIns="91440" tIns="45720" rIns="91440" bIns="45720" numCol="1" anchor="t" anchorCtr="0" compatLnSpc="1"/>
            <a:lstStyle/>
            <a:p>
              <a:pPr algn="ctr">
                <a:lnSpc>
                  <a:spcPct val="150000"/>
                </a:lnSpc>
              </a:pPr>
              <a:endParaRPr lang="zh-CN" altLang="en-US" sz="1200" kern="0">
                <a:solidFill>
                  <a:sysClr val="windowText" lastClr="000000"/>
                </a:solidFill>
                <a:cs typeface="+mn-ea"/>
                <a:sym typeface="+mn-lt"/>
              </a:endParaRPr>
            </a:p>
          </p:txBody>
        </p:sp>
        <p:sp>
          <p:nvSpPr>
            <p:cNvPr id="1049067" name="圆角矩形 45"/>
            <p:cNvSpPr/>
            <p:nvPr/>
          </p:nvSpPr>
          <p:spPr bwMode="auto">
            <a:xfrm>
              <a:off x="3151331" y="222647"/>
              <a:ext cx="686876" cy="249436"/>
            </a:xfrm>
            <a:prstGeom prst="roundRect">
              <a:avLst>
                <a:gd name="adj" fmla="val 10568"/>
              </a:avLst>
            </a:prstGeom>
            <a:solidFill>
              <a:srgbClr val="D94E59"/>
            </a:solidFill>
            <a:ln w="7938" cap="flat">
              <a:noFill/>
              <a:prstDash val="solid"/>
              <a:miter lim="800000"/>
            </a:ln>
            <a:effectLst/>
          </p:spPr>
          <p:txBody>
            <a:bodyPr vert="horz" wrap="square" lIns="91440" tIns="45720" rIns="91440" bIns="45720" numCol="1" anchor="ctr" anchorCtr="0" compatLnSpc="1"/>
            <a:lstStyle/>
            <a:p>
              <a:pPr algn="ctr">
                <a:lnSpc>
                  <a:spcPct val="150000"/>
                </a:lnSpc>
              </a:pPr>
              <a:endParaRPr lang="zh-CN" altLang="en-US" sz="1200" kern="0" dirty="0">
                <a:solidFill>
                  <a:srgbClr val="FFFFFF"/>
                </a:solidFill>
                <a:cs typeface="+mn-ea"/>
                <a:sym typeface="+mn-lt"/>
              </a:endParaRPr>
            </a:p>
          </p:txBody>
        </p:sp>
        <p:sp>
          <p:nvSpPr>
            <p:cNvPr id="1049068" name="矩形 56"/>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685800">
                <a:lnSpc>
                  <a:spcPct val="150000"/>
                </a:lnSpc>
              </a:pPr>
              <a:r>
                <a:rPr lang="zh-CN" altLang="en-US" sz="1200" b="1" kern="0" dirty="0">
                  <a:solidFill>
                    <a:srgbClr val="FFFFFF"/>
                  </a:solidFill>
                  <a:cs typeface="+mn-ea"/>
                  <a:sym typeface="+mn-lt"/>
                </a:rPr>
                <a:t>主动预测故障风险并告知维护人员</a:t>
              </a:r>
              <a:endParaRPr lang="en-US" altLang="zh-CN" sz="1200" b="1" kern="0" dirty="0">
                <a:solidFill>
                  <a:srgbClr val="FFFFFF"/>
                </a:solidFill>
                <a:cs typeface="+mn-ea"/>
                <a:sym typeface="+mn-lt"/>
              </a:endParaRPr>
            </a:p>
          </p:txBody>
        </p:sp>
      </p:grpSp>
      <p:sp>
        <p:nvSpPr>
          <p:cNvPr id="1049069" name="AutoShape 57"/>
          <p:cNvSpPr>
            <a:spLocks noChangeArrowheads="1"/>
          </p:cNvSpPr>
          <p:nvPr/>
        </p:nvSpPr>
        <p:spPr bwMode="auto">
          <a:xfrm rot="5400000">
            <a:off x="7309010" y="3726160"/>
            <a:ext cx="418041" cy="344803"/>
          </a:xfrm>
          <a:prstGeom prst="rightArrow">
            <a:avLst>
              <a:gd name="adj1" fmla="val 49685"/>
              <a:gd name="adj2" fmla="val 51081"/>
            </a:avLst>
          </a:prstGeom>
          <a:gradFill rotWithShape="1">
            <a:gsLst>
              <a:gs pos="15000">
                <a:sysClr val="window" lastClr="FFFFFF"/>
              </a:gs>
              <a:gs pos="80000">
                <a:srgbClr val="4F81BD"/>
              </a:gs>
            </a:gsLst>
            <a:lin ang="0" scaled="1"/>
          </a:gradFill>
          <a:ln>
            <a:noFill/>
          </a:ln>
        </p:spPr>
        <p:txBody>
          <a:bodyPr wrap="none" anchor="ctr"/>
          <a:lstStyle/>
          <a:p>
            <a:endParaRPr lang="zh-CN" altLang="en-US" b="1" kern="0">
              <a:solidFill>
                <a:prstClr val="black"/>
              </a:solidFill>
              <a:cs typeface="+mn-ea"/>
              <a:sym typeface="+mn-lt"/>
            </a:endParaRPr>
          </a:p>
        </p:txBody>
      </p:sp>
      <p:sp>
        <p:nvSpPr>
          <p:cNvPr id="1049070" name="AutoShape 57"/>
          <p:cNvSpPr>
            <a:spLocks noChangeArrowheads="1"/>
          </p:cNvSpPr>
          <p:nvPr/>
        </p:nvSpPr>
        <p:spPr bwMode="auto">
          <a:xfrm rot="16200000">
            <a:off x="7309011" y="2545280"/>
            <a:ext cx="418041" cy="344803"/>
          </a:xfrm>
          <a:prstGeom prst="rightArrow">
            <a:avLst>
              <a:gd name="adj1" fmla="val 49685"/>
              <a:gd name="adj2" fmla="val 51081"/>
            </a:avLst>
          </a:prstGeom>
          <a:gradFill rotWithShape="1">
            <a:gsLst>
              <a:gs pos="15000">
                <a:sysClr val="window" lastClr="FFFFFF"/>
              </a:gs>
              <a:gs pos="80000">
                <a:srgbClr val="4F81BD"/>
              </a:gs>
            </a:gsLst>
            <a:lin ang="0" scaled="1"/>
          </a:gradFill>
          <a:ln>
            <a:noFill/>
          </a:ln>
        </p:spPr>
        <p:txBody>
          <a:bodyPr wrap="none" anchor="ctr"/>
          <a:lstStyle/>
          <a:p>
            <a:endParaRPr lang="zh-CN" altLang="en-US" b="1" kern="0">
              <a:solidFill>
                <a:prstClr val="black"/>
              </a:solidFill>
              <a:cs typeface="+mn-ea"/>
              <a:sym typeface="+mn-lt"/>
            </a:endParaRPr>
          </a:p>
        </p:txBody>
      </p:sp>
      <p:grpSp>
        <p:nvGrpSpPr>
          <p:cNvPr id="166" name="组合 97"/>
          <p:cNvGrpSpPr/>
          <p:nvPr/>
        </p:nvGrpSpPr>
        <p:grpSpPr>
          <a:xfrm>
            <a:off x="5420159" y="2587441"/>
            <a:ext cx="896107" cy="1440327"/>
            <a:chOff x="5180622" y="1331599"/>
            <a:chExt cx="673260" cy="1190353"/>
          </a:xfrm>
        </p:grpSpPr>
        <p:sp>
          <p:nvSpPr>
            <p:cNvPr id="1049071" name="AutoShape 57"/>
            <p:cNvSpPr>
              <a:spLocks noChangeArrowheads="1"/>
            </p:cNvSpPr>
            <p:nvPr/>
          </p:nvSpPr>
          <p:spPr bwMode="auto">
            <a:xfrm>
              <a:off x="5180622" y="1331599"/>
              <a:ext cx="673260" cy="1190353"/>
            </a:xfrm>
            <a:prstGeom prst="rightArrow">
              <a:avLst>
                <a:gd name="adj1" fmla="val 49685"/>
                <a:gd name="adj2" fmla="val 35099"/>
              </a:avLst>
            </a:prstGeom>
            <a:gradFill rotWithShape="1">
              <a:gsLst>
                <a:gs pos="0">
                  <a:sysClr val="window" lastClr="FFFFFF"/>
                </a:gs>
                <a:gs pos="75000">
                  <a:srgbClr val="4F81BD"/>
                </a:gs>
              </a:gsLst>
              <a:lin ang="0" scaled="1"/>
            </a:gradFill>
            <a:ln>
              <a:noFill/>
            </a:ln>
          </p:spPr>
          <p:txBody>
            <a:bodyPr wrap="none" anchor="ctr"/>
            <a:lstStyle/>
            <a:p>
              <a:endParaRPr lang="zh-CN" altLang="en-US" b="1" kern="0">
                <a:solidFill>
                  <a:prstClr val="black"/>
                </a:solidFill>
                <a:cs typeface="+mn-ea"/>
                <a:sym typeface="+mn-lt"/>
              </a:endParaRPr>
            </a:p>
          </p:txBody>
        </p:sp>
        <p:sp>
          <p:nvSpPr>
            <p:cNvPr id="1049072" name="TextBox 12"/>
            <p:cNvSpPr txBox="1"/>
            <p:nvPr/>
          </p:nvSpPr>
          <p:spPr>
            <a:xfrm>
              <a:off x="5180622" y="1736172"/>
              <a:ext cx="642663" cy="381541"/>
            </a:xfrm>
            <a:prstGeom prst="rect">
              <a:avLst/>
            </a:prstGeom>
            <a:noFill/>
          </p:spPr>
          <p:txBody>
            <a:bodyPr wrap="square" rtlCol="0">
              <a:spAutoFit/>
            </a:bodyPr>
            <a:lstStyle/>
            <a:p>
              <a:pPr algn="ctr"/>
              <a:r>
                <a:rPr lang="zh-CN" altLang="en-US" sz="2400" b="1" kern="0" dirty="0">
                  <a:solidFill>
                    <a:prstClr val="white"/>
                  </a:solidFill>
                  <a:cs typeface="+mn-ea"/>
                  <a:sym typeface="+mn-lt"/>
                </a:rPr>
                <a:t>自动</a:t>
              </a:r>
              <a:endParaRPr lang="en-US" altLang="zh-CN" sz="2400" b="1" kern="0" dirty="0">
                <a:solidFill>
                  <a:prstClr val="white"/>
                </a:solidFill>
                <a:cs typeface="+mn-ea"/>
                <a:sym typeface="+mn-lt"/>
              </a:endParaRPr>
            </a:p>
          </p:txBody>
        </p:sp>
      </p:grpSp>
      <p:sp>
        <p:nvSpPr>
          <p:cNvPr id="1049073" name="TextBox 23"/>
          <p:cNvSpPr txBox="1"/>
          <p:nvPr/>
        </p:nvSpPr>
        <p:spPr>
          <a:xfrm>
            <a:off x="6326842" y="2987789"/>
            <a:ext cx="2382383" cy="646331"/>
          </a:xfrm>
          <a:prstGeom prst="rect">
            <a:avLst/>
          </a:prstGeom>
          <a:noFill/>
          <a:ln>
            <a:solidFill>
              <a:schemeClr val="bg1">
                <a:lumMod val="85000"/>
              </a:schemeClr>
            </a:solidFill>
            <a:prstDash val="sysDot"/>
          </a:ln>
          <a:effectLst/>
        </p:spPr>
        <p:txBody>
          <a:bodyPr wrap="none" rtlCol="0">
            <a:spAutoFit/>
          </a:bodyPr>
          <a:lstStyle/>
          <a:p>
            <a:pPr algn="ctr"/>
            <a:r>
              <a:rPr lang="zh-CN" altLang="en-US" sz="3600" b="1" kern="0" dirty="0">
                <a:solidFill>
                  <a:prstClr val="black"/>
                </a:solidFill>
                <a:effectLst>
                  <a:outerShdw blurRad="38100" dist="38100" dir="2700000" algn="tl">
                    <a:srgbClr val="000000">
                      <a:alpha val="43137"/>
                    </a:srgbClr>
                  </a:outerShdw>
                </a:effectLst>
                <a:cs typeface="+mn-ea"/>
                <a:sym typeface="+mn-lt"/>
              </a:rPr>
              <a:t>告警</a:t>
            </a:r>
            <a:r>
              <a:rPr lang="en-US" altLang="zh-CN" sz="3600" b="1" kern="0" dirty="0">
                <a:solidFill>
                  <a:prstClr val="black"/>
                </a:solidFill>
                <a:effectLst>
                  <a:outerShdw blurRad="38100" dist="38100" dir="2700000" algn="tl">
                    <a:srgbClr val="000000">
                      <a:alpha val="43137"/>
                    </a:srgbClr>
                  </a:outerShdw>
                </a:effectLst>
                <a:cs typeface="+mn-ea"/>
                <a:sym typeface="+mn-lt"/>
              </a:rPr>
              <a:t>+</a:t>
            </a:r>
            <a:r>
              <a:rPr lang="zh-CN" altLang="en-US" sz="3600" b="1" kern="0" dirty="0">
                <a:solidFill>
                  <a:prstClr val="black"/>
                </a:solidFill>
                <a:effectLst>
                  <a:outerShdw blurRad="38100" dist="38100" dir="2700000" algn="tl">
                    <a:srgbClr val="000000">
                      <a:alpha val="43137"/>
                    </a:srgbClr>
                  </a:outerShdw>
                </a:effectLst>
                <a:cs typeface="+mn-ea"/>
                <a:sym typeface="+mn-lt"/>
              </a:rPr>
              <a:t>任务</a:t>
            </a:r>
          </a:p>
        </p:txBody>
      </p:sp>
      <p:grpSp>
        <p:nvGrpSpPr>
          <p:cNvPr id="167" name="组合 101"/>
          <p:cNvGrpSpPr/>
          <p:nvPr/>
        </p:nvGrpSpPr>
        <p:grpSpPr>
          <a:xfrm>
            <a:off x="6755678" y="1842382"/>
            <a:ext cx="1524705" cy="592911"/>
            <a:chOff x="3140360" y="211617"/>
            <a:chExt cx="711286" cy="276597"/>
          </a:xfrm>
        </p:grpSpPr>
        <p:sp>
          <p:nvSpPr>
            <p:cNvPr id="1049074" name="圆角矩形 32"/>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algn="ctr">
                <a:lnSpc>
                  <a:spcPct val="150000"/>
                </a:lnSpc>
              </a:pPr>
              <a:endParaRPr lang="zh-CN" altLang="en-US" sz="1200" kern="0">
                <a:solidFill>
                  <a:sysClr val="windowText" lastClr="000000"/>
                </a:solidFill>
                <a:cs typeface="+mn-ea"/>
                <a:sym typeface="+mn-lt"/>
              </a:endParaRPr>
            </a:p>
          </p:txBody>
        </p:sp>
        <p:sp>
          <p:nvSpPr>
            <p:cNvPr id="1049075" name="圆角矩形 33"/>
            <p:cNvSpPr/>
            <p:nvPr/>
          </p:nvSpPr>
          <p:spPr bwMode="auto">
            <a:xfrm>
              <a:off x="3151331" y="222647"/>
              <a:ext cx="686876" cy="249436"/>
            </a:xfrm>
            <a:prstGeom prst="roundRect">
              <a:avLst>
                <a:gd name="adj" fmla="val 10568"/>
              </a:avLst>
            </a:prstGeom>
            <a:solidFill>
              <a:srgbClr val="4F81BD"/>
            </a:solidFill>
            <a:ln w="7938" cap="flat">
              <a:noFill/>
              <a:prstDash val="solid"/>
              <a:miter lim="800000"/>
            </a:ln>
            <a:effectLst/>
          </p:spPr>
          <p:txBody>
            <a:bodyPr vert="horz" wrap="square" lIns="91440" tIns="45720" rIns="91440" bIns="45720" numCol="1" anchor="ctr" anchorCtr="0" compatLnSpc="1"/>
            <a:lstStyle/>
            <a:p>
              <a:pPr algn="ctr">
                <a:lnSpc>
                  <a:spcPct val="150000"/>
                </a:lnSpc>
              </a:pPr>
              <a:endParaRPr lang="zh-CN" altLang="en-US" sz="1200" kern="0" dirty="0">
                <a:solidFill>
                  <a:prstClr val="white"/>
                </a:solidFill>
                <a:cs typeface="+mn-ea"/>
                <a:sym typeface="+mn-lt"/>
              </a:endParaRPr>
            </a:p>
          </p:txBody>
        </p:sp>
        <p:sp>
          <p:nvSpPr>
            <p:cNvPr id="1049076" name="矩形 104"/>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a:lnSpc>
                  <a:spcPct val="150000"/>
                </a:lnSpc>
              </a:pPr>
              <a:r>
                <a:rPr lang="zh-CN" altLang="en-US" sz="1200" b="1" kern="0" dirty="0">
                  <a:solidFill>
                    <a:prstClr val="white"/>
                  </a:solidFill>
                  <a:cs typeface="+mn-ea"/>
                  <a:sym typeface="+mn-lt"/>
                </a:rPr>
                <a:t>自动告知相关人员故障与风险信息</a:t>
              </a:r>
              <a:endParaRPr lang="en-US" altLang="zh-CN" sz="1200" b="1" kern="0" dirty="0">
                <a:solidFill>
                  <a:prstClr val="white"/>
                </a:solidFill>
                <a:cs typeface="+mn-ea"/>
                <a:sym typeface="+mn-lt"/>
              </a:endParaRPr>
            </a:p>
          </p:txBody>
        </p:sp>
      </p:grpSp>
      <p:grpSp>
        <p:nvGrpSpPr>
          <p:cNvPr id="168" name="组合 105"/>
          <p:cNvGrpSpPr/>
          <p:nvPr/>
        </p:nvGrpSpPr>
        <p:grpSpPr>
          <a:xfrm>
            <a:off x="6757418" y="4206684"/>
            <a:ext cx="1524705" cy="592911"/>
            <a:chOff x="3140360" y="211617"/>
            <a:chExt cx="711286" cy="276597"/>
          </a:xfrm>
        </p:grpSpPr>
        <p:sp>
          <p:nvSpPr>
            <p:cNvPr id="1049077" name="圆角矩形 4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algn="ctr">
                <a:lnSpc>
                  <a:spcPct val="150000"/>
                </a:lnSpc>
              </a:pPr>
              <a:endParaRPr lang="zh-CN" altLang="en-US" sz="1200" kern="0">
                <a:solidFill>
                  <a:sysClr val="windowText" lastClr="000000"/>
                </a:solidFill>
                <a:cs typeface="+mn-ea"/>
                <a:sym typeface="+mn-lt"/>
              </a:endParaRPr>
            </a:p>
          </p:txBody>
        </p:sp>
        <p:sp>
          <p:nvSpPr>
            <p:cNvPr id="1049078" name="圆角矩形 41"/>
            <p:cNvSpPr/>
            <p:nvPr/>
          </p:nvSpPr>
          <p:spPr bwMode="auto">
            <a:xfrm>
              <a:off x="3151331" y="222647"/>
              <a:ext cx="686876" cy="249436"/>
            </a:xfrm>
            <a:prstGeom prst="roundRect">
              <a:avLst>
                <a:gd name="adj" fmla="val 10568"/>
              </a:avLst>
            </a:prstGeom>
            <a:solidFill>
              <a:srgbClr val="4F81BD"/>
            </a:solidFill>
            <a:ln w="7938" cap="flat">
              <a:noFill/>
              <a:prstDash val="solid"/>
              <a:miter lim="800000"/>
            </a:ln>
            <a:effectLst/>
          </p:spPr>
          <p:txBody>
            <a:bodyPr vert="horz" wrap="square" lIns="91440" tIns="45720" rIns="91440" bIns="45720" numCol="1" anchor="ctr" anchorCtr="0" compatLnSpc="1"/>
            <a:lstStyle/>
            <a:p>
              <a:pPr algn="ctr">
                <a:lnSpc>
                  <a:spcPct val="150000"/>
                </a:lnSpc>
              </a:pPr>
              <a:endParaRPr lang="zh-CN" altLang="en-US" sz="1200" kern="0" dirty="0">
                <a:solidFill>
                  <a:prstClr val="white"/>
                </a:solidFill>
                <a:cs typeface="+mn-ea"/>
                <a:sym typeface="+mn-lt"/>
              </a:endParaRPr>
            </a:p>
          </p:txBody>
        </p:sp>
        <p:sp>
          <p:nvSpPr>
            <p:cNvPr id="1049079" name="矩形 108"/>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a:lnSpc>
                  <a:spcPct val="150000"/>
                </a:lnSpc>
              </a:pPr>
              <a:r>
                <a:rPr lang="zh-CN" altLang="en-US" sz="1200" b="1" kern="0" dirty="0">
                  <a:solidFill>
                    <a:prstClr val="white"/>
                  </a:solidFill>
                  <a:cs typeface="+mn-ea"/>
                  <a:sym typeface="+mn-lt"/>
                </a:rPr>
                <a:t>自动生成、下发故障修复任务</a:t>
              </a:r>
              <a:endParaRPr lang="en-US" altLang="zh-CN" sz="1200" b="1" kern="0" dirty="0">
                <a:solidFill>
                  <a:prstClr val="white"/>
                </a:solidFill>
                <a:cs typeface="+mn-ea"/>
                <a:sym typeface="+mn-lt"/>
              </a:endParaRPr>
            </a:p>
          </p:txBody>
        </p:sp>
      </p:grpSp>
      <p:grpSp>
        <p:nvGrpSpPr>
          <p:cNvPr id="169" name="组合 109"/>
          <p:cNvGrpSpPr/>
          <p:nvPr/>
        </p:nvGrpSpPr>
        <p:grpSpPr>
          <a:xfrm>
            <a:off x="3720810" y="2465848"/>
            <a:ext cx="1683532" cy="1683530"/>
            <a:chOff x="5936292" y="1427858"/>
            <a:chExt cx="1683531" cy="1683531"/>
          </a:xfrm>
        </p:grpSpPr>
        <p:sp>
          <p:nvSpPr>
            <p:cNvPr id="1049080" name="椭圆 110"/>
            <p:cNvSpPr/>
            <p:nvPr/>
          </p:nvSpPr>
          <p:spPr>
            <a:xfrm>
              <a:off x="5936292" y="1427858"/>
              <a:ext cx="1683531" cy="1683531"/>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miter lim="800000"/>
            </a:ln>
            <a:effectLst>
              <a:outerShdw blurRad="152400" dist="38100" dir="8100000" algn="tr" rotWithShape="0">
                <a:prstClr val="black">
                  <a:alpha val="34000"/>
                </a:prstClr>
              </a:outerShdw>
            </a:effectLst>
          </p:spPr>
          <p:txBody>
            <a:bodyPr lIns="34290" tIns="17145" rIns="34290" bIns="17145" rtlCol="0" anchor="ctr"/>
            <a:lstStyle/>
            <a:p>
              <a:pPr algn="ctr" defTabSz="342900"/>
              <a:endParaRPr lang="zh-CN" altLang="en-US" sz="500" b="1" kern="0">
                <a:solidFill>
                  <a:srgbClr val="5F5F5F">
                    <a:lumMod val="65000"/>
                    <a:lumOff val="35000"/>
                  </a:srgbClr>
                </a:solidFill>
                <a:cs typeface="+mn-ea"/>
                <a:sym typeface="+mn-lt"/>
              </a:endParaRPr>
            </a:p>
          </p:txBody>
        </p:sp>
        <p:sp>
          <p:nvSpPr>
            <p:cNvPr id="1049081" name="椭圆 112"/>
            <p:cNvSpPr/>
            <p:nvPr/>
          </p:nvSpPr>
          <p:spPr>
            <a:xfrm>
              <a:off x="6004465" y="1496031"/>
              <a:ext cx="1547187" cy="1547187"/>
            </a:xfrm>
            <a:prstGeom prst="ellipse">
              <a:avLst/>
            </a:prstGeom>
            <a:solidFill>
              <a:srgbClr val="00B050"/>
            </a:solidFill>
            <a:ln w="12700" cap="flat" cmpd="sng" algn="ctr">
              <a:noFill/>
              <a:prstDash val="solid"/>
              <a:miter lim="800000"/>
            </a:ln>
            <a:effectLst>
              <a:innerShdw blurRad="63500" dist="50800" dir="18900000">
                <a:prstClr val="black">
                  <a:alpha val="35000"/>
                </a:prstClr>
              </a:innerShdw>
            </a:effectLst>
          </p:spPr>
          <p:txBody>
            <a:bodyPr lIns="34290" tIns="17145" rIns="34290" bIns="17145" rtlCol="0" anchor="ctr"/>
            <a:lstStyle/>
            <a:p>
              <a:pPr algn="ctr" defTabSz="342900"/>
              <a:endParaRPr lang="zh-CN" altLang="en-US" sz="700" b="1" kern="0" dirty="0">
                <a:solidFill>
                  <a:srgbClr val="EEECE1">
                    <a:lumMod val="10000"/>
                  </a:srgbClr>
                </a:solidFill>
                <a:cs typeface="+mn-ea"/>
                <a:sym typeface="+mn-lt"/>
              </a:endParaRPr>
            </a:p>
          </p:txBody>
        </p:sp>
        <p:sp>
          <p:nvSpPr>
            <p:cNvPr id="1049082" name="TextBox 21"/>
            <p:cNvSpPr txBox="1"/>
            <p:nvPr/>
          </p:nvSpPr>
          <p:spPr>
            <a:xfrm>
              <a:off x="6170211" y="1781142"/>
              <a:ext cx="1197764" cy="990465"/>
            </a:xfrm>
            <a:prstGeom prst="rect">
              <a:avLst/>
            </a:prstGeom>
            <a:noFill/>
          </p:spPr>
          <p:txBody>
            <a:bodyPr wrap="none" lIns="34290" tIns="17145" rIns="34290" bIns="17145" rtlCol="0">
              <a:spAutoFit/>
            </a:bodyPr>
            <a:lstStyle/>
            <a:p>
              <a:pPr algn="ctr" defTabSz="342900">
                <a:lnSpc>
                  <a:spcPct val="150000"/>
                </a:lnSpc>
              </a:pPr>
              <a:r>
                <a:rPr lang="zh-CN" altLang="en-US" sz="2200" b="1" dirty="0">
                  <a:solidFill>
                    <a:prstClr val="white"/>
                  </a:solidFill>
                  <a:cs typeface="+mn-ea"/>
                  <a:sym typeface="+mn-lt"/>
                </a:rPr>
                <a:t>自主化</a:t>
              </a:r>
            </a:p>
            <a:p>
              <a:pPr algn="ctr" defTabSz="342900">
                <a:lnSpc>
                  <a:spcPct val="150000"/>
                </a:lnSpc>
              </a:pPr>
              <a:r>
                <a:rPr lang="zh-CN" altLang="en-US" sz="2200" b="1" dirty="0">
                  <a:solidFill>
                    <a:prstClr val="white"/>
                  </a:solidFill>
                  <a:cs typeface="+mn-ea"/>
                  <a:sym typeface="+mn-lt"/>
                </a:rPr>
                <a:t>监控运维</a:t>
              </a:r>
              <a:endParaRPr lang="en-US" altLang="zh-CN" sz="2200" b="1" dirty="0">
                <a:solidFill>
                  <a:prstClr val="white"/>
                </a:solidFill>
                <a:cs typeface="+mn-ea"/>
                <a:sym typeface="+mn-l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6"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087" name="Rectangle 69"/>
          <p:cNvSpPr txBox="1">
            <a:spLocks noChangeArrowheads="1"/>
          </p:cNvSpPr>
          <p:nvPr/>
        </p:nvSpPr>
        <p:spPr bwMode="auto">
          <a:xfrm>
            <a:off x="8980" y="44624"/>
            <a:ext cx="7524369"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实现可视化</a:t>
            </a:r>
            <a:r>
              <a:rPr lang="en-US" altLang="zh-CN" sz="2400" b="1" dirty="0">
                <a:solidFill>
                  <a:schemeClr val="bg1"/>
                </a:solidFill>
                <a:latin typeface="+mn-lt"/>
                <a:ea typeface="+mn-ea"/>
                <a:cs typeface="+mn-ea"/>
                <a:sym typeface="+mn-lt"/>
              </a:rPr>
              <a:t>IT</a:t>
            </a:r>
            <a:r>
              <a:rPr lang="zh-CN" altLang="en-US" sz="2400" b="1" dirty="0">
                <a:solidFill>
                  <a:schemeClr val="bg1"/>
                </a:solidFill>
                <a:latin typeface="+mn-lt"/>
                <a:ea typeface="+mn-ea"/>
                <a:cs typeface="+mn-ea"/>
                <a:sym typeface="+mn-lt"/>
              </a:rPr>
              <a:t>系统监控以及深度的</a:t>
            </a:r>
            <a:r>
              <a:rPr lang="en-US" altLang="zh-CN" sz="2400" b="1" dirty="0">
                <a:solidFill>
                  <a:schemeClr val="bg1"/>
                </a:solidFill>
                <a:latin typeface="+mn-lt"/>
                <a:ea typeface="+mn-ea"/>
                <a:cs typeface="+mn-ea"/>
                <a:sym typeface="+mn-lt"/>
              </a:rPr>
              <a:t>IT</a:t>
            </a:r>
            <a:r>
              <a:rPr lang="zh-CN" altLang="en-US" sz="2400" b="1" dirty="0">
                <a:solidFill>
                  <a:schemeClr val="bg1"/>
                </a:solidFill>
                <a:latin typeface="+mn-lt"/>
                <a:ea typeface="+mn-ea"/>
                <a:cs typeface="+mn-ea"/>
                <a:sym typeface="+mn-lt"/>
              </a:rPr>
              <a:t>运维数据分析</a:t>
            </a:r>
          </a:p>
        </p:txBody>
      </p:sp>
      <p:sp>
        <p:nvSpPr>
          <p:cNvPr id="1049088" name="矩形 41"/>
          <p:cNvSpPr/>
          <p:nvPr/>
        </p:nvSpPr>
        <p:spPr>
          <a:xfrm>
            <a:off x="153753" y="716446"/>
            <a:ext cx="8835243" cy="1060450"/>
          </a:xfrm>
          <a:prstGeom prst="rect">
            <a:avLst/>
          </a:prstGeom>
          <a:ln w="3175">
            <a:noFill/>
          </a:ln>
        </p:spPr>
        <p:txBody>
          <a:bodyPr wrap="square">
            <a:spAutoFit/>
          </a:bodyPr>
          <a:lstStyle/>
          <a:p>
            <a:pPr indent="304800" algn="just">
              <a:lnSpc>
                <a:spcPct val="150000"/>
              </a:lnSpc>
            </a:pPr>
            <a:r>
              <a:rPr lang="zh-CN" altLang="en-US" sz="1400" dirty="0">
                <a:solidFill>
                  <a:schemeClr val="tx1">
                    <a:lumMod val="85000"/>
                    <a:lumOff val="15000"/>
                  </a:schemeClr>
                </a:solidFill>
                <a:cs typeface="+mn-ea"/>
                <a:sym typeface="+mn-lt"/>
              </a:rPr>
              <a:t>平台提供了可视化报表监控系统，让管理人员可以直观、及时的掌握各系统的整体运行与故障情况，并进行对应的工作安排</a:t>
            </a:r>
            <a:r>
              <a:rPr lang="zh-CN" altLang="en-US" sz="1400" dirty="0">
                <a:cs typeface="+mn-ea"/>
                <a:sym typeface="+mn-lt"/>
              </a:rPr>
              <a:t>。同时，系统还会对所采集到的指标数据、故障数据、故障风险等数据进行深度的分析，发现故障的原因，指导系统的优化，帮助公司实现</a:t>
            </a:r>
            <a:r>
              <a:rPr lang="zh-CN" altLang="en-US" sz="1400" dirty="0">
                <a:solidFill>
                  <a:srgbClr val="000000"/>
                </a:solidFill>
                <a:cs typeface="+mn-ea"/>
                <a:sym typeface="+mn-lt"/>
              </a:rPr>
              <a:t>从传统的</a:t>
            </a:r>
            <a:r>
              <a:rPr lang="en-US" altLang="zh-CN" sz="1400" dirty="0">
                <a:solidFill>
                  <a:srgbClr val="000000"/>
                </a:solidFill>
                <a:cs typeface="+mn-ea"/>
                <a:sym typeface="+mn-lt"/>
              </a:rPr>
              <a:t>IT</a:t>
            </a:r>
            <a:r>
              <a:rPr lang="zh-CN" altLang="en-US" sz="1400" dirty="0">
                <a:solidFill>
                  <a:srgbClr val="000000"/>
                </a:solidFill>
                <a:cs typeface="+mn-ea"/>
                <a:sym typeface="+mn-lt"/>
              </a:rPr>
              <a:t>运维统计转向智能运维运营。</a:t>
            </a:r>
          </a:p>
        </p:txBody>
      </p:sp>
      <p:pic>
        <p:nvPicPr>
          <p:cNvPr id="2097197" name="图片 90"/>
          <p:cNvPicPr>
            <a:picLocks noChangeAspect="1"/>
          </p:cNvPicPr>
          <p:nvPr/>
        </p:nvPicPr>
        <p:blipFill rotWithShape="1">
          <a:blip r:embed="rId3"/>
          <a:srcRect l="11820" t="15142" b="7768"/>
          <a:stretch>
            <a:fillRect/>
          </a:stretch>
        </p:blipFill>
        <p:spPr>
          <a:xfrm>
            <a:off x="98340" y="1937392"/>
            <a:ext cx="6296723" cy="2533826"/>
          </a:xfrm>
          <a:prstGeom prst="rect">
            <a:avLst/>
          </a:prstGeom>
          <a:ln>
            <a:noFill/>
          </a:ln>
          <a:effectLst>
            <a:outerShdw blurRad="292100" dist="139700" dir="2700000" algn="tl" rotWithShape="0">
              <a:srgbClr val="333333">
                <a:alpha val="65000"/>
              </a:srgbClr>
            </a:outerShdw>
          </a:effectLst>
        </p:spPr>
      </p:pic>
      <p:grpSp>
        <p:nvGrpSpPr>
          <p:cNvPr id="173" name="组合 91"/>
          <p:cNvGrpSpPr/>
          <p:nvPr/>
        </p:nvGrpSpPr>
        <p:grpSpPr>
          <a:xfrm>
            <a:off x="557368" y="4967782"/>
            <a:ext cx="1264863" cy="1264861"/>
            <a:chOff x="5936292" y="1427858"/>
            <a:chExt cx="1683531" cy="1683531"/>
          </a:xfrm>
        </p:grpSpPr>
        <p:sp>
          <p:nvSpPr>
            <p:cNvPr id="1049089" name="椭圆 92"/>
            <p:cNvSpPr/>
            <p:nvPr/>
          </p:nvSpPr>
          <p:spPr>
            <a:xfrm>
              <a:off x="5936292" y="1427858"/>
              <a:ext cx="1683531" cy="1683531"/>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miter lim="800000"/>
            </a:ln>
            <a:effectLst>
              <a:outerShdw blurRad="152400" dist="38100" dir="8100000" algn="tr" rotWithShape="0">
                <a:prstClr val="black">
                  <a:alpha val="34000"/>
                </a:prstClr>
              </a:outerShdw>
            </a:effectLst>
          </p:spPr>
          <p:txBody>
            <a:bodyPr lIns="34290" tIns="17145" rIns="34290" bIns="17145" rtlCol="0" anchor="ctr"/>
            <a:lstStyle/>
            <a:p>
              <a:pPr algn="ctr" defTabSz="342900"/>
              <a:endParaRPr lang="zh-CN" altLang="en-US" sz="2000" b="1" kern="0">
                <a:solidFill>
                  <a:srgbClr val="5F5F5F">
                    <a:lumMod val="65000"/>
                    <a:lumOff val="35000"/>
                  </a:srgbClr>
                </a:solidFill>
                <a:cs typeface="+mn-ea"/>
                <a:sym typeface="+mn-lt"/>
              </a:endParaRPr>
            </a:p>
          </p:txBody>
        </p:sp>
        <p:sp>
          <p:nvSpPr>
            <p:cNvPr id="1049090" name="椭圆 93"/>
            <p:cNvSpPr/>
            <p:nvPr/>
          </p:nvSpPr>
          <p:spPr>
            <a:xfrm>
              <a:off x="6004465" y="1496031"/>
              <a:ext cx="1547187" cy="1547187"/>
            </a:xfrm>
            <a:prstGeom prst="ellipse">
              <a:avLst/>
            </a:prstGeom>
            <a:solidFill>
              <a:srgbClr val="5B9BD5"/>
            </a:solidFill>
            <a:ln w="12700" cap="flat" cmpd="sng" algn="ctr">
              <a:noFill/>
              <a:prstDash val="solid"/>
              <a:miter lim="800000"/>
            </a:ln>
            <a:effectLst>
              <a:innerShdw blurRad="63500" dist="50800" dir="18900000">
                <a:prstClr val="black">
                  <a:alpha val="35000"/>
                </a:prstClr>
              </a:innerShdw>
            </a:effectLst>
          </p:spPr>
          <p:txBody>
            <a:bodyPr lIns="34290" tIns="17145" rIns="34290" bIns="17145" rtlCol="0" anchor="ctr"/>
            <a:lstStyle/>
            <a:p>
              <a:pPr algn="ctr" defTabSz="342900"/>
              <a:endParaRPr lang="zh-CN" altLang="en-US" sz="2000" b="1" kern="0" dirty="0">
                <a:solidFill>
                  <a:srgbClr val="EEECE1">
                    <a:lumMod val="10000"/>
                  </a:srgbClr>
                </a:solidFill>
                <a:cs typeface="+mn-ea"/>
                <a:sym typeface="+mn-lt"/>
              </a:endParaRPr>
            </a:p>
          </p:txBody>
        </p:sp>
        <p:sp>
          <p:nvSpPr>
            <p:cNvPr id="1049091" name="TextBox 21"/>
            <p:cNvSpPr txBox="1"/>
            <p:nvPr/>
          </p:nvSpPr>
          <p:spPr>
            <a:xfrm>
              <a:off x="6378263" y="1807526"/>
              <a:ext cx="774922" cy="865387"/>
            </a:xfrm>
            <a:prstGeom prst="rect">
              <a:avLst/>
            </a:prstGeom>
            <a:noFill/>
          </p:spPr>
          <p:txBody>
            <a:bodyPr wrap="none" lIns="34290" tIns="17145" rIns="34290" bIns="17145" rtlCol="0">
              <a:spAutoFit/>
            </a:bodyPr>
            <a:lstStyle/>
            <a:p>
              <a:pPr algn="ctr" defTabSz="342900"/>
              <a:r>
                <a:rPr lang="zh-CN" altLang="en-US" sz="2000" b="1" dirty="0">
                  <a:solidFill>
                    <a:prstClr val="white"/>
                  </a:solidFill>
                  <a:cs typeface="+mn-ea"/>
                  <a:sym typeface="+mn-lt"/>
                </a:rPr>
                <a:t>数据</a:t>
              </a:r>
              <a:endParaRPr lang="en-US" altLang="zh-CN" sz="2000" b="1" dirty="0">
                <a:solidFill>
                  <a:prstClr val="white"/>
                </a:solidFill>
                <a:cs typeface="+mn-ea"/>
                <a:sym typeface="+mn-lt"/>
              </a:endParaRPr>
            </a:p>
            <a:p>
              <a:pPr algn="ctr" defTabSz="342900"/>
              <a:r>
                <a:rPr lang="zh-CN" altLang="en-US" sz="2000" b="1" dirty="0">
                  <a:solidFill>
                    <a:prstClr val="white"/>
                  </a:solidFill>
                  <a:cs typeface="+mn-ea"/>
                  <a:sym typeface="+mn-lt"/>
                </a:rPr>
                <a:t>分析</a:t>
              </a:r>
              <a:endParaRPr lang="en-US" altLang="zh-CN" sz="2000" b="1" dirty="0">
                <a:solidFill>
                  <a:prstClr val="white"/>
                </a:solidFill>
                <a:cs typeface="+mn-ea"/>
                <a:sym typeface="+mn-lt"/>
              </a:endParaRPr>
            </a:p>
          </p:txBody>
        </p:sp>
      </p:grpSp>
      <p:grpSp>
        <p:nvGrpSpPr>
          <p:cNvPr id="174" name="组合 95"/>
          <p:cNvGrpSpPr/>
          <p:nvPr/>
        </p:nvGrpSpPr>
        <p:grpSpPr>
          <a:xfrm>
            <a:off x="2331589" y="4967782"/>
            <a:ext cx="1264863" cy="1264861"/>
            <a:chOff x="5936292" y="1427858"/>
            <a:chExt cx="1683531" cy="1683531"/>
          </a:xfrm>
        </p:grpSpPr>
        <p:sp>
          <p:nvSpPr>
            <p:cNvPr id="1049092" name="椭圆 96"/>
            <p:cNvSpPr/>
            <p:nvPr/>
          </p:nvSpPr>
          <p:spPr>
            <a:xfrm>
              <a:off x="5936292" y="1427858"/>
              <a:ext cx="1683531" cy="1683531"/>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miter lim="800000"/>
            </a:ln>
            <a:effectLst>
              <a:outerShdw blurRad="152400" dist="38100" dir="8100000" algn="tr" rotWithShape="0">
                <a:prstClr val="black">
                  <a:alpha val="34000"/>
                </a:prstClr>
              </a:outerShdw>
            </a:effectLst>
          </p:spPr>
          <p:txBody>
            <a:bodyPr lIns="34290" tIns="17145" rIns="34290" bIns="17145" rtlCol="0" anchor="ctr"/>
            <a:lstStyle/>
            <a:p>
              <a:pPr algn="ctr" defTabSz="342900"/>
              <a:endParaRPr lang="zh-CN" altLang="en-US" sz="2000" b="1" kern="0">
                <a:solidFill>
                  <a:srgbClr val="5F5F5F">
                    <a:lumMod val="65000"/>
                    <a:lumOff val="35000"/>
                  </a:srgbClr>
                </a:solidFill>
                <a:cs typeface="+mn-ea"/>
                <a:sym typeface="+mn-lt"/>
              </a:endParaRPr>
            </a:p>
          </p:txBody>
        </p:sp>
        <p:sp>
          <p:nvSpPr>
            <p:cNvPr id="1049093" name="椭圆 97"/>
            <p:cNvSpPr/>
            <p:nvPr/>
          </p:nvSpPr>
          <p:spPr>
            <a:xfrm>
              <a:off x="6004465" y="1496031"/>
              <a:ext cx="1547187" cy="1547187"/>
            </a:xfrm>
            <a:prstGeom prst="ellipse">
              <a:avLst/>
            </a:prstGeom>
            <a:solidFill>
              <a:srgbClr val="5B9BD5"/>
            </a:solidFill>
            <a:ln w="12700" cap="flat" cmpd="sng" algn="ctr">
              <a:noFill/>
              <a:prstDash val="solid"/>
              <a:miter lim="800000"/>
            </a:ln>
            <a:effectLst>
              <a:innerShdw blurRad="63500" dist="50800" dir="18900000">
                <a:prstClr val="black">
                  <a:alpha val="35000"/>
                </a:prstClr>
              </a:innerShdw>
            </a:effectLst>
          </p:spPr>
          <p:txBody>
            <a:bodyPr lIns="34290" tIns="17145" rIns="34290" bIns="17145" rtlCol="0" anchor="ctr"/>
            <a:lstStyle/>
            <a:p>
              <a:pPr algn="ctr" defTabSz="342900"/>
              <a:endParaRPr lang="zh-CN" altLang="en-US" sz="2000" b="1" kern="0" dirty="0">
                <a:solidFill>
                  <a:srgbClr val="EEECE1">
                    <a:lumMod val="10000"/>
                  </a:srgbClr>
                </a:solidFill>
                <a:cs typeface="+mn-ea"/>
                <a:sym typeface="+mn-lt"/>
              </a:endParaRPr>
            </a:p>
          </p:txBody>
        </p:sp>
        <p:sp>
          <p:nvSpPr>
            <p:cNvPr id="1049094" name="TextBox 21"/>
            <p:cNvSpPr txBox="1"/>
            <p:nvPr/>
          </p:nvSpPr>
          <p:spPr>
            <a:xfrm>
              <a:off x="6378263" y="1807526"/>
              <a:ext cx="774922" cy="865387"/>
            </a:xfrm>
            <a:prstGeom prst="rect">
              <a:avLst/>
            </a:prstGeom>
            <a:noFill/>
          </p:spPr>
          <p:txBody>
            <a:bodyPr wrap="none" lIns="34290" tIns="17145" rIns="34290" bIns="17145" rtlCol="0">
              <a:spAutoFit/>
            </a:bodyPr>
            <a:lstStyle/>
            <a:p>
              <a:pPr algn="ctr" defTabSz="342900"/>
              <a:r>
                <a:rPr lang="zh-CN" altLang="en-US" sz="2000" b="1" dirty="0">
                  <a:solidFill>
                    <a:prstClr val="white"/>
                  </a:solidFill>
                  <a:cs typeface="+mn-ea"/>
                  <a:sym typeface="+mn-lt"/>
                </a:rPr>
                <a:t>信息</a:t>
              </a:r>
              <a:endParaRPr lang="en-US" altLang="zh-CN" sz="2000" b="1" dirty="0">
                <a:solidFill>
                  <a:prstClr val="white"/>
                </a:solidFill>
                <a:cs typeface="+mn-ea"/>
                <a:sym typeface="+mn-lt"/>
              </a:endParaRPr>
            </a:p>
            <a:p>
              <a:pPr algn="ctr" defTabSz="342900"/>
              <a:r>
                <a:rPr lang="zh-CN" altLang="en-US" sz="2000" b="1" dirty="0">
                  <a:solidFill>
                    <a:prstClr val="white"/>
                  </a:solidFill>
                  <a:cs typeface="+mn-ea"/>
                  <a:sym typeface="+mn-lt"/>
                </a:rPr>
                <a:t>展示</a:t>
              </a:r>
              <a:endParaRPr lang="en-US" altLang="zh-CN" sz="2000" b="1" dirty="0">
                <a:solidFill>
                  <a:prstClr val="white"/>
                </a:solidFill>
                <a:cs typeface="+mn-ea"/>
                <a:sym typeface="+mn-lt"/>
              </a:endParaRPr>
            </a:p>
          </p:txBody>
        </p:sp>
      </p:grpSp>
      <p:grpSp>
        <p:nvGrpSpPr>
          <p:cNvPr id="175" name="组合 99"/>
          <p:cNvGrpSpPr/>
          <p:nvPr/>
        </p:nvGrpSpPr>
        <p:grpSpPr>
          <a:xfrm>
            <a:off x="4112857" y="4967782"/>
            <a:ext cx="1264863" cy="1264861"/>
            <a:chOff x="5936292" y="1427858"/>
            <a:chExt cx="1683531" cy="1683531"/>
          </a:xfrm>
        </p:grpSpPr>
        <p:sp>
          <p:nvSpPr>
            <p:cNvPr id="1049095" name="椭圆 100"/>
            <p:cNvSpPr/>
            <p:nvPr/>
          </p:nvSpPr>
          <p:spPr>
            <a:xfrm>
              <a:off x="5936292" y="1427858"/>
              <a:ext cx="1683531" cy="1683531"/>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miter lim="800000"/>
            </a:ln>
            <a:effectLst>
              <a:outerShdw blurRad="152400" dist="38100" dir="8100000" algn="tr" rotWithShape="0">
                <a:prstClr val="black">
                  <a:alpha val="34000"/>
                </a:prstClr>
              </a:outerShdw>
            </a:effectLst>
          </p:spPr>
          <p:txBody>
            <a:bodyPr lIns="34290" tIns="17145" rIns="34290" bIns="17145" rtlCol="0" anchor="ctr"/>
            <a:lstStyle/>
            <a:p>
              <a:pPr algn="ctr" defTabSz="342900"/>
              <a:endParaRPr lang="zh-CN" altLang="en-US" sz="2000" b="1" kern="0">
                <a:solidFill>
                  <a:srgbClr val="5F5F5F">
                    <a:lumMod val="65000"/>
                    <a:lumOff val="35000"/>
                  </a:srgbClr>
                </a:solidFill>
                <a:cs typeface="+mn-ea"/>
                <a:sym typeface="+mn-lt"/>
              </a:endParaRPr>
            </a:p>
          </p:txBody>
        </p:sp>
        <p:sp>
          <p:nvSpPr>
            <p:cNvPr id="1049096" name="椭圆 101"/>
            <p:cNvSpPr/>
            <p:nvPr/>
          </p:nvSpPr>
          <p:spPr>
            <a:xfrm>
              <a:off x="6004465" y="1496031"/>
              <a:ext cx="1547187" cy="1547187"/>
            </a:xfrm>
            <a:prstGeom prst="ellipse">
              <a:avLst/>
            </a:prstGeom>
            <a:solidFill>
              <a:srgbClr val="5B9BD5"/>
            </a:solidFill>
            <a:ln w="12700" cap="flat" cmpd="sng" algn="ctr">
              <a:noFill/>
              <a:prstDash val="solid"/>
              <a:miter lim="800000"/>
            </a:ln>
            <a:effectLst>
              <a:innerShdw blurRad="63500" dist="50800" dir="18900000">
                <a:prstClr val="black">
                  <a:alpha val="35000"/>
                </a:prstClr>
              </a:innerShdw>
            </a:effectLst>
          </p:spPr>
          <p:txBody>
            <a:bodyPr lIns="34290" tIns="17145" rIns="34290" bIns="17145" rtlCol="0" anchor="ctr"/>
            <a:lstStyle/>
            <a:p>
              <a:pPr algn="ctr" defTabSz="342900"/>
              <a:endParaRPr lang="zh-CN" altLang="en-US" sz="2000" b="1" kern="0" dirty="0">
                <a:solidFill>
                  <a:srgbClr val="EEECE1">
                    <a:lumMod val="10000"/>
                  </a:srgbClr>
                </a:solidFill>
                <a:cs typeface="+mn-ea"/>
                <a:sym typeface="+mn-lt"/>
              </a:endParaRPr>
            </a:p>
          </p:txBody>
        </p:sp>
        <p:sp>
          <p:nvSpPr>
            <p:cNvPr id="1049097" name="TextBox 21"/>
            <p:cNvSpPr txBox="1"/>
            <p:nvPr/>
          </p:nvSpPr>
          <p:spPr>
            <a:xfrm>
              <a:off x="6378265" y="1807526"/>
              <a:ext cx="774922" cy="865387"/>
            </a:xfrm>
            <a:prstGeom prst="rect">
              <a:avLst/>
            </a:prstGeom>
            <a:noFill/>
          </p:spPr>
          <p:txBody>
            <a:bodyPr wrap="none" lIns="34290" tIns="17145" rIns="34290" bIns="17145" rtlCol="0">
              <a:spAutoFit/>
            </a:bodyPr>
            <a:lstStyle/>
            <a:p>
              <a:pPr algn="ctr" defTabSz="342900"/>
              <a:r>
                <a:rPr lang="zh-CN" altLang="en-US" sz="2000" b="1" dirty="0">
                  <a:solidFill>
                    <a:prstClr val="white"/>
                  </a:solidFill>
                  <a:cs typeface="+mn-ea"/>
                  <a:sym typeface="+mn-lt"/>
                </a:rPr>
                <a:t>信息</a:t>
              </a:r>
              <a:endParaRPr lang="en-US" altLang="zh-CN" sz="2000" b="1" dirty="0">
                <a:solidFill>
                  <a:prstClr val="white"/>
                </a:solidFill>
                <a:cs typeface="+mn-ea"/>
                <a:sym typeface="+mn-lt"/>
              </a:endParaRPr>
            </a:p>
            <a:p>
              <a:pPr algn="ctr" defTabSz="342900"/>
              <a:r>
                <a:rPr lang="zh-CN" altLang="en-US" sz="2000" b="1" dirty="0">
                  <a:solidFill>
                    <a:prstClr val="white"/>
                  </a:solidFill>
                  <a:cs typeface="+mn-ea"/>
                  <a:sym typeface="+mn-lt"/>
                </a:rPr>
                <a:t>推送</a:t>
              </a:r>
              <a:endParaRPr lang="en-US" altLang="zh-CN" sz="2000" b="1" dirty="0">
                <a:solidFill>
                  <a:prstClr val="white"/>
                </a:solidFill>
                <a:cs typeface="+mn-ea"/>
                <a:sym typeface="+mn-lt"/>
              </a:endParaRPr>
            </a:p>
          </p:txBody>
        </p:sp>
      </p:grpSp>
      <p:sp>
        <p:nvSpPr>
          <p:cNvPr id="1049098" name="矩形 103"/>
          <p:cNvSpPr/>
          <p:nvPr/>
        </p:nvSpPr>
        <p:spPr>
          <a:xfrm>
            <a:off x="6541282" y="2022632"/>
            <a:ext cx="2547496" cy="4091941"/>
          </a:xfrm>
          <a:prstGeom prst="rect">
            <a:avLst/>
          </a:prstGeom>
        </p:spPr>
        <p:txBody>
          <a:bodyPr wrap="square">
            <a:spAutoFit/>
          </a:bodyPr>
          <a:lstStyle/>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平台具备强大的大数据分析能力与可视化展示能力</a:t>
            </a:r>
          </a:p>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平台将整合当前与历史监控数据进行深度分析，分析故障特征，辅助发现问题根源</a:t>
            </a:r>
          </a:p>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平台将对</a:t>
            </a:r>
            <a:r>
              <a:rPr lang="en-US" altLang="zh-CN" sz="1200" dirty="0">
                <a:solidFill>
                  <a:srgbClr val="000000"/>
                </a:solidFill>
                <a:cs typeface="+mn-ea"/>
                <a:sym typeface="+mn-lt"/>
              </a:rPr>
              <a:t>IT</a:t>
            </a:r>
            <a:r>
              <a:rPr lang="zh-CN" altLang="en-US" sz="1200" dirty="0">
                <a:solidFill>
                  <a:srgbClr val="000000"/>
                </a:solidFill>
                <a:cs typeface="+mn-ea"/>
                <a:sym typeface="+mn-lt"/>
              </a:rPr>
              <a:t>监控数据全面的分析，定期输出分析报告，支持企业从传统运维统计转向智能运维分析</a:t>
            </a:r>
          </a:p>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平台具备强大的图形化数据展示开发能力，支持个性化数据展示开发</a:t>
            </a:r>
            <a:endParaRPr lang="en-US" altLang="zh-CN" sz="1200" dirty="0">
              <a:solidFill>
                <a:srgbClr val="000000"/>
              </a:solidFill>
              <a:cs typeface="+mn-ea"/>
              <a:sym typeface="+mn-lt"/>
            </a:endParaRPr>
          </a:p>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支持各类图形化的数据展示</a:t>
            </a:r>
            <a:endParaRPr lang="en-US" altLang="zh-CN" sz="1200" dirty="0">
              <a:solidFill>
                <a:srgbClr val="000000"/>
              </a:solidFill>
              <a:cs typeface="+mn-ea"/>
              <a:sym typeface="+mn-lt"/>
            </a:endParaRPr>
          </a:p>
          <a:p>
            <a:pPr marL="285750" indent="-285750" defTabSz="685800">
              <a:lnSpc>
                <a:spcPct val="150000"/>
              </a:lnSpc>
              <a:buFont typeface="Wingdings" panose="05000000000000000000" pitchFamily="2" charset="2"/>
              <a:buChar char="ü"/>
            </a:pPr>
            <a:r>
              <a:rPr lang="zh-CN" altLang="en-US" sz="1200" dirty="0">
                <a:solidFill>
                  <a:srgbClr val="000000"/>
                </a:solidFill>
                <a:cs typeface="+mn-ea"/>
                <a:sym typeface="+mn-lt"/>
              </a:rPr>
              <a:t>提供数据与信息推送功能，支持各种方式的数据推送方式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2" name="Rectangle 69"/>
          <p:cNvSpPr txBox="1">
            <a:spLocks noChangeArrowheads="1"/>
          </p:cNvSpPr>
          <p:nvPr/>
        </p:nvSpPr>
        <p:spPr bwMode="auto">
          <a:xfrm>
            <a:off x="106680" y="22860"/>
            <a:ext cx="5761464"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亮点及成果</a:t>
            </a:r>
            <a:endParaRPr lang="en-US" sz="2400" b="1" dirty="0">
              <a:solidFill>
                <a:schemeClr val="bg1"/>
              </a:solidFill>
              <a:latin typeface="+mn-lt"/>
              <a:ea typeface="+mn-ea"/>
              <a:cs typeface="+mn-ea"/>
              <a:sym typeface="+mn-lt"/>
            </a:endParaRPr>
          </a:p>
        </p:txBody>
      </p:sp>
      <p:sp>
        <p:nvSpPr>
          <p:cNvPr id="1049103" name="上箭头 15"/>
          <p:cNvSpPr/>
          <p:nvPr/>
        </p:nvSpPr>
        <p:spPr>
          <a:xfrm rot="10800000">
            <a:off x="58056" y="3542920"/>
            <a:ext cx="8918013" cy="610260"/>
          </a:xfrm>
          <a:prstGeom prst="upArrow">
            <a:avLst>
              <a:gd name="adj1" fmla="val 100000"/>
              <a:gd name="adj2" fmla="val 52871"/>
            </a:avLst>
          </a:prstGeom>
          <a:solidFill>
            <a:schemeClr val="accent2">
              <a:lumMod val="40000"/>
              <a:lumOff val="60000"/>
            </a:schemeClr>
          </a:solidFill>
          <a:ln w="63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algn="ctr" eaLnBrk="1" fontAlgn="auto" hangingPunct="1">
              <a:spcBef>
                <a:spcPts val="0"/>
              </a:spcBef>
              <a:spcAft>
                <a:spcPts val="0"/>
              </a:spcAft>
            </a:pPr>
            <a:endParaRPr lang="zh-CN" altLang="en-US" sz="1600" b="1" kern="0" dirty="0">
              <a:solidFill>
                <a:schemeClr val="tx1">
                  <a:lumMod val="65000"/>
                  <a:lumOff val="35000"/>
                </a:schemeClr>
              </a:solidFill>
              <a:cs typeface="+mn-ea"/>
              <a:sym typeface="+mn-lt"/>
            </a:endParaRPr>
          </a:p>
        </p:txBody>
      </p:sp>
      <p:sp>
        <p:nvSpPr>
          <p:cNvPr id="1049104" name="矩形 103"/>
          <p:cNvSpPr/>
          <p:nvPr/>
        </p:nvSpPr>
        <p:spPr>
          <a:xfrm>
            <a:off x="634123" y="3690456"/>
            <a:ext cx="7685545" cy="379828"/>
          </a:xfrm>
          <a:prstGeom prst="rect">
            <a:avLst/>
          </a:prstGeom>
          <a:noFill/>
          <a:ln w="6350"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algn="ctr"/>
            <a:r>
              <a:rPr lang="zh-CN" altLang="en-US" b="1" kern="0" dirty="0">
                <a:solidFill>
                  <a:srgbClr val="FF0000"/>
                </a:solidFill>
                <a:cs typeface="+mn-ea"/>
                <a:sym typeface="+mn-lt"/>
              </a:rPr>
              <a:t>亮点</a:t>
            </a:r>
          </a:p>
        </p:txBody>
      </p:sp>
      <p:sp>
        <p:nvSpPr>
          <p:cNvPr id="1049105" name="TextBox 6"/>
          <p:cNvSpPr txBox="1"/>
          <p:nvPr/>
        </p:nvSpPr>
        <p:spPr>
          <a:xfrm>
            <a:off x="708238" y="5157474"/>
            <a:ext cx="2372328" cy="1333778"/>
          </a:xfrm>
          <a:prstGeom prst="rect">
            <a:avLst/>
          </a:prstGeom>
        </p:spPr>
        <p:txBody>
          <a:bodyPr vert="horz" lIns="91440" tIns="45720" rIns="91440" bIns="45720" rtlCol="0" anchor="ctr">
            <a:noAutofit/>
          </a:bodyPr>
          <a:lstStyle>
            <a:defPPr>
              <a:defRPr lang="zh-CN"/>
            </a:defPPr>
            <a:lvl1pPr algn="just">
              <a:spcBef>
                <a:spcPct val="0"/>
              </a:spcBef>
              <a:buNone/>
              <a:defRPr sz="1400" b="1">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dirty="0">
                <a:solidFill>
                  <a:srgbClr val="FF0000"/>
                </a:solidFill>
                <a:latin typeface="+mn-lt"/>
                <a:ea typeface="+mn-ea"/>
                <a:cs typeface="+mn-ea"/>
                <a:sym typeface="+mn-lt"/>
              </a:rPr>
              <a:t>标准化：</a:t>
            </a:r>
            <a:r>
              <a:rPr lang="zh-CN" altLang="en-US" dirty="0">
                <a:latin typeface="+mn-lt"/>
                <a:ea typeface="+mn-ea"/>
                <a:cs typeface="+mn-ea"/>
                <a:sym typeface="+mn-lt"/>
              </a:rPr>
              <a:t>构建标了准化的</a:t>
            </a:r>
            <a:r>
              <a:rPr lang="en-US" altLang="zh-CN" dirty="0">
                <a:latin typeface="+mn-lt"/>
                <a:ea typeface="+mn-ea"/>
                <a:cs typeface="+mn-ea"/>
                <a:sym typeface="+mn-lt"/>
              </a:rPr>
              <a:t>IT</a:t>
            </a:r>
            <a:r>
              <a:rPr lang="zh-CN" altLang="en-US" dirty="0">
                <a:latin typeface="+mn-lt"/>
                <a:ea typeface="+mn-ea"/>
                <a:cs typeface="+mn-ea"/>
                <a:sym typeface="+mn-lt"/>
              </a:rPr>
              <a:t>监控与运维体系，包括：标准化的告警处置流程、应急处理方案以及系统监控部署要求，进而为公司注入高效、规范的故障与风险察觉能力及可靠的故障处理能力</a:t>
            </a:r>
          </a:p>
          <a:p>
            <a:r>
              <a:rPr lang="zh-CN" altLang="en-US" dirty="0">
                <a:latin typeface="+mn-lt"/>
                <a:ea typeface="+mn-ea"/>
                <a:cs typeface="+mn-ea"/>
                <a:sym typeface="+mn-lt"/>
              </a:rPr>
              <a:t>。</a:t>
            </a:r>
            <a:endParaRPr lang="en-US" dirty="0">
              <a:latin typeface="+mn-lt"/>
              <a:ea typeface="+mn-ea"/>
              <a:cs typeface="+mn-ea"/>
              <a:sym typeface="+mn-lt"/>
            </a:endParaRPr>
          </a:p>
        </p:txBody>
      </p:sp>
      <p:sp>
        <p:nvSpPr>
          <p:cNvPr id="1049106" name="矩形 113"/>
          <p:cNvSpPr/>
          <p:nvPr/>
        </p:nvSpPr>
        <p:spPr>
          <a:xfrm>
            <a:off x="651166" y="4303034"/>
            <a:ext cx="2506761" cy="2264222"/>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tx1">
                  <a:lumMod val="75000"/>
                  <a:lumOff val="25000"/>
                </a:schemeClr>
              </a:solidFill>
              <a:cs typeface="+mn-ea"/>
              <a:sym typeface="+mn-lt"/>
            </a:endParaRPr>
          </a:p>
        </p:txBody>
      </p:sp>
      <p:sp>
        <p:nvSpPr>
          <p:cNvPr id="1049107" name="矩形 115"/>
          <p:cNvSpPr/>
          <p:nvPr/>
        </p:nvSpPr>
        <p:spPr>
          <a:xfrm>
            <a:off x="3326840" y="4303034"/>
            <a:ext cx="2526404" cy="2264222"/>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tx1">
                  <a:lumMod val="75000"/>
                  <a:lumOff val="25000"/>
                </a:schemeClr>
              </a:solidFill>
              <a:cs typeface="+mn-ea"/>
              <a:sym typeface="+mn-lt"/>
            </a:endParaRPr>
          </a:p>
        </p:txBody>
      </p:sp>
      <p:sp>
        <p:nvSpPr>
          <p:cNvPr id="1049108" name="矩形 116"/>
          <p:cNvSpPr/>
          <p:nvPr/>
        </p:nvSpPr>
        <p:spPr>
          <a:xfrm>
            <a:off x="6001130" y="4303034"/>
            <a:ext cx="2475026" cy="2264222"/>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tx1">
                  <a:lumMod val="75000"/>
                  <a:lumOff val="25000"/>
                </a:schemeClr>
              </a:solidFill>
              <a:cs typeface="+mn-ea"/>
              <a:sym typeface="+mn-lt"/>
            </a:endParaRPr>
          </a:p>
        </p:txBody>
      </p:sp>
      <p:grpSp>
        <p:nvGrpSpPr>
          <p:cNvPr id="179" name="组合 27"/>
          <p:cNvGrpSpPr/>
          <p:nvPr/>
        </p:nvGrpSpPr>
        <p:grpSpPr>
          <a:xfrm>
            <a:off x="58141" y="714356"/>
            <a:ext cx="8969747" cy="2757552"/>
            <a:chOff x="174253" y="714356"/>
            <a:chExt cx="8969747" cy="2757552"/>
          </a:xfrm>
        </p:grpSpPr>
        <p:sp>
          <p:nvSpPr>
            <p:cNvPr id="1049109" name="矩形 122"/>
            <p:cNvSpPr/>
            <p:nvPr/>
          </p:nvSpPr>
          <p:spPr>
            <a:xfrm>
              <a:off x="315965" y="1155505"/>
              <a:ext cx="8670909" cy="2316403"/>
            </a:xfrm>
            <a:prstGeom prst="rect">
              <a:avLst/>
            </a:prstGeom>
          </p:spPr>
          <p:txBody>
            <a:bodyPr wrap="square">
              <a:spAutoFit/>
            </a:bodyPr>
            <a:lstStyle/>
            <a:p>
              <a:pPr marL="228600" indent="-228600">
                <a:lnSpc>
                  <a:spcPct val="150000"/>
                </a:lnSpc>
                <a:buAutoNum type="arabicPeriod"/>
              </a:pPr>
              <a:r>
                <a:rPr lang="zh-CN" altLang="en-US" sz="1400" dirty="0">
                  <a:cs typeface="+mn-ea"/>
                  <a:sym typeface="+mn-lt"/>
                </a:rPr>
                <a:t>实施一套</a:t>
              </a:r>
              <a:r>
                <a:rPr lang="zh-CN" altLang="en-US" sz="1400" dirty="0">
                  <a:solidFill>
                    <a:srgbClr val="FF0000"/>
                  </a:solidFill>
                  <a:cs typeface="+mn-ea"/>
                  <a:sym typeface="+mn-lt"/>
                </a:rPr>
                <a:t>标准化</a:t>
              </a:r>
              <a:r>
                <a:rPr lang="zh-CN" altLang="en-US" sz="1400" dirty="0">
                  <a:cs typeface="+mn-ea"/>
                  <a:sym typeface="+mn-lt"/>
                </a:rPr>
                <a:t>的</a:t>
              </a:r>
              <a:r>
                <a:rPr lang="en-US" altLang="zh-CN" sz="1400" dirty="0">
                  <a:cs typeface="+mn-ea"/>
                  <a:sym typeface="+mn-lt"/>
                </a:rPr>
                <a:t>IT</a:t>
              </a:r>
              <a:r>
                <a:rPr lang="zh-CN" altLang="en-US" sz="1400" dirty="0">
                  <a:cs typeface="+mn-ea"/>
                  <a:sym typeface="+mn-lt"/>
                </a:rPr>
                <a:t>监控平台系统，为公司注入</a:t>
              </a:r>
              <a:r>
                <a:rPr lang="zh-CN" altLang="en-US" sz="1400" dirty="0">
                  <a:solidFill>
                    <a:srgbClr val="FF0000"/>
                  </a:solidFill>
                  <a:cs typeface="+mn-ea"/>
                  <a:sym typeface="+mn-lt"/>
                </a:rPr>
                <a:t>高效</a:t>
              </a:r>
              <a:r>
                <a:rPr lang="zh-CN" altLang="en-US" sz="1400" dirty="0">
                  <a:cs typeface="+mn-ea"/>
                  <a:sym typeface="+mn-lt"/>
                </a:rPr>
                <a:t>、规范的故障与风险察觉能力以及</a:t>
              </a:r>
              <a:r>
                <a:rPr lang="zh-CN" altLang="en-US" sz="1400" dirty="0">
                  <a:solidFill>
                    <a:srgbClr val="FF0000"/>
                  </a:solidFill>
                  <a:cs typeface="+mn-ea"/>
                  <a:sym typeface="+mn-lt"/>
                </a:rPr>
                <a:t>可靠</a:t>
              </a:r>
              <a:r>
                <a:rPr lang="zh-CN" altLang="en-US" sz="1400" dirty="0">
                  <a:cs typeface="+mn-ea"/>
                  <a:sym typeface="+mn-lt"/>
                </a:rPr>
                <a:t>的故障处理能力，为公司建立主动式、体系化的</a:t>
              </a:r>
              <a:r>
                <a:rPr lang="en-US" altLang="zh-CN" sz="1400" dirty="0">
                  <a:cs typeface="+mn-ea"/>
                  <a:sym typeface="+mn-lt"/>
                </a:rPr>
                <a:t>IT</a:t>
              </a:r>
              <a:r>
                <a:rPr lang="zh-CN" altLang="en-US" sz="1400" dirty="0">
                  <a:cs typeface="+mn-ea"/>
                  <a:sym typeface="+mn-lt"/>
                </a:rPr>
                <a:t>监控运维模式奠定了基础。</a:t>
              </a:r>
              <a:endParaRPr lang="en-US" altLang="zh-CN" sz="1400" dirty="0">
                <a:cs typeface="+mn-ea"/>
                <a:sym typeface="+mn-lt"/>
              </a:endParaRPr>
            </a:p>
            <a:p>
              <a:pPr marL="228600" indent="-228600">
                <a:lnSpc>
                  <a:spcPct val="150000"/>
                </a:lnSpc>
                <a:buAutoNum type="arabicPeriod"/>
              </a:pPr>
              <a:r>
                <a:rPr lang="zh-CN" altLang="en-US" sz="1400" dirty="0">
                  <a:cs typeface="+mn-ea"/>
                  <a:sym typeface="+mn-lt"/>
                </a:rPr>
                <a:t>实现了对子公司的各个</a:t>
              </a:r>
              <a:r>
                <a:rPr lang="zh-CN" altLang="en-US" sz="1400" dirty="0">
                  <a:solidFill>
                    <a:srgbClr val="FF0000"/>
                  </a:solidFill>
                  <a:cs typeface="+mn-ea"/>
                  <a:sym typeface="+mn-lt"/>
                </a:rPr>
                <a:t>核心平台</a:t>
              </a:r>
              <a:r>
                <a:rPr lang="zh-CN" altLang="en-US" sz="1400" dirty="0">
                  <a:cs typeface="+mn-ea"/>
                  <a:sym typeface="+mn-lt"/>
                </a:rPr>
                <a:t>（</a:t>
              </a:r>
              <a:r>
                <a:rPr lang="en-US" altLang="zh-CN" sz="1400" dirty="0">
                  <a:cs typeface="+mn-ea"/>
                  <a:sym typeface="+mn-lt"/>
                </a:rPr>
                <a:t>WLAN</a:t>
              </a:r>
              <a:r>
                <a:rPr lang="zh-CN" altLang="en-US" sz="1400" dirty="0">
                  <a:cs typeface="+mn-ea"/>
                  <a:sym typeface="+mn-lt"/>
                </a:rPr>
                <a:t>、视频监控）、</a:t>
              </a:r>
              <a:r>
                <a:rPr lang="zh-CN" altLang="en-US" sz="1400" dirty="0">
                  <a:solidFill>
                    <a:srgbClr val="FF0000"/>
                  </a:solidFill>
                  <a:cs typeface="+mn-ea"/>
                  <a:sym typeface="+mn-lt"/>
                </a:rPr>
                <a:t>重要系统</a:t>
              </a:r>
              <a:r>
                <a:rPr lang="zh-CN" altLang="en-US" sz="1400" dirty="0">
                  <a:cs typeface="+mn-ea"/>
                  <a:sym typeface="+mn-lt"/>
                </a:rPr>
                <a:t>（内部项目管理系统）、</a:t>
              </a:r>
              <a:r>
                <a:rPr lang="zh-CN" altLang="en-US" sz="1400" dirty="0">
                  <a:solidFill>
                    <a:srgbClr val="FF0000"/>
                  </a:solidFill>
                  <a:cs typeface="+mn-ea"/>
                  <a:sym typeface="+mn-lt"/>
                </a:rPr>
                <a:t>关键网络</a:t>
              </a:r>
              <a:r>
                <a:rPr lang="zh-CN" altLang="en-US" sz="1400" dirty="0">
                  <a:cs typeface="+mn-ea"/>
                  <a:sym typeface="+mn-lt"/>
                </a:rPr>
                <a:t>以及</a:t>
              </a:r>
              <a:r>
                <a:rPr lang="zh-CN" altLang="en-US" sz="1400" dirty="0">
                  <a:solidFill>
                    <a:srgbClr val="FF0000"/>
                  </a:solidFill>
                  <a:cs typeface="+mn-ea"/>
                  <a:sym typeface="+mn-lt"/>
                </a:rPr>
                <a:t>基础设施</a:t>
              </a:r>
              <a:r>
                <a:rPr lang="zh-CN" altLang="en-US" sz="1400" dirty="0">
                  <a:cs typeface="+mn-ea"/>
                  <a:sym typeface="+mn-lt"/>
                </a:rPr>
                <a:t>（物理机、存储）实时、全面的监控，可有效的降低了系统的故障率，保障系统的运行效率。</a:t>
              </a:r>
              <a:endParaRPr lang="en-US" altLang="zh-CN" sz="1400" dirty="0">
                <a:cs typeface="+mn-ea"/>
                <a:sym typeface="+mn-lt"/>
              </a:endParaRPr>
            </a:p>
            <a:p>
              <a:pPr marL="228600" indent="-228600">
                <a:lnSpc>
                  <a:spcPct val="150000"/>
                </a:lnSpc>
                <a:buFontTx/>
                <a:buAutoNum type="arabicPeriod"/>
              </a:pPr>
              <a:r>
                <a:rPr lang="zh-CN" altLang="en-US" sz="1400" dirty="0">
                  <a:cs typeface="+mn-ea"/>
                  <a:sym typeface="+mn-lt"/>
                </a:rPr>
                <a:t>基于平台大大提高了</a:t>
              </a:r>
              <a:r>
                <a:rPr lang="en-US" altLang="zh-CN" sz="1400" dirty="0">
                  <a:cs typeface="+mn-ea"/>
                  <a:sym typeface="+mn-lt"/>
                </a:rPr>
                <a:t>IT</a:t>
              </a:r>
              <a:r>
                <a:rPr lang="zh-CN" altLang="en-US" sz="1400" dirty="0">
                  <a:cs typeface="+mn-ea"/>
                  <a:sym typeface="+mn-lt"/>
                </a:rPr>
                <a:t>系统监控与运维工作的自主化程度，极大提高了整个</a:t>
              </a:r>
              <a:r>
                <a:rPr lang="en-US" altLang="zh-CN" sz="1400" dirty="0">
                  <a:cs typeface="+mn-ea"/>
                  <a:sym typeface="+mn-lt"/>
                </a:rPr>
                <a:t>IT</a:t>
              </a:r>
              <a:r>
                <a:rPr lang="zh-CN" altLang="en-US" sz="1400" dirty="0">
                  <a:cs typeface="+mn-ea"/>
                  <a:sym typeface="+mn-lt"/>
                </a:rPr>
                <a:t>运维工作的效率，并降低了</a:t>
              </a:r>
              <a:r>
                <a:rPr lang="en-US" altLang="zh-CN" sz="1400" dirty="0">
                  <a:cs typeface="+mn-ea"/>
                  <a:sym typeface="+mn-lt"/>
                </a:rPr>
                <a:t>IT</a:t>
              </a:r>
              <a:r>
                <a:rPr lang="zh-CN" altLang="en-US" sz="1400" dirty="0">
                  <a:cs typeface="+mn-ea"/>
                  <a:sym typeface="+mn-lt"/>
                </a:rPr>
                <a:t>运维工作量以及人力成本</a:t>
              </a:r>
              <a:r>
                <a:rPr lang="zh-CN" altLang="en-US" sz="1400" dirty="0">
                  <a:solidFill>
                    <a:schemeClr val="tx1">
                      <a:lumMod val="65000"/>
                      <a:lumOff val="35000"/>
                    </a:schemeClr>
                  </a:solidFill>
                  <a:cs typeface="+mn-ea"/>
                  <a:sym typeface="+mn-lt"/>
                </a:rPr>
                <a:t>。</a:t>
              </a:r>
              <a:endParaRPr lang="zh-CN" altLang="en-US" sz="1400" dirty="0">
                <a:cs typeface="+mn-ea"/>
                <a:sym typeface="+mn-lt"/>
              </a:endParaRPr>
            </a:p>
            <a:p>
              <a:pPr marL="228600" indent="-228600">
                <a:lnSpc>
                  <a:spcPct val="150000"/>
                </a:lnSpc>
                <a:buFontTx/>
                <a:buAutoNum type="arabicPeriod"/>
              </a:pPr>
              <a:r>
                <a:rPr lang="zh-CN" altLang="en-US" sz="1400" dirty="0">
                  <a:cs typeface="+mn-ea"/>
                  <a:sym typeface="+mn-lt"/>
                </a:rPr>
                <a:t>利用平台实现主动式的系统监控与告警，保障了系统可用性，更好的服务业务的运营，彰显了</a:t>
              </a:r>
              <a:r>
                <a:rPr lang="en-US" altLang="zh-CN" sz="1400" dirty="0">
                  <a:cs typeface="+mn-ea"/>
                  <a:sym typeface="+mn-lt"/>
                </a:rPr>
                <a:t>IT</a:t>
              </a:r>
              <a:r>
                <a:rPr lang="zh-CN" altLang="en-US" sz="1400" dirty="0">
                  <a:cs typeface="+mn-ea"/>
                  <a:sym typeface="+mn-lt"/>
                </a:rPr>
                <a:t>部门价值。</a:t>
              </a:r>
              <a:endParaRPr lang="zh-CN" altLang="en-US" sz="1400" dirty="0">
                <a:solidFill>
                  <a:schemeClr val="tx1">
                    <a:lumMod val="65000"/>
                    <a:lumOff val="35000"/>
                  </a:schemeClr>
                </a:solidFill>
                <a:cs typeface="+mn-ea"/>
                <a:sym typeface="+mn-lt"/>
              </a:endParaRPr>
            </a:p>
          </p:txBody>
        </p:sp>
        <p:sp>
          <p:nvSpPr>
            <p:cNvPr id="1049110" name="矩形 125"/>
            <p:cNvSpPr/>
            <p:nvPr/>
          </p:nvSpPr>
          <p:spPr>
            <a:xfrm>
              <a:off x="225990" y="750074"/>
              <a:ext cx="8893299" cy="2717160"/>
            </a:xfrm>
            <a:prstGeom prst="rect">
              <a:avLst/>
            </a:prstGeom>
            <a:noFill/>
            <a:ln>
              <a:solidFill>
                <a:srgbClr val="9BBB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cs typeface="+mn-ea"/>
                <a:sym typeface="+mn-lt"/>
              </a:endParaRPr>
            </a:p>
          </p:txBody>
        </p:sp>
        <p:sp>
          <p:nvSpPr>
            <p:cNvPr id="1049111" name="Rounded Rectangle 9"/>
            <p:cNvSpPr/>
            <p:nvPr/>
          </p:nvSpPr>
          <p:spPr>
            <a:xfrm>
              <a:off x="174253" y="714356"/>
              <a:ext cx="8969747" cy="4311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cs typeface="+mn-ea"/>
                  <a:sym typeface="+mn-lt"/>
                </a:rPr>
                <a:t>成果</a:t>
              </a:r>
            </a:p>
          </p:txBody>
        </p:sp>
      </p:grpSp>
      <p:pic>
        <p:nvPicPr>
          <p:cNvPr id="2097198" name="图片 2"/>
          <p:cNvPicPr>
            <a:picLocks noChangeAspect="1"/>
          </p:cNvPicPr>
          <p:nvPr/>
        </p:nvPicPr>
        <p:blipFill>
          <a:blip r:embed="rId3" cstate="print"/>
          <a:srcRect/>
          <a:stretch>
            <a:fillRect/>
          </a:stretch>
        </p:blipFill>
        <p:spPr>
          <a:xfrm>
            <a:off x="6963438" y="4424062"/>
            <a:ext cx="606991" cy="606991"/>
          </a:xfrm>
          <a:prstGeom prst="rect">
            <a:avLst/>
          </a:prstGeom>
        </p:spPr>
      </p:pic>
      <p:pic>
        <p:nvPicPr>
          <p:cNvPr id="2097199" name="图片 25"/>
          <p:cNvPicPr>
            <a:picLocks noChangeAspect="1"/>
          </p:cNvPicPr>
          <p:nvPr/>
        </p:nvPicPr>
        <p:blipFill>
          <a:blip r:embed="rId4" cstate="print"/>
          <a:srcRect/>
          <a:stretch>
            <a:fillRect/>
          </a:stretch>
        </p:blipFill>
        <p:spPr>
          <a:xfrm>
            <a:off x="4236797" y="4424062"/>
            <a:ext cx="646445" cy="606991"/>
          </a:xfrm>
          <a:prstGeom prst="rect">
            <a:avLst/>
          </a:prstGeom>
        </p:spPr>
      </p:pic>
      <p:pic>
        <p:nvPicPr>
          <p:cNvPr id="2097200" name="图片 26"/>
          <p:cNvPicPr>
            <a:picLocks noChangeAspect="1"/>
          </p:cNvPicPr>
          <p:nvPr/>
        </p:nvPicPr>
        <p:blipFill>
          <a:blip r:embed="rId5" cstate="print"/>
          <a:srcRect/>
          <a:stretch>
            <a:fillRect/>
          </a:stretch>
        </p:blipFill>
        <p:spPr>
          <a:xfrm>
            <a:off x="1620668" y="4443680"/>
            <a:ext cx="567755" cy="567755"/>
          </a:xfrm>
          <a:prstGeom prst="rect">
            <a:avLst/>
          </a:prstGeom>
        </p:spPr>
      </p:pic>
      <p:sp>
        <p:nvSpPr>
          <p:cNvPr id="1049112" name="TextBox 6"/>
          <p:cNvSpPr txBox="1"/>
          <p:nvPr/>
        </p:nvSpPr>
        <p:spPr>
          <a:xfrm>
            <a:off x="3385836" y="5153685"/>
            <a:ext cx="2372328" cy="1333778"/>
          </a:xfrm>
          <a:prstGeom prst="rect">
            <a:avLst/>
          </a:prstGeom>
        </p:spPr>
        <p:txBody>
          <a:bodyPr vert="horz" lIns="91440" tIns="45720" rIns="91440" bIns="45720" rtlCol="0" anchor="ctr">
            <a:noAutofit/>
          </a:bodyPr>
          <a:lstStyle>
            <a:defPPr>
              <a:defRPr lang="zh-CN"/>
            </a:defPPr>
            <a:lvl1pPr algn="just">
              <a:spcBef>
                <a:spcPct val="0"/>
              </a:spcBef>
              <a:buNone/>
              <a:defRPr sz="1400" b="1">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dirty="0">
                <a:solidFill>
                  <a:srgbClr val="FF0000"/>
                </a:solidFill>
                <a:latin typeface="+mn-lt"/>
                <a:ea typeface="+mn-ea"/>
                <a:cs typeface="+mn-ea"/>
                <a:sym typeface="+mn-lt"/>
              </a:rPr>
              <a:t>主动式：</a:t>
            </a:r>
            <a:r>
              <a:rPr lang="zh-CN" altLang="en-US" dirty="0">
                <a:latin typeface="+mn-lt"/>
                <a:ea typeface="+mn-ea"/>
                <a:cs typeface="+mn-ea"/>
                <a:sym typeface="+mn-lt"/>
              </a:rPr>
              <a:t>利用硬件可用性探测、系统业务可用性测试、系统状态巡检等一系列手段，主动对系统故障进行检测，及时发现系统故障风险，实现主动式</a:t>
            </a:r>
            <a:r>
              <a:rPr lang="en-US" altLang="zh-CN" dirty="0">
                <a:latin typeface="+mn-lt"/>
                <a:ea typeface="+mn-ea"/>
                <a:cs typeface="+mn-ea"/>
                <a:sym typeface="+mn-lt"/>
              </a:rPr>
              <a:t>IT</a:t>
            </a:r>
            <a:r>
              <a:rPr lang="zh-CN" altLang="en-US" dirty="0">
                <a:latin typeface="+mn-lt"/>
                <a:ea typeface="+mn-ea"/>
                <a:cs typeface="+mn-ea"/>
                <a:sym typeface="+mn-lt"/>
              </a:rPr>
              <a:t>监控与告警。</a:t>
            </a:r>
            <a:endParaRPr lang="en-US" dirty="0">
              <a:latin typeface="+mn-lt"/>
              <a:ea typeface="+mn-ea"/>
              <a:cs typeface="+mn-ea"/>
              <a:sym typeface="+mn-lt"/>
            </a:endParaRPr>
          </a:p>
        </p:txBody>
      </p:sp>
      <p:sp>
        <p:nvSpPr>
          <p:cNvPr id="1049113" name="TextBox 6"/>
          <p:cNvSpPr txBox="1"/>
          <p:nvPr/>
        </p:nvSpPr>
        <p:spPr>
          <a:xfrm>
            <a:off x="6063434" y="5161969"/>
            <a:ext cx="2372328" cy="1333778"/>
          </a:xfrm>
          <a:prstGeom prst="rect">
            <a:avLst/>
          </a:prstGeom>
        </p:spPr>
        <p:txBody>
          <a:bodyPr vert="horz" lIns="91440" tIns="45720" rIns="91440" bIns="45720" rtlCol="0" anchor="ctr">
            <a:noAutofit/>
          </a:bodyPr>
          <a:lstStyle>
            <a:defPPr>
              <a:defRPr lang="zh-CN"/>
            </a:defPPr>
            <a:lvl1pPr algn="just">
              <a:spcBef>
                <a:spcPct val="0"/>
              </a:spcBef>
              <a:buNone/>
              <a:defRPr sz="1400" b="1">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zh-CN" altLang="en-US" dirty="0">
                <a:solidFill>
                  <a:srgbClr val="FF0000"/>
                </a:solidFill>
                <a:latin typeface="+mn-lt"/>
                <a:ea typeface="+mn-ea"/>
                <a:cs typeface="+mn-ea"/>
                <a:sym typeface="+mn-lt"/>
              </a:rPr>
              <a:t>可视化：</a:t>
            </a:r>
            <a:r>
              <a:rPr lang="zh-CN" altLang="en-US" dirty="0">
                <a:latin typeface="+mn-lt"/>
                <a:ea typeface="+mn-ea"/>
                <a:cs typeface="+mn-ea"/>
                <a:sym typeface="+mn-lt"/>
              </a:rPr>
              <a:t>基于集成运维管理界面让管理员可以对被监控系统实现全面的监控配置、告警管理及处置、并对监控数据实现深度分析，并为智能化运维奠定基础。</a:t>
            </a:r>
            <a:endParaRPr lang="en-US" dirty="0">
              <a:latin typeface="+mn-lt"/>
              <a:ea typeface="+mn-ea"/>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7" name="Rectangle 69"/>
          <p:cNvSpPr txBox="1">
            <a:spLocks noChangeArrowheads="1"/>
          </p:cNvSpPr>
          <p:nvPr/>
        </p:nvSpPr>
        <p:spPr bwMode="auto">
          <a:xfrm>
            <a:off x="106929" y="23114"/>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dirty="0">
                <a:solidFill>
                  <a:schemeClr val="bg1"/>
                </a:solidFill>
                <a:latin typeface="+mn-lt"/>
                <a:ea typeface="+mn-ea"/>
                <a:cs typeface="+mn-ea"/>
                <a:sym typeface="+mn-lt"/>
              </a:rPr>
              <a:t>实施效益</a:t>
            </a:r>
          </a:p>
        </p:txBody>
      </p:sp>
      <p:sp>
        <p:nvSpPr>
          <p:cNvPr id="1049118" name="TextBox 11"/>
          <p:cNvSpPr txBox="1">
            <a:spLocks noChangeArrowheads="1"/>
          </p:cNvSpPr>
          <p:nvPr/>
        </p:nvSpPr>
        <p:spPr bwMode="auto">
          <a:xfrm>
            <a:off x="126936" y="2703748"/>
            <a:ext cx="2227631" cy="2402840"/>
          </a:xfrm>
          <a:prstGeom prst="rect">
            <a:avLst/>
          </a:prstGeom>
          <a:noFill/>
          <a:ln>
            <a:noFill/>
          </a:ln>
        </p:spPr>
        <p:style>
          <a:lnRef idx="0">
            <a:scrgbClr r="0" g="0" b="0"/>
          </a:lnRef>
          <a:fillRef idx="0">
            <a:scrgbClr r="0" g="0" b="0"/>
          </a:fillRef>
          <a:effectRef idx="0">
            <a:scrgbClr r="0" g="0" b="0"/>
          </a:effectRef>
          <a:fontRef idx="major">
            <a:srgbClr val="000000"/>
          </a:fontRef>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通过本次</a:t>
            </a:r>
            <a:r>
              <a:rPr lang="en-US" altLang="zh-CN" sz="1400" dirty="0">
                <a:solidFill>
                  <a:srgbClr val="4D4D4D"/>
                </a:solidFill>
                <a:latin typeface="+mn-lt"/>
                <a:ea typeface="+mn-ea"/>
                <a:cs typeface="+mn-ea"/>
                <a:sym typeface="+mn-lt"/>
              </a:rPr>
              <a:t>OMC</a:t>
            </a:r>
            <a:r>
              <a:rPr lang="zh-CN" altLang="en-US" sz="1400" dirty="0">
                <a:solidFill>
                  <a:srgbClr val="4D4D4D"/>
                </a:solidFill>
                <a:latin typeface="+mn-lt"/>
                <a:ea typeface="+mn-ea"/>
                <a:cs typeface="+mn-ea"/>
                <a:sym typeface="+mn-lt"/>
              </a:rPr>
              <a:t>平台的实施，提升子公司的系统运维能力，进而可以满足母公司对子公司各项运维动作的要求，避免在日常考核中失分。</a:t>
            </a:r>
          </a:p>
        </p:txBody>
      </p:sp>
      <p:grpSp>
        <p:nvGrpSpPr>
          <p:cNvPr id="183" name="组合 3"/>
          <p:cNvGrpSpPr/>
          <p:nvPr/>
        </p:nvGrpSpPr>
        <p:grpSpPr>
          <a:xfrm>
            <a:off x="2831315" y="1268760"/>
            <a:ext cx="1351393" cy="1221303"/>
            <a:chOff x="3712528" y="1994012"/>
            <a:chExt cx="1351393" cy="1221303"/>
          </a:xfrm>
        </p:grpSpPr>
        <p:sp>
          <p:nvSpPr>
            <p:cNvPr id="1049119" name="圆角矩形 4"/>
            <p:cNvSpPr/>
            <p:nvPr/>
          </p:nvSpPr>
          <p:spPr>
            <a:xfrm rot="2700000">
              <a:off x="3777574" y="2049526"/>
              <a:ext cx="1221303" cy="1110275"/>
            </a:xfrm>
            <a:prstGeom prst="roundRect">
              <a:avLst/>
            </a:prstGeom>
            <a:solidFill>
              <a:srgbClr val="4F81BD">
                <a:alpha val="89804"/>
              </a:srgbClr>
            </a:solidFill>
            <a:ln>
              <a:noFill/>
            </a:ln>
            <a:effectLst>
              <a:outerShdw blurRad="254000" dist="152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49120" name="TextBox 33"/>
            <p:cNvSpPr txBox="1"/>
            <p:nvPr/>
          </p:nvSpPr>
          <p:spPr>
            <a:xfrm>
              <a:off x="3712528" y="2327664"/>
              <a:ext cx="1351393"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00" dirty="0">
                  <a:solidFill>
                    <a:srgbClr val="FFFFFF"/>
                  </a:solidFill>
                  <a:latin typeface="+mn-lt"/>
                  <a:ea typeface="+mn-ea"/>
                  <a:cs typeface="+mn-ea"/>
                  <a:sym typeface="+mn-lt"/>
                </a:rPr>
                <a:t>降低运维</a:t>
              </a:r>
              <a:endParaRPr lang="en-US" altLang="zh-CN" sz="1800" dirty="0">
                <a:solidFill>
                  <a:srgbClr val="FFFFFF"/>
                </a:solidFill>
                <a:latin typeface="+mn-lt"/>
                <a:ea typeface="+mn-ea"/>
                <a:cs typeface="+mn-ea"/>
                <a:sym typeface="+mn-lt"/>
              </a:endParaRPr>
            </a:p>
            <a:p>
              <a:pPr fontAlgn="base">
                <a:spcBef>
                  <a:spcPct val="0"/>
                </a:spcBef>
                <a:spcAft>
                  <a:spcPct val="0"/>
                </a:spcAft>
              </a:pPr>
              <a:r>
                <a:rPr lang="zh-CN" altLang="en-US" sz="1800" dirty="0">
                  <a:solidFill>
                    <a:srgbClr val="FFFFFF"/>
                  </a:solidFill>
                  <a:latin typeface="+mn-lt"/>
                  <a:ea typeface="+mn-ea"/>
                  <a:cs typeface="+mn-ea"/>
                  <a:sym typeface="+mn-lt"/>
                </a:rPr>
                <a:t>人力成本</a:t>
              </a:r>
            </a:p>
          </p:txBody>
        </p:sp>
      </p:grpSp>
      <p:grpSp>
        <p:nvGrpSpPr>
          <p:cNvPr id="184" name="组合 16"/>
          <p:cNvGrpSpPr/>
          <p:nvPr/>
        </p:nvGrpSpPr>
        <p:grpSpPr>
          <a:xfrm>
            <a:off x="477423" y="1268760"/>
            <a:ext cx="1503793" cy="1221303"/>
            <a:chOff x="1312612" y="2020799"/>
            <a:chExt cx="1503793" cy="1221303"/>
          </a:xfrm>
        </p:grpSpPr>
        <p:sp>
          <p:nvSpPr>
            <p:cNvPr id="1049121" name="TextBox 33"/>
            <p:cNvSpPr txBox="1"/>
            <p:nvPr/>
          </p:nvSpPr>
          <p:spPr>
            <a:xfrm>
              <a:off x="1312612" y="2202051"/>
              <a:ext cx="1351393"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00" dirty="0">
                  <a:solidFill>
                    <a:srgbClr val="FFFFFF"/>
                  </a:solidFill>
                  <a:latin typeface="+mn-lt"/>
                  <a:ea typeface="+mn-ea"/>
                  <a:cs typeface="+mn-ea"/>
                  <a:sym typeface="+mn-lt"/>
                </a:rPr>
                <a:t>医疗行业</a:t>
              </a:r>
              <a:endParaRPr lang="en-US" altLang="zh-CN" sz="1800" dirty="0">
                <a:solidFill>
                  <a:srgbClr val="FFFFFF"/>
                </a:solidFill>
                <a:latin typeface="+mn-lt"/>
                <a:ea typeface="+mn-ea"/>
                <a:cs typeface="+mn-ea"/>
                <a:sym typeface="+mn-lt"/>
              </a:endParaRPr>
            </a:p>
            <a:p>
              <a:pPr fontAlgn="base">
                <a:spcBef>
                  <a:spcPct val="0"/>
                </a:spcBef>
                <a:spcAft>
                  <a:spcPct val="0"/>
                </a:spcAft>
              </a:pPr>
              <a:r>
                <a:rPr lang="zh-CN" altLang="en-US" sz="1800" dirty="0">
                  <a:solidFill>
                    <a:srgbClr val="FFFFFF"/>
                  </a:solidFill>
                  <a:latin typeface="+mn-lt"/>
                  <a:ea typeface="+mn-ea"/>
                  <a:cs typeface="+mn-ea"/>
                  <a:sym typeface="+mn-lt"/>
                </a:rPr>
                <a:t>发展方向</a:t>
              </a:r>
            </a:p>
          </p:txBody>
        </p:sp>
        <p:sp>
          <p:nvSpPr>
            <p:cNvPr id="1049122" name="圆角矩形 4"/>
            <p:cNvSpPr/>
            <p:nvPr/>
          </p:nvSpPr>
          <p:spPr>
            <a:xfrm rot="2700000">
              <a:off x="1530058" y="2076313"/>
              <a:ext cx="1221303" cy="1110275"/>
            </a:xfrm>
            <a:prstGeom prst="roundRect">
              <a:avLst/>
            </a:prstGeom>
            <a:solidFill>
              <a:srgbClr val="D94E59">
                <a:alpha val="89804"/>
              </a:srgbClr>
            </a:solidFill>
            <a:ln>
              <a:noFill/>
            </a:ln>
            <a:effectLst>
              <a:outerShdw blurRad="254000" dist="152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49123" name="TextBox 33"/>
            <p:cNvSpPr txBox="1"/>
            <p:nvPr/>
          </p:nvSpPr>
          <p:spPr>
            <a:xfrm>
              <a:off x="1465012" y="2354451"/>
              <a:ext cx="1351393"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00" dirty="0">
                  <a:solidFill>
                    <a:srgbClr val="FFFFFF"/>
                  </a:solidFill>
                  <a:latin typeface="+mn-lt"/>
                  <a:ea typeface="+mn-ea"/>
                  <a:cs typeface="+mn-ea"/>
                  <a:sym typeface="+mn-lt"/>
                </a:rPr>
                <a:t>提升日常</a:t>
              </a:r>
              <a:endParaRPr lang="en-US" altLang="zh-CN" sz="1800" dirty="0">
                <a:solidFill>
                  <a:srgbClr val="FFFFFF"/>
                </a:solidFill>
                <a:latin typeface="+mn-lt"/>
                <a:ea typeface="+mn-ea"/>
                <a:cs typeface="+mn-ea"/>
                <a:sym typeface="+mn-lt"/>
              </a:endParaRPr>
            </a:p>
            <a:p>
              <a:pPr fontAlgn="base">
                <a:spcBef>
                  <a:spcPct val="0"/>
                </a:spcBef>
                <a:spcAft>
                  <a:spcPct val="0"/>
                </a:spcAft>
              </a:pPr>
              <a:r>
                <a:rPr lang="zh-CN" altLang="en-US" sz="1800" dirty="0">
                  <a:solidFill>
                    <a:srgbClr val="FFFFFF"/>
                  </a:solidFill>
                  <a:latin typeface="+mn-lt"/>
                  <a:ea typeface="+mn-ea"/>
                  <a:cs typeface="+mn-ea"/>
                  <a:sym typeface="+mn-lt"/>
                </a:rPr>
                <a:t>考核表现</a:t>
              </a:r>
            </a:p>
          </p:txBody>
        </p:sp>
      </p:grpSp>
      <p:grpSp>
        <p:nvGrpSpPr>
          <p:cNvPr id="185" name="组合 2"/>
          <p:cNvGrpSpPr/>
          <p:nvPr/>
        </p:nvGrpSpPr>
        <p:grpSpPr>
          <a:xfrm>
            <a:off x="5032807" y="1268760"/>
            <a:ext cx="1351393" cy="1221303"/>
            <a:chOff x="6112444" y="1868400"/>
            <a:chExt cx="1351393" cy="1221303"/>
          </a:xfrm>
        </p:grpSpPr>
        <p:sp>
          <p:nvSpPr>
            <p:cNvPr id="1049124" name="圆角矩形 4"/>
            <p:cNvSpPr/>
            <p:nvPr/>
          </p:nvSpPr>
          <p:spPr>
            <a:xfrm rot="2700000">
              <a:off x="6177490" y="1923914"/>
              <a:ext cx="1221303" cy="1110275"/>
            </a:xfrm>
            <a:prstGeom prst="roundRect">
              <a:avLst/>
            </a:prstGeom>
            <a:solidFill>
              <a:srgbClr val="D94E59">
                <a:alpha val="89804"/>
              </a:srgbClr>
            </a:solidFill>
            <a:ln>
              <a:noFill/>
            </a:ln>
            <a:effectLst>
              <a:outerShdw blurRad="254000" dist="152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49125" name="TextBox 33"/>
            <p:cNvSpPr txBox="1"/>
            <p:nvPr/>
          </p:nvSpPr>
          <p:spPr>
            <a:xfrm>
              <a:off x="6112444" y="2202052"/>
              <a:ext cx="1351393"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00" dirty="0">
                  <a:solidFill>
                    <a:srgbClr val="FFFFFF"/>
                  </a:solidFill>
                  <a:latin typeface="+mn-lt"/>
                  <a:ea typeface="+mn-ea"/>
                  <a:cs typeface="+mn-ea"/>
                  <a:sym typeface="+mn-lt"/>
                </a:rPr>
                <a:t>提升内外客户满意度</a:t>
              </a:r>
            </a:p>
          </p:txBody>
        </p:sp>
      </p:grpSp>
      <p:grpSp>
        <p:nvGrpSpPr>
          <p:cNvPr id="186" name="组合 1"/>
          <p:cNvGrpSpPr/>
          <p:nvPr/>
        </p:nvGrpSpPr>
        <p:grpSpPr>
          <a:xfrm>
            <a:off x="7234299" y="1268760"/>
            <a:ext cx="1351393" cy="1221303"/>
            <a:chOff x="8069488" y="1868399"/>
            <a:chExt cx="1351393" cy="1221303"/>
          </a:xfrm>
        </p:grpSpPr>
        <p:sp>
          <p:nvSpPr>
            <p:cNvPr id="1049126" name="圆角矩形 4"/>
            <p:cNvSpPr/>
            <p:nvPr/>
          </p:nvSpPr>
          <p:spPr>
            <a:xfrm rot="2700000">
              <a:off x="8134534" y="1923913"/>
              <a:ext cx="1221303" cy="1110275"/>
            </a:xfrm>
            <a:prstGeom prst="roundRect">
              <a:avLst/>
            </a:prstGeom>
            <a:solidFill>
              <a:srgbClr val="4F81BD">
                <a:alpha val="89804"/>
              </a:srgbClr>
            </a:solidFill>
            <a:ln>
              <a:noFill/>
            </a:ln>
            <a:effectLst>
              <a:outerShdw blurRad="254000" dist="152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49127" name="TextBox 33"/>
            <p:cNvSpPr txBox="1"/>
            <p:nvPr/>
          </p:nvSpPr>
          <p:spPr>
            <a:xfrm>
              <a:off x="8069488" y="2202051"/>
              <a:ext cx="1351393"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00">
                  <a:solidFill>
                    <a:srgbClr val="FFFFFF"/>
                  </a:solidFill>
                  <a:latin typeface="+mn-lt"/>
                  <a:ea typeface="+mn-ea"/>
                  <a:cs typeface="+mn-ea"/>
                  <a:sym typeface="+mn-lt"/>
                </a:rPr>
                <a:t>提升</a:t>
              </a:r>
              <a:endParaRPr lang="en-US" altLang="zh-CN" sz="1800">
                <a:solidFill>
                  <a:srgbClr val="FFFFFF"/>
                </a:solidFill>
                <a:latin typeface="+mn-lt"/>
                <a:ea typeface="+mn-ea"/>
                <a:cs typeface="+mn-ea"/>
                <a:sym typeface="+mn-lt"/>
              </a:endParaRPr>
            </a:p>
            <a:p>
              <a:pPr fontAlgn="base">
                <a:spcBef>
                  <a:spcPct val="0"/>
                </a:spcBef>
                <a:spcAft>
                  <a:spcPct val="0"/>
                </a:spcAft>
              </a:pPr>
              <a:r>
                <a:rPr lang="en-US" altLang="zh-CN" sz="1800">
                  <a:solidFill>
                    <a:srgbClr val="FFFFFF"/>
                  </a:solidFill>
                  <a:latin typeface="+mn-lt"/>
                  <a:ea typeface="+mn-ea"/>
                  <a:cs typeface="+mn-ea"/>
                  <a:sym typeface="+mn-lt"/>
                </a:rPr>
                <a:t>ICT</a:t>
              </a:r>
              <a:r>
                <a:rPr lang="zh-CN" altLang="en-US" sz="1800" dirty="0">
                  <a:solidFill>
                    <a:srgbClr val="FFFFFF"/>
                  </a:solidFill>
                  <a:latin typeface="+mn-lt"/>
                  <a:ea typeface="+mn-ea"/>
                  <a:cs typeface="+mn-ea"/>
                  <a:sym typeface="+mn-lt"/>
                </a:rPr>
                <a:t>收入</a:t>
              </a:r>
            </a:p>
          </p:txBody>
        </p:sp>
      </p:grpSp>
      <p:sp>
        <p:nvSpPr>
          <p:cNvPr id="1049128" name="TextBox 11"/>
          <p:cNvSpPr txBox="1">
            <a:spLocks noChangeArrowheads="1"/>
          </p:cNvSpPr>
          <p:nvPr/>
        </p:nvSpPr>
        <p:spPr bwMode="auto">
          <a:xfrm>
            <a:off x="2350018" y="2703748"/>
            <a:ext cx="2227631" cy="3723639"/>
          </a:xfrm>
          <a:prstGeom prst="rect">
            <a:avLst/>
          </a:prstGeom>
          <a:noFill/>
          <a:ln>
            <a:noFill/>
          </a:ln>
        </p:spPr>
        <p:style>
          <a:lnRef idx="0">
            <a:scrgbClr r="0" g="0" b="0"/>
          </a:lnRef>
          <a:fillRef idx="0">
            <a:scrgbClr r="0" g="0" b="0"/>
          </a:fillRef>
          <a:effectRef idx="0">
            <a:scrgbClr r="0" g="0" b="0"/>
          </a:effectRef>
          <a:fontRef idx="major">
            <a:srgbClr val="000000"/>
          </a:fontRef>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利用系统实现运维指标显性化和故障告警流程化，可有效节省运维团队的工作量，降低人力成本；</a:t>
            </a:r>
          </a:p>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按现有系统规模初步估算，通过人工实现同样程度监控和处置所需投入人力，</a:t>
            </a:r>
            <a:r>
              <a:rPr lang="en-US" altLang="zh-CN" sz="1400" dirty="0">
                <a:solidFill>
                  <a:srgbClr val="4D4D4D"/>
                </a:solidFill>
                <a:latin typeface="+mn-lt"/>
                <a:ea typeface="+mn-ea"/>
                <a:cs typeface="+mn-ea"/>
                <a:sym typeface="+mn-lt"/>
              </a:rPr>
              <a:t>OMC</a:t>
            </a:r>
            <a:r>
              <a:rPr lang="zh-CN" altLang="en-US" sz="1400" dirty="0">
                <a:solidFill>
                  <a:srgbClr val="4D4D4D"/>
                </a:solidFill>
                <a:latin typeface="+mn-lt"/>
                <a:ea typeface="+mn-ea"/>
                <a:cs typeface="+mn-ea"/>
                <a:sym typeface="+mn-lt"/>
              </a:rPr>
              <a:t>平台建设后</a:t>
            </a:r>
            <a:r>
              <a:rPr lang="zh-CN" altLang="en-US" sz="1400" b="1" dirty="0">
                <a:solidFill>
                  <a:srgbClr val="4D4D4D"/>
                </a:solidFill>
                <a:latin typeface="+mn-lt"/>
                <a:ea typeface="+mn-ea"/>
                <a:cs typeface="+mn-ea"/>
                <a:sym typeface="+mn-lt"/>
              </a:rPr>
              <a:t>可减少约</a:t>
            </a:r>
            <a:r>
              <a:rPr lang="en-US" altLang="zh-CN" sz="1400" b="1" dirty="0">
                <a:solidFill>
                  <a:srgbClr val="4D4D4D"/>
                </a:solidFill>
                <a:latin typeface="+mn-lt"/>
                <a:ea typeface="+mn-ea"/>
                <a:cs typeface="+mn-ea"/>
                <a:sym typeface="+mn-lt"/>
              </a:rPr>
              <a:t>30%</a:t>
            </a:r>
            <a:r>
              <a:rPr lang="zh-CN" altLang="en-US" sz="1400" b="1" dirty="0">
                <a:solidFill>
                  <a:srgbClr val="4D4D4D"/>
                </a:solidFill>
                <a:latin typeface="+mn-lt"/>
                <a:ea typeface="+mn-ea"/>
                <a:cs typeface="+mn-ea"/>
                <a:sym typeface="+mn-lt"/>
              </a:rPr>
              <a:t>的人力投入</a:t>
            </a:r>
            <a:r>
              <a:rPr lang="zh-CN" altLang="en-US" sz="1400" dirty="0">
                <a:solidFill>
                  <a:srgbClr val="4D4D4D"/>
                </a:solidFill>
                <a:latin typeface="+mn-lt"/>
                <a:ea typeface="+mn-ea"/>
                <a:cs typeface="+mn-ea"/>
                <a:sym typeface="+mn-lt"/>
              </a:rPr>
              <a:t>。</a:t>
            </a:r>
          </a:p>
        </p:txBody>
      </p:sp>
      <p:sp>
        <p:nvSpPr>
          <p:cNvPr id="1049129" name="TextBox 11"/>
          <p:cNvSpPr txBox="1">
            <a:spLocks noChangeArrowheads="1"/>
          </p:cNvSpPr>
          <p:nvPr/>
        </p:nvSpPr>
        <p:spPr bwMode="auto">
          <a:xfrm>
            <a:off x="4573100" y="2703748"/>
            <a:ext cx="2227631" cy="3393439"/>
          </a:xfrm>
          <a:prstGeom prst="rect">
            <a:avLst/>
          </a:prstGeom>
          <a:noFill/>
          <a:ln>
            <a:noFill/>
          </a:ln>
        </p:spPr>
        <p:style>
          <a:lnRef idx="0">
            <a:scrgbClr r="0" g="0" b="0"/>
          </a:lnRef>
          <a:fillRef idx="0">
            <a:scrgbClr r="0" g="0" b="0"/>
          </a:fillRef>
          <a:effectRef idx="0">
            <a:scrgbClr r="0" g="0" b="0"/>
          </a:effectRef>
          <a:fontRef idx="major">
            <a:srgbClr val="000000"/>
          </a:fontRef>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通过</a:t>
            </a:r>
            <a:r>
              <a:rPr lang="en-US" altLang="zh-CN" sz="1400" dirty="0">
                <a:solidFill>
                  <a:srgbClr val="4D4D4D"/>
                </a:solidFill>
                <a:latin typeface="+mn-lt"/>
                <a:ea typeface="+mn-ea"/>
                <a:cs typeface="+mn-ea"/>
                <a:sym typeface="+mn-lt"/>
              </a:rPr>
              <a:t>OMC+</a:t>
            </a:r>
            <a:r>
              <a:rPr lang="zh-CN" altLang="en-US" sz="1400" dirty="0">
                <a:solidFill>
                  <a:srgbClr val="4D4D4D"/>
                </a:solidFill>
                <a:latin typeface="+mn-lt"/>
                <a:ea typeface="+mn-ea"/>
                <a:cs typeface="+mn-ea"/>
                <a:sym typeface="+mn-lt"/>
              </a:rPr>
              <a:t>配套运维流程的落地，可显著改善系统售后服务的质量；</a:t>
            </a:r>
            <a:endParaRPr lang="en-US" altLang="zh-CN" sz="1400" dirty="0">
              <a:solidFill>
                <a:srgbClr val="4D4D4D"/>
              </a:solidFill>
              <a:latin typeface="+mn-lt"/>
              <a:ea typeface="+mn-ea"/>
              <a:cs typeface="+mn-ea"/>
              <a:sym typeface="+mn-lt"/>
            </a:endParaRPr>
          </a:p>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可以更好的保障各类系统的可用性与服务连续性，</a:t>
            </a:r>
            <a:r>
              <a:rPr lang="zh-CN" altLang="en-US" sz="1400" b="1" dirty="0">
                <a:solidFill>
                  <a:srgbClr val="4D4D4D"/>
                </a:solidFill>
                <a:latin typeface="+mn-lt"/>
                <a:ea typeface="+mn-ea"/>
                <a:cs typeface="+mn-ea"/>
                <a:sym typeface="+mn-lt"/>
              </a:rPr>
              <a:t>为业务提供更好的保障</a:t>
            </a:r>
            <a:r>
              <a:rPr lang="zh-CN" altLang="en-US" sz="1400" dirty="0">
                <a:solidFill>
                  <a:srgbClr val="4D4D4D"/>
                </a:solidFill>
                <a:latin typeface="+mn-lt"/>
                <a:ea typeface="+mn-ea"/>
                <a:cs typeface="+mn-ea"/>
                <a:sym typeface="+mn-lt"/>
              </a:rPr>
              <a:t>，由此可以大大提升内外部客户满意度。</a:t>
            </a:r>
          </a:p>
        </p:txBody>
      </p:sp>
      <p:sp>
        <p:nvSpPr>
          <p:cNvPr id="1049130" name="TextBox 11"/>
          <p:cNvSpPr txBox="1">
            <a:spLocks noChangeArrowheads="1"/>
          </p:cNvSpPr>
          <p:nvPr/>
        </p:nvSpPr>
        <p:spPr bwMode="auto">
          <a:xfrm>
            <a:off x="6796183" y="2703748"/>
            <a:ext cx="2227631" cy="3723639"/>
          </a:xfrm>
          <a:prstGeom prst="rect">
            <a:avLst/>
          </a:prstGeom>
          <a:noFill/>
          <a:ln>
            <a:noFill/>
          </a:ln>
        </p:spPr>
        <p:style>
          <a:lnRef idx="0">
            <a:scrgbClr r="0" g="0" b="0"/>
          </a:lnRef>
          <a:fillRef idx="0">
            <a:scrgbClr r="0" g="0" b="0"/>
          </a:fillRef>
          <a:effectRef idx="0">
            <a:scrgbClr r="0" g="0" b="0"/>
          </a:effectRef>
          <a:fontRef idx="major">
            <a:srgbClr val="000000"/>
          </a:fontRef>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当前服务的存量客户中有不少运维能力也有欠缺，在子公司相关能力成熟后可适当对外输出，为公司创收，提升社会</a:t>
            </a:r>
            <a:r>
              <a:rPr lang="en-US" altLang="zh-CN" sz="1400" dirty="0">
                <a:solidFill>
                  <a:srgbClr val="4D4D4D"/>
                </a:solidFill>
                <a:latin typeface="+mn-lt"/>
                <a:ea typeface="+mn-ea"/>
                <a:cs typeface="+mn-ea"/>
                <a:sym typeface="+mn-lt"/>
              </a:rPr>
              <a:t>ICT</a:t>
            </a:r>
            <a:r>
              <a:rPr lang="zh-CN" altLang="en-US" sz="1400" dirty="0">
                <a:solidFill>
                  <a:srgbClr val="4D4D4D"/>
                </a:solidFill>
                <a:latin typeface="+mn-lt"/>
                <a:ea typeface="+mn-ea"/>
                <a:cs typeface="+mn-ea"/>
                <a:sym typeface="+mn-lt"/>
              </a:rPr>
              <a:t>收入；</a:t>
            </a:r>
            <a:endParaRPr lang="en-US" altLang="zh-CN" sz="1400" dirty="0">
              <a:solidFill>
                <a:srgbClr val="4D4D4D"/>
              </a:solidFill>
              <a:latin typeface="+mn-lt"/>
              <a:ea typeface="+mn-ea"/>
              <a:cs typeface="+mn-ea"/>
              <a:sym typeface="+mn-lt"/>
            </a:endParaRPr>
          </a:p>
          <a:p>
            <a:pPr marL="285750" indent="-285750" fontAlgn="base">
              <a:lnSpc>
                <a:spcPct val="150000"/>
              </a:lnSpc>
              <a:spcBef>
                <a:spcPct val="0"/>
              </a:spcBef>
              <a:spcAft>
                <a:spcPct val="0"/>
              </a:spcAft>
              <a:buFont typeface="Arial" panose="020B0604020202020204" pitchFamily="34" charset="0"/>
              <a:buChar char="•"/>
            </a:pPr>
            <a:r>
              <a:rPr lang="zh-CN" altLang="en-US" sz="1400" dirty="0">
                <a:solidFill>
                  <a:srgbClr val="4D4D4D"/>
                </a:solidFill>
                <a:latin typeface="+mn-lt"/>
                <a:ea typeface="+mn-ea"/>
                <a:cs typeface="+mn-ea"/>
                <a:sym typeface="+mn-lt"/>
              </a:rPr>
              <a:t>基于当前长期合作的存量客户进行初步估算，若向其输出</a:t>
            </a:r>
            <a:r>
              <a:rPr lang="en-US" altLang="zh-CN" sz="1400" dirty="0">
                <a:solidFill>
                  <a:srgbClr val="4D4D4D"/>
                </a:solidFill>
                <a:latin typeface="+mn-lt"/>
                <a:ea typeface="+mn-ea"/>
                <a:cs typeface="+mn-ea"/>
                <a:sym typeface="+mn-lt"/>
              </a:rPr>
              <a:t>OMC</a:t>
            </a:r>
            <a:r>
              <a:rPr lang="zh-CN" altLang="en-US" sz="1400" dirty="0">
                <a:solidFill>
                  <a:srgbClr val="4D4D4D"/>
                </a:solidFill>
                <a:latin typeface="+mn-lt"/>
                <a:ea typeface="+mn-ea"/>
                <a:cs typeface="+mn-ea"/>
                <a:sym typeface="+mn-lt"/>
              </a:rPr>
              <a:t>能力，</a:t>
            </a:r>
            <a:r>
              <a:rPr lang="zh-CN" altLang="en-US" sz="1400" b="1" dirty="0">
                <a:solidFill>
                  <a:srgbClr val="4D4D4D"/>
                </a:solidFill>
                <a:latin typeface="+mn-lt"/>
                <a:ea typeface="+mn-ea"/>
                <a:cs typeface="+mn-ea"/>
                <a:sym typeface="+mn-lt"/>
              </a:rPr>
              <a:t>预计每年可产生</a:t>
            </a:r>
            <a:r>
              <a:rPr lang="en-US" altLang="zh-CN" sz="1400" b="1" dirty="0">
                <a:solidFill>
                  <a:srgbClr val="4D4D4D"/>
                </a:solidFill>
                <a:latin typeface="+mn-lt"/>
                <a:ea typeface="+mn-ea"/>
                <a:cs typeface="+mn-ea"/>
                <a:sym typeface="+mn-lt"/>
              </a:rPr>
              <a:t>100W</a:t>
            </a:r>
            <a:r>
              <a:rPr lang="zh-CN" altLang="en-US" sz="1400" b="1" dirty="0">
                <a:solidFill>
                  <a:srgbClr val="4D4D4D"/>
                </a:solidFill>
                <a:latin typeface="+mn-lt"/>
                <a:ea typeface="+mn-ea"/>
                <a:cs typeface="+mn-ea"/>
                <a:sym typeface="+mn-lt"/>
              </a:rPr>
              <a:t>的收入</a:t>
            </a:r>
            <a:r>
              <a:rPr lang="zh-CN" altLang="en-US" sz="1400" dirty="0">
                <a:solidFill>
                  <a:srgbClr val="4D4D4D"/>
                </a:solidFill>
                <a:latin typeface="+mn-lt"/>
                <a:ea typeface="+mn-ea"/>
                <a:cs typeface="+mn-ea"/>
                <a:sym typeface="+mn-l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矩形 6"/>
          <p:cNvSpPr/>
          <p:nvPr/>
        </p:nvSpPr>
        <p:spPr bwMode="auto">
          <a:xfrm>
            <a:off x="1392238" y="1845945"/>
            <a:ext cx="6359525" cy="571499"/>
          </a:xfrm>
          <a:prstGeom prst="rect">
            <a:avLst/>
          </a:prstGeom>
          <a:solidFill>
            <a:srgbClr val="BFBFB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586" name="矩形 7"/>
          <p:cNvSpPr/>
          <p:nvPr/>
        </p:nvSpPr>
        <p:spPr bwMode="auto">
          <a:xfrm>
            <a:off x="1392238" y="1845945"/>
            <a:ext cx="571500" cy="571499"/>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587" name="TextBox 21"/>
          <p:cNvSpPr txBox="1">
            <a:spLocks noChangeArrowheads="1"/>
          </p:cNvSpPr>
          <p:nvPr/>
        </p:nvSpPr>
        <p:spPr bwMode="auto">
          <a:xfrm>
            <a:off x="1498628" y="1901507"/>
            <a:ext cx="357276" cy="460374"/>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4</a:t>
            </a:r>
            <a:endParaRPr lang="zh-CN" altLang="en-US" sz="2400" b="1">
              <a:solidFill>
                <a:schemeClr val="bg1"/>
              </a:solidFill>
              <a:latin typeface="+mn-lt"/>
              <a:ea typeface="+mn-ea"/>
              <a:cs typeface="+mn-ea"/>
              <a:sym typeface="+mn-lt"/>
            </a:endParaRPr>
          </a:p>
        </p:txBody>
      </p:sp>
      <p:sp>
        <p:nvSpPr>
          <p:cNvPr id="1048588" name="TextBox 26"/>
          <p:cNvSpPr txBox="1">
            <a:spLocks noChangeArrowheads="1"/>
          </p:cNvSpPr>
          <p:nvPr/>
        </p:nvSpPr>
        <p:spPr bwMode="auto">
          <a:xfrm>
            <a:off x="2319888" y="4282440"/>
            <a:ext cx="4858963" cy="64516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平台特性</a:t>
            </a:r>
            <a:endParaRPr lang="zh-CN" altLang="en-US" b="1" dirty="0">
              <a:solidFill>
                <a:schemeClr val="tx1"/>
              </a:solidFill>
              <a:latin typeface="+mn-lt"/>
              <a:ea typeface="+mn-ea"/>
              <a:cs typeface="+mn-ea"/>
              <a:sym typeface="+mn-lt"/>
            </a:endParaRPr>
          </a:p>
          <a:p>
            <a:pPr eaLnBrk="1" hangingPunct="1"/>
            <a:endParaRPr lang="zh-CN" altLang="en-US" b="1" dirty="0">
              <a:solidFill>
                <a:schemeClr val="tx1"/>
              </a:solidFill>
              <a:latin typeface="+mn-lt"/>
              <a:ea typeface="+mn-ea"/>
              <a:cs typeface="+mn-ea"/>
              <a:sym typeface="+mn-lt"/>
            </a:endParaRPr>
          </a:p>
        </p:txBody>
      </p:sp>
      <p:sp>
        <p:nvSpPr>
          <p:cNvPr id="1048589" name="Rectangle 69"/>
          <p:cNvSpPr txBox="1">
            <a:spLocks noChangeArrowheads="1"/>
          </p:cNvSpPr>
          <p:nvPr/>
        </p:nvSpPr>
        <p:spPr bwMode="auto">
          <a:xfrm>
            <a:off x="106929" y="23114"/>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目录</a:t>
            </a:r>
          </a:p>
        </p:txBody>
      </p:sp>
      <p:grpSp>
        <p:nvGrpSpPr>
          <p:cNvPr id="38" name="组合 5"/>
          <p:cNvGrpSpPr/>
          <p:nvPr/>
        </p:nvGrpSpPr>
        <p:grpSpPr bwMode="auto">
          <a:xfrm>
            <a:off x="1392238" y="1846263"/>
            <a:ext cx="6359525" cy="571500"/>
            <a:chOff x="1392238" y="1633364"/>
            <a:chExt cx="6359525" cy="571500"/>
          </a:xfrm>
        </p:grpSpPr>
        <p:sp>
          <p:nvSpPr>
            <p:cNvPr id="1048590" name="矩形 19"/>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591" name="矩形 20"/>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592"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048593" name="TextBox 26"/>
            <p:cNvSpPr txBox="1">
              <a:spLocks noChangeArrowheads="1"/>
            </p:cNvSpPr>
            <p:nvPr/>
          </p:nvSpPr>
          <p:spPr bwMode="auto">
            <a:xfrm>
              <a:off x="2319888" y="1734964"/>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项目背景</a:t>
              </a:r>
            </a:p>
          </p:txBody>
        </p:sp>
      </p:grpSp>
      <p:grpSp>
        <p:nvGrpSpPr>
          <p:cNvPr id="39" name="组合 6"/>
          <p:cNvGrpSpPr/>
          <p:nvPr/>
        </p:nvGrpSpPr>
        <p:grpSpPr bwMode="auto">
          <a:xfrm>
            <a:off x="1392238" y="3429000"/>
            <a:ext cx="6359525" cy="571500"/>
            <a:chOff x="1392238" y="1633364"/>
            <a:chExt cx="6359525" cy="571500"/>
          </a:xfrm>
        </p:grpSpPr>
        <p:sp>
          <p:nvSpPr>
            <p:cNvPr id="1048594" name="矩形 1"/>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595" name="矩形 2"/>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596"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3</a:t>
              </a:r>
              <a:endParaRPr lang="zh-CN" altLang="en-US" sz="2400" b="1">
                <a:solidFill>
                  <a:schemeClr val="bg1"/>
                </a:solidFill>
                <a:latin typeface="+mn-lt"/>
                <a:ea typeface="+mn-ea"/>
                <a:cs typeface="+mn-ea"/>
                <a:sym typeface="+mn-lt"/>
              </a:endParaRPr>
            </a:p>
          </p:txBody>
        </p:sp>
        <p:sp>
          <p:nvSpPr>
            <p:cNvPr id="1048597" name="TextBox 26"/>
            <p:cNvSpPr txBox="1">
              <a:spLocks noChangeArrowheads="1"/>
            </p:cNvSpPr>
            <p:nvPr/>
          </p:nvSpPr>
          <p:spPr bwMode="auto">
            <a:xfrm>
              <a:off x="2321158" y="1734964"/>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实施内容</a:t>
              </a:r>
            </a:p>
          </p:txBody>
        </p:sp>
      </p:grpSp>
      <p:grpSp>
        <p:nvGrpSpPr>
          <p:cNvPr id="40" name="组合 5"/>
          <p:cNvGrpSpPr/>
          <p:nvPr/>
        </p:nvGrpSpPr>
        <p:grpSpPr bwMode="auto">
          <a:xfrm>
            <a:off x="1390650" y="2619375"/>
            <a:ext cx="6359525" cy="571500"/>
            <a:chOff x="1392238" y="1633364"/>
            <a:chExt cx="6359525" cy="571500"/>
          </a:xfrm>
        </p:grpSpPr>
        <p:sp>
          <p:nvSpPr>
            <p:cNvPr id="1048598" name="矩形 3"/>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599" name="矩形 4"/>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00" name="TextBox 21"/>
            <p:cNvSpPr txBox="1">
              <a:spLocks noChangeArrowheads="1"/>
            </p:cNvSpPr>
            <p:nvPr/>
          </p:nvSpPr>
          <p:spPr bwMode="auto">
            <a:xfrm>
              <a:off x="1498628" y="1688926"/>
              <a:ext cx="357276" cy="46166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2</a:t>
              </a:r>
              <a:endParaRPr lang="zh-CN" altLang="en-US" sz="2400" b="1">
                <a:solidFill>
                  <a:schemeClr val="bg1"/>
                </a:solidFill>
                <a:latin typeface="+mn-lt"/>
                <a:ea typeface="+mn-ea"/>
                <a:cs typeface="+mn-ea"/>
                <a:sym typeface="+mn-lt"/>
              </a:endParaRPr>
            </a:p>
          </p:txBody>
        </p:sp>
        <p:sp>
          <p:nvSpPr>
            <p:cNvPr id="1048601" name="TextBox 26"/>
            <p:cNvSpPr txBox="1">
              <a:spLocks noChangeArrowheads="1"/>
            </p:cNvSpPr>
            <p:nvPr/>
          </p:nvSpPr>
          <p:spPr bwMode="auto">
            <a:xfrm>
              <a:off x="2321158" y="1734964"/>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建设目标</a:t>
              </a:r>
            </a:p>
          </p:txBody>
        </p:sp>
      </p:grpSp>
      <p:grpSp>
        <p:nvGrpSpPr>
          <p:cNvPr id="41" name="组合 5"/>
          <p:cNvGrpSpPr/>
          <p:nvPr/>
        </p:nvGrpSpPr>
        <p:grpSpPr bwMode="auto">
          <a:xfrm>
            <a:off x="1390650" y="4180840"/>
            <a:ext cx="6359525" cy="571500"/>
            <a:chOff x="1392238" y="1633364"/>
            <a:chExt cx="6359525" cy="571500"/>
          </a:xfrm>
        </p:grpSpPr>
        <p:sp>
          <p:nvSpPr>
            <p:cNvPr id="1048602" name="矩形 11"/>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03" name="矩形 12"/>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04"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a:solidFill>
                    <a:schemeClr val="bg1"/>
                  </a:solidFill>
                  <a:latin typeface="+mn-lt"/>
                  <a:ea typeface="+mn-ea"/>
                  <a:cs typeface="+mn-ea"/>
                  <a:sym typeface="+mn-lt"/>
                </a:rPr>
                <a:t>4</a:t>
              </a:r>
            </a:p>
          </p:txBody>
        </p:sp>
      </p:grpSp>
      <p:sp>
        <p:nvSpPr>
          <p:cNvPr id="1048605" name="TextBox 26"/>
          <p:cNvSpPr txBox="1">
            <a:spLocks noChangeArrowheads="1"/>
          </p:cNvSpPr>
          <p:nvPr/>
        </p:nvSpPr>
        <p:spPr bwMode="auto">
          <a:xfrm>
            <a:off x="2319570" y="5046143"/>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项目实施计划</a:t>
            </a:r>
          </a:p>
        </p:txBody>
      </p:sp>
      <p:grpSp>
        <p:nvGrpSpPr>
          <p:cNvPr id="42" name="组合 5"/>
          <p:cNvGrpSpPr/>
          <p:nvPr/>
        </p:nvGrpSpPr>
        <p:grpSpPr bwMode="auto">
          <a:xfrm>
            <a:off x="1390332" y="4944543"/>
            <a:ext cx="6359525" cy="571500"/>
            <a:chOff x="1392238" y="1633364"/>
            <a:chExt cx="6359525" cy="571500"/>
          </a:xfrm>
        </p:grpSpPr>
        <p:sp>
          <p:nvSpPr>
            <p:cNvPr id="1048606" name="矩形 28"/>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07" name="矩形 29"/>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08"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dirty="0">
                  <a:solidFill>
                    <a:schemeClr val="bg1"/>
                  </a:solidFill>
                  <a:latin typeface="+mn-lt"/>
                  <a:ea typeface="+mn-ea"/>
                  <a:cs typeface="+mn-ea"/>
                  <a:sym typeface="+mn-lt"/>
                </a:rPr>
                <a:t>5</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矩形 34"/>
          <p:cNvSpPr/>
          <p:nvPr/>
        </p:nvSpPr>
        <p:spPr bwMode="auto">
          <a:xfrm>
            <a:off x="1390332" y="4801437"/>
            <a:ext cx="6359525" cy="571500"/>
          </a:xfrm>
          <a:prstGeom prst="rect">
            <a:avLst/>
          </a:prstGeom>
          <a:solidFill>
            <a:srgbClr val="BFBFB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9132" name="Rectangle 69"/>
          <p:cNvSpPr txBox="1">
            <a:spLocks noChangeArrowheads="1"/>
          </p:cNvSpPr>
          <p:nvPr/>
        </p:nvSpPr>
        <p:spPr bwMode="auto">
          <a:xfrm>
            <a:off x="323850" y="44450"/>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b="1" dirty="0">
              <a:solidFill>
                <a:schemeClr val="bg1"/>
              </a:solidFill>
              <a:latin typeface="+mn-lt"/>
              <a:ea typeface="+mn-ea"/>
              <a:cs typeface="+mn-ea"/>
              <a:sym typeface="+mn-lt"/>
            </a:endParaRPr>
          </a:p>
        </p:txBody>
      </p:sp>
      <p:sp>
        <p:nvSpPr>
          <p:cNvPr id="1049133" name="Rectangle 69"/>
          <p:cNvSpPr txBox="1">
            <a:spLocks noChangeArrowheads="1"/>
          </p:cNvSpPr>
          <p:nvPr/>
        </p:nvSpPr>
        <p:spPr bwMode="auto">
          <a:xfrm>
            <a:off x="106929" y="23114"/>
            <a:ext cx="165675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bg1"/>
                </a:solidFill>
                <a:latin typeface="+mn-lt"/>
                <a:ea typeface="+mn-ea"/>
                <a:cs typeface="+mn-ea"/>
                <a:sym typeface="+mn-lt"/>
              </a:rPr>
              <a:t>目录</a:t>
            </a:r>
          </a:p>
        </p:txBody>
      </p:sp>
      <p:sp>
        <p:nvSpPr>
          <p:cNvPr id="1049134" name="矩形 23"/>
          <p:cNvSpPr/>
          <p:nvPr/>
        </p:nvSpPr>
        <p:spPr bwMode="auto">
          <a:xfrm>
            <a:off x="1392238" y="1846263"/>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9135" name="矩形 24"/>
          <p:cNvSpPr/>
          <p:nvPr/>
        </p:nvSpPr>
        <p:spPr bwMode="auto">
          <a:xfrm>
            <a:off x="1392238" y="184626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9136" name="TextBox 21"/>
          <p:cNvSpPr txBox="1">
            <a:spLocks noChangeArrowheads="1"/>
          </p:cNvSpPr>
          <p:nvPr/>
        </p:nvSpPr>
        <p:spPr bwMode="auto">
          <a:xfrm>
            <a:off x="1498628" y="190182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049137" name="TextBox 26"/>
          <p:cNvSpPr txBox="1">
            <a:spLocks noChangeArrowheads="1"/>
          </p:cNvSpPr>
          <p:nvPr/>
        </p:nvSpPr>
        <p:spPr bwMode="auto">
          <a:xfrm>
            <a:off x="2321158" y="194722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项目背景</a:t>
            </a:r>
          </a:p>
        </p:txBody>
      </p:sp>
      <p:sp>
        <p:nvSpPr>
          <p:cNvPr id="1049138" name="矩形 27"/>
          <p:cNvSpPr/>
          <p:nvPr/>
        </p:nvSpPr>
        <p:spPr bwMode="auto">
          <a:xfrm>
            <a:off x="1411788" y="4041030"/>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9139" name="矩形 31"/>
          <p:cNvSpPr/>
          <p:nvPr/>
        </p:nvSpPr>
        <p:spPr bwMode="auto">
          <a:xfrm>
            <a:off x="1390650" y="477779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9140" name="TextBox 21"/>
          <p:cNvSpPr txBox="1">
            <a:spLocks noChangeArrowheads="1"/>
          </p:cNvSpPr>
          <p:nvPr/>
        </p:nvSpPr>
        <p:spPr bwMode="auto">
          <a:xfrm>
            <a:off x="1497040" y="483335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dirty="0">
                <a:solidFill>
                  <a:schemeClr val="bg1"/>
                </a:solidFill>
                <a:latin typeface="+mn-lt"/>
                <a:ea typeface="+mn-ea"/>
                <a:cs typeface="+mn-ea"/>
                <a:sym typeface="+mn-lt"/>
              </a:rPr>
              <a:t>5</a:t>
            </a:r>
          </a:p>
        </p:txBody>
      </p:sp>
      <p:sp>
        <p:nvSpPr>
          <p:cNvPr id="1049141" name="TextBox 26"/>
          <p:cNvSpPr txBox="1">
            <a:spLocks noChangeArrowheads="1"/>
          </p:cNvSpPr>
          <p:nvPr/>
        </p:nvSpPr>
        <p:spPr bwMode="auto">
          <a:xfrm>
            <a:off x="2321158" y="271684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建设目标</a:t>
            </a:r>
          </a:p>
        </p:txBody>
      </p:sp>
      <p:sp>
        <p:nvSpPr>
          <p:cNvPr id="1049142" name="矩形 35"/>
          <p:cNvSpPr/>
          <p:nvPr/>
        </p:nvSpPr>
        <p:spPr bwMode="auto">
          <a:xfrm>
            <a:off x="1390333" y="401410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9143" name="TextBox 21"/>
          <p:cNvSpPr txBox="1">
            <a:spLocks noChangeArrowheads="1"/>
          </p:cNvSpPr>
          <p:nvPr/>
        </p:nvSpPr>
        <p:spPr bwMode="auto">
          <a:xfrm>
            <a:off x="1496723" y="406966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dirty="0">
                <a:solidFill>
                  <a:schemeClr val="bg1"/>
                </a:solidFill>
                <a:latin typeface="+mn-lt"/>
                <a:ea typeface="+mn-ea"/>
                <a:cs typeface="+mn-ea"/>
                <a:sym typeface="+mn-lt"/>
              </a:rPr>
              <a:t>4</a:t>
            </a:r>
          </a:p>
        </p:txBody>
      </p:sp>
      <p:sp>
        <p:nvSpPr>
          <p:cNvPr id="1049144" name="矩形 37"/>
          <p:cNvSpPr/>
          <p:nvPr/>
        </p:nvSpPr>
        <p:spPr bwMode="auto">
          <a:xfrm>
            <a:off x="1390333" y="2569528"/>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9145" name="矩形 38"/>
          <p:cNvSpPr/>
          <p:nvPr/>
        </p:nvSpPr>
        <p:spPr bwMode="auto">
          <a:xfrm>
            <a:off x="1390333" y="2569528"/>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9146" name="TextBox 21"/>
          <p:cNvSpPr txBox="1">
            <a:spLocks noChangeArrowheads="1"/>
          </p:cNvSpPr>
          <p:nvPr/>
        </p:nvSpPr>
        <p:spPr bwMode="auto">
          <a:xfrm>
            <a:off x="1496723" y="2625090"/>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2</a:t>
            </a:r>
          </a:p>
        </p:txBody>
      </p:sp>
      <p:sp>
        <p:nvSpPr>
          <p:cNvPr id="1049147" name="TextBox 26"/>
          <p:cNvSpPr txBox="1">
            <a:spLocks noChangeArrowheads="1"/>
          </p:cNvSpPr>
          <p:nvPr/>
        </p:nvSpPr>
        <p:spPr bwMode="auto">
          <a:xfrm>
            <a:off x="2321158" y="4114751"/>
            <a:ext cx="4858963" cy="369332"/>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平台特性</a:t>
            </a:r>
            <a:endParaRPr lang="zh-CN" altLang="en-US" b="1" dirty="0">
              <a:solidFill>
                <a:schemeClr val="tx1"/>
              </a:solidFill>
              <a:latin typeface="+mn-lt"/>
              <a:ea typeface="+mn-ea"/>
              <a:cs typeface="+mn-ea"/>
              <a:sym typeface="+mn-lt"/>
            </a:endParaRPr>
          </a:p>
        </p:txBody>
      </p:sp>
      <p:sp>
        <p:nvSpPr>
          <p:cNvPr id="1049148" name="TextBox 26"/>
          <p:cNvSpPr txBox="1">
            <a:spLocks noChangeArrowheads="1"/>
          </p:cNvSpPr>
          <p:nvPr/>
        </p:nvSpPr>
        <p:spPr bwMode="auto">
          <a:xfrm>
            <a:off x="2321158" y="4879077"/>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项目实施计划</a:t>
            </a:r>
            <a:endParaRPr lang="zh-CN" altLang="en-US" b="1" dirty="0">
              <a:solidFill>
                <a:schemeClr val="tx1"/>
              </a:solidFill>
              <a:latin typeface="+mn-lt"/>
              <a:ea typeface="+mn-ea"/>
              <a:cs typeface="+mn-ea"/>
              <a:sym typeface="+mn-lt"/>
            </a:endParaRPr>
          </a:p>
        </p:txBody>
      </p:sp>
      <p:sp>
        <p:nvSpPr>
          <p:cNvPr id="1049149" name="TextBox 26"/>
          <p:cNvSpPr txBox="1">
            <a:spLocks noChangeArrowheads="1"/>
          </p:cNvSpPr>
          <p:nvPr/>
        </p:nvSpPr>
        <p:spPr bwMode="auto">
          <a:xfrm>
            <a:off x="2321158" y="3427943"/>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实施内容</a:t>
            </a:r>
            <a:endParaRPr lang="zh-CN" altLang="en-US" b="1" dirty="0">
              <a:solidFill>
                <a:schemeClr val="tx1"/>
              </a:solidFill>
              <a:latin typeface="+mn-lt"/>
              <a:ea typeface="+mn-ea"/>
              <a:cs typeface="+mn-ea"/>
              <a:sym typeface="+mn-lt"/>
            </a:endParaRPr>
          </a:p>
        </p:txBody>
      </p:sp>
      <p:sp>
        <p:nvSpPr>
          <p:cNvPr id="1049150" name="矩形 43"/>
          <p:cNvSpPr/>
          <p:nvPr/>
        </p:nvSpPr>
        <p:spPr bwMode="auto">
          <a:xfrm>
            <a:off x="1390333" y="3280623"/>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9151" name="矩形 44"/>
          <p:cNvSpPr/>
          <p:nvPr/>
        </p:nvSpPr>
        <p:spPr bwMode="auto">
          <a:xfrm>
            <a:off x="1390333" y="328062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9152" name="TextBox 21"/>
          <p:cNvSpPr txBox="1">
            <a:spLocks noChangeArrowheads="1"/>
          </p:cNvSpPr>
          <p:nvPr/>
        </p:nvSpPr>
        <p:spPr bwMode="auto">
          <a:xfrm>
            <a:off x="1496723" y="333618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dirty="0">
                <a:solidFill>
                  <a:schemeClr val="bg1"/>
                </a:solidFill>
                <a:latin typeface="+mn-lt"/>
                <a:ea typeface="+mn-ea"/>
                <a:cs typeface="+mn-ea"/>
                <a:sym typeface="+mn-lt"/>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3" name="Rectangle 69"/>
          <p:cNvSpPr txBox="1">
            <a:spLocks noChangeArrowheads="1"/>
          </p:cNvSpPr>
          <p:nvPr/>
        </p:nvSpPr>
        <p:spPr bwMode="auto">
          <a:xfrm>
            <a:off x="106929" y="23114"/>
            <a:ext cx="2883838" cy="57506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进度计划</a:t>
            </a:r>
          </a:p>
        </p:txBody>
      </p:sp>
      <p:sp>
        <p:nvSpPr>
          <p:cNvPr id="1049154" name="TextBox 5"/>
          <p:cNvSpPr txBox="1">
            <a:spLocks noChangeArrowheads="1"/>
          </p:cNvSpPr>
          <p:nvPr/>
        </p:nvSpPr>
        <p:spPr bwMode="auto">
          <a:xfrm>
            <a:off x="289781" y="2840882"/>
            <a:ext cx="1029970" cy="337185"/>
          </a:xfrm>
          <a:prstGeom prst="rect">
            <a:avLst/>
          </a:prstGeom>
          <a:noFill/>
          <a:ln>
            <a:noFill/>
          </a:ln>
        </p:spPr>
        <p:txBody>
          <a:bodyPr wrap="squar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b="1" dirty="0">
                <a:latin typeface="+mn-lt"/>
                <a:ea typeface="+mn-ea"/>
                <a:cs typeface="+mn-ea"/>
                <a:sym typeface="+mn-lt"/>
              </a:rPr>
              <a:t>设计阶段</a:t>
            </a:r>
          </a:p>
        </p:txBody>
      </p:sp>
      <p:sp>
        <p:nvSpPr>
          <p:cNvPr id="1049155" name="右箭头 6"/>
          <p:cNvSpPr/>
          <p:nvPr/>
        </p:nvSpPr>
        <p:spPr bwMode="auto">
          <a:xfrm>
            <a:off x="3131839" y="2865466"/>
            <a:ext cx="880549" cy="300214"/>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56" name="TextBox 6"/>
          <p:cNvSpPr txBox="1">
            <a:spLocks noChangeArrowheads="1"/>
          </p:cNvSpPr>
          <p:nvPr/>
        </p:nvSpPr>
        <p:spPr bwMode="auto">
          <a:xfrm>
            <a:off x="302064" y="3958123"/>
            <a:ext cx="1005404" cy="338554"/>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b="1" dirty="0">
                <a:latin typeface="+mn-lt"/>
                <a:ea typeface="+mn-ea"/>
                <a:cs typeface="+mn-ea"/>
                <a:sym typeface="+mn-lt"/>
              </a:rPr>
              <a:t>开发阶段</a:t>
            </a:r>
          </a:p>
        </p:txBody>
      </p:sp>
      <p:sp>
        <p:nvSpPr>
          <p:cNvPr id="1049157" name="TextBox 7"/>
          <p:cNvSpPr txBox="1">
            <a:spLocks noChangeArrowheads="1"/>
          </p:cNvSpPr>
          <p:nvPr/>
        </p:nvSpPr>
        <p:spPr bwMode="auto">
          <a:xfrm>
            <a:off x="302064" y="5019555"/>
            <a:ext cx="1005404" cy="338554"/>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b="1" dirty="0">
                <a:latin typeface="+mn-lt"/>
                <a:ea typeface="+mn-ea"/>
                <a:cs typeface="+mn-ea"/>
                <a:sym typeface="+mn-lt"/>
              </a:rPr>
              <a:t>测试阶段</a:t>
            </a:r>
          </a:p>
        </p:txBody>
      </p:sp>
      <p:sp>
        <p:nvSpPr>
          <p:cNvPr id="1049158" name="右箭头 11"/>
          <p:cNvSpPr/>
          <p:nvPr/>
        </p:nvSpPr>
        <p:spPr bwMode="auto">
          <a:xfrm>
            <a:off x="4113989" y="5019232"/>
            <a:ext cx="2597345" cy="273921"/>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a:cs typeface="+mn-ea"/>
              <a:sym typeface="+mn-lt"/>
            </a:endParaRPr>
          </a:p>
        </p:txBody>
      </p:sp>
      <p:sp>
        <p:nvSpPr>
          <p:cNvPr id="1049159" name="TextBox 8"/>
          <p:cNvSpPr txBox="1">
            <a:spLocks noChangeArrowheads="1"/>
          </p:cNvSpPr>
          <p:nvPr/>
        </p:nvSpPr>
        <p:spPr bwMode="auto">
          <a:xfrm>
            <a:off x="40226" y="5649850"/>
            <a:ext cx="1605280" cy="337185"/>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b="1" dirty="0">
                <a:latin typeface="+mn-lt"/>
                <a:ea typeface="+mn-ea"/>
                <a:cs typeface="+mn-ea"/>
                <a:sym typeface="+mn-lt"/>
              </a:rPr>
              <a:t>上线试运行阶段</a:t>
            </a:r>
          </a:p>
        </p:txBody>
      </p:sp>
      <p:sp>
        <p:nvSpPr>
          <p:cNvPr id="1049160" name="右箭头 13"/>
          <p:cNvSpPr/>
          <p:nvPr/>
        </p:nvSpPr>
        <p:spPr bwMode="auto">
          <a:xfrm>
            <a:off x="6598444" y="5592074"/>
            <a:ext cx="594197" cy="262885"/>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a:cs typeface="+mn-ea"/>
              <a:sym typeface="+mn-lt"/>
            </a:endParaRPr>
          </a:p>
        </p:txBody>
      </p:sp>
      <p:cxnSp>
        <p:nvCxnSpPr>
          <p:cNvPr id="3145783" name="直接连接符 14"/>
          <p:cNvCxnSpPr>
            <a:cxnSpLocks noChangeShapeType="1"/>
          </p:cNvCxnSpPr>
          <p:nvPr/>
        </p:nvCxnSpPr>
        <p:spPr bwMode="auto">
          <a:xfrm>
            <a:off x="126614" y="3300031"/>
            <a:ext cx="8170997" cy="0"/>
          </a:xfrm>
          <a:prstGeom prst="line">
            <a:avLst/>
          </a:prstGeom>
          <a:noFill/>
          <a:ln w="9525">
            <a:solidFill>
              <a:schemeClr val="tx1"/>
            </a:solidFill>
            <a:prstDash val="dash"/>
            <a:round/>
          </a:ln>
        </p:spPr>
      </p:cxnSp>
      <p:cxnSp>
        <p:nvCxnSpPr>
          <p:cNvPr id="3145784" name="直接连接符 15"/>
          <p:cNvCxnSpPr>
            <a:cxnSpLocks noChangeShapeType="1"/>
          </p:cNvCxnSpPr>
          <p:nvPr/>
        </p:nvCxnSpPr>
        <p:spPr bwMode="auto">
          <a:xfrm>
            <a:off x="126614" y="5513844"/>
            <a:ext cx="8170997" cy="0"/>
          </a:xfrm>
          <a:prstGeom prst="line">
            <a:avLst/>
          </a:prstGeom>
          <a:noFill/>
          <a:ln w="9525">
            <a:solidFill>
              <a:schemeClr val="tx1"/>
            </a:solidFill>
            <a:prstDash val="dash"/>
            <a:round/>
          </a:ln>
        </p:spPr>
      </p:cxnSp>
      <p:sp>
        <p:nvSpPr>
          <p:cNvPr id="1049161" name="等腰三角形 16"/>
          <p:cNvSpPr>
            <a:spLocks noChangeArrowheads="1"/>
          </p:cNvSpPr>
          <p:nvPr/>
        </p:nvSpPr>
        <p:spPr bwMode="auto">
          <a:xfrm>
            <a:off x="7124705" y="5881086"/>
            <a:ext cx="138519" cy="139706"/>
          </a:xfrm>
          <a:prstGeom prst="triangle">
            <a:avLst>
              <a:gd name="adj" fmla="val 50000"/>
            </a:avLst>
          </a:prstGeom>
          <a:solidFill>
            <a:srgbClr val="FF0000"/>
          </a:solidFill>
          <a:ln>
            <a:noFill/>
          </a:ln>
          <a:effectLst>
            <a:outerShdw blurRad="50800" dist="38100" dir="2700000" algn="tl" rotWithShape="0">
              <a:srgbClr val="808080">
                <a:alpha val="39998"/>
              </a:srgbClr>
            </a:outerShdw>
          </a:effectLst>
        </p:spPr>
        <p:txBody>
          <a:bodyPr lIns="68580" tIns="34290" rIns="68580" bIns="34290" anchor="ctr"/>
          <a:lstStyle/>
          <a:p>
            <a:pPr algn="ctr"/>
            <a:endParaRPr lang="zh-CN" altLang="en-US" sz="900" dirty="0">
              <a:cs typeface="+mn-ea"/>
              <a:sym typeface="+mn-lt"/>
            </a:endParaRPr>
          </a:p>
        </p:txBody>
      </p:sp>
      <p:cxnSp>
        <p:nvCxnSpPr>
          <p:cNvPr id="3145785" name="直接连接符 16"/>
          <p:cNvCxnSpPr>
            <a:cxnSpLocks noChangeShapeType="1"/>
          </p:cNvCxnSpPr>
          <p:nvPr/>
        </p:nvCxnSpPr>
        <p:spPr bwMode="auto">
          <a:xfrm>
            <a:off x="155948" y="4837658"/>
            <a:ext cx="8141664" cy="0"/>
          </a:xfrm>
          <a:prstGeom prst="line">
            <a:avLst/>
          </a:prstGeom>
          <a:noFill/>
          <a:ln w="9525">
            <a:solidFill>
              <a:schemeClr val="tx1"/>
            </a:solidFill>
            <a:prstDash val="dash"/>
            <a:round/>
          </a:ln>
        </p:spPr>
      </p:cxnSp>
      <p:cxnSp>
        <p:nvCxnSpPr>
          <p:cNvPr id="3145786" name="直接连接符 18"/>
          <p:cNvCxnSpPr>
            <a:cxnSpLocks noChangeShapeType="1"/>
          </p:cNvCxnSpPr>
          <p:nvPr/>
        </p:nvCxnSpPr>
        <p:spPr bwMode="auto">
          <a:xfrm>
            <a:off x="155948" y="6100911"/>
            <a:ext cx="8252478" cy="0"/>
          </a:xfrm>
          <a:prstGeom prst="line">
            <a:avLst/>
          </a:prstGeom>
          <a:noFill/>
          <a:ln w="9525">
            <a:solidFill>
              <a:schemeClr val="tx1"/>
            </a:solidFill>
            <a:prstDash val="dash"/>
            <a:round/>
          </a:ln>
        </p:spPr>
      </p:cxnSp>
      <p:sp>
        <p:nvSpPr>
          <p:cNvPr id="1049162" name="文本框 19"/>
          <p:cNvSpPr txBox="1"/>
          <p:nvPr/>
        </p:nvSpPr>
        <p:spPr>
          <a:xfrm>
            <a:off x="6244632" y="6127262"/>
            <a:ext cx="1298319" cy="707886"/>
          </a:xfrm>
          <a:prstGeom prst="rect">
            <a:avLst/>
          </a:prstGeom>
          <a:noFill/>
        </p:spPr>
        <p:txBody>
          <a:bodyPr wrap="square" rtlCol="0">
            <a:spAutoFit/>
          </a:bodyPr>
          <a:lstStyle/>
          <a:p>
            <a:pPr>
              <a:lnSpc>
                <a:spcPct val="150000"/>
              </a:lnSpc>
            </a:pPr>
            <a:r>
              <a:rPr kumimoji="1" lang="en-US" altLang="zh-CN" sz="1200" b="1" dirty="0">
                <a:cs typeface="+mn-ea"/>
                <a:sym typeface="+mn-lt"/>
              </a:rPr>
              <a:t>V1.0</a:t>
            </a:r>
            <a:r>
              <a:rPr kumimoji="1" lang="zh-CN" altLang="en-US" sz="1200" b="1" dirty="0">
                <a:cs typeface="+mn-ea"/>
                <a:sym typeface="+mn-lt"/>
              </a:rPr>
              <a:t>发布</a:t>
            </a:r>
            <a:endParaRPr kumimoji="1" lang="en-US" altLang="zh-CN" sz="1200" b="1" dirty="0">
              <a:cs typeface="+mn-ea"/>
              <a:sym typeface="+mn-lt"/>
            </a:endParaRPr>
          </a:p>
          <a:p>
            <a:r>
              <a:rPr kumimoji="1" lang="zh-CN" altLang="en-US" sz="1100" dirty="0">
                <a:cs typeface="+mn-ea"/>
                <a:sym typeface="+mn-lt"/>
              </a:rPr>
              <a:t>按照规划功能完成</a:t>
            </a:r>
            <a:r>
              <a:rPr kumimoji="1" lang="en-US" altLang="zh-CN" sz="1100" dirty="0">
                <a:cs typeface="+mn-ea"/>
                <a:sym typeface="+mn-lt"/>
              </a:rPr>
              <a:t>V1.0</a:t>
            </a:r>
            <a:r>
              <a:rPr kumimoji="1" lang="zh-CN" altLang="en-US" sz="1100" dirty="0">
                <a:cs typeface="+mn-ea"/>
                <a:sym typeface="+mn-lt"/>
              </a:rPr>
              <a:t>版本发布</a:t>
            </a:r>
            <a:endParaRPr kumimoji="1" lang="en-US" altLang="en-US" sz="1100" dirty="0">
              <a:cs typeface="+mn-ea"/>
              <a:sym typeface="+mn-lt"/>
            </a:endParaRPr>
          </a:p>
        </p:txBody>
      </p:sp>
      <p:grpSp>
        <p:nvGrpSpPr>
          <p:cNvPr id="189" name="组合 9"/>
          <p:cNvGrpSpPr/>
          <p:nvPr/>
        </p:nvGrpSpPr>
        <p:grpSpPr>
          <a:xfrm>
            <a:off x="107503" y="538905"/>
            <a:ext cx="8928993" cy="1264524"/>
            <a:chOff x="107503" y="625993"/>
            <a:chExt cx="8928993" cy="1264524"/>
          </a:xfrm>
        </p:grpSpPr>
        <p:sp>
          <p:nvSpPr>
            <p:cNvPr id="1049163" name="箭头: 燕尾形 28"/>
            <p:cNvSpPr/>
            <p:nvPr/>
          </p:nvSpPr>
          <p:spPr>
            <a:xfrm>
              <a:off x="107503" y="1010848"/>
              <a:ext cx="8928993" cy="505810"/>
            </a:xfrm>
            <a:prstGeom prst="notchedRightArrow">
              <a:avLst/>
            </a:pr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049164" name="任意多边形: 形状 32"/>
            <p:cNvSpPr/>
            <p:nvPr/>
          </p:nvSpPr>
          <p:spPr>
            <a:xfrm>
              <a:off x="1121996" y="625993"/>
              <a:ext cx="998991" cy="505810"/>
            </a:xfrm>
            <a:custGeom>
              <a:avLst/>
              <a:gdLst>
                <a:gd name="connsiteX0" fmla="*/ 0 w 998991"/>
                <a:gd name="connsiteY0" fmla="*/ 0 h 505810"/>
                <a:gd name="connsiteX1" fmla="*/ 998991 w 998991"/>
                <a:gd name="connsiteY1" fmla="*/ 0 h 505810"/>
                <a:gd name="connsiteX2" fmla="*/ 998991 w 998991"/>
                <a:gd name="connsiteY2" fmla="*/ 505810 h 505810"/>
                <a:gd name="connsiteX3" fmla="*/ 0 w 998991"/>
                <a:gd name="connsiteY3" fmla="*/ 505810 h 505810"/>
                <a:gd name="connsiteX4" fmla="*/ 0 w 998991"/>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91" h="505810">
                  <a:moveTo>
                    <a:pt x="0" y="0"/>
                  </a:moveTo>
                  <a:lnTo>
                    <a:pt x="998991" y="0"/>
                  </a:lnTo>
                  <a:lnTo>
                    <a:pt x="998991"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US" altLang="zh-CN" sz="1100" b="1" kern="1200">
                  <a:cs typeface="+mn-ea"/>
                  <a:sym typeface="+mn-lt"/>
                </a:rPr>
                <a:t>2021.7.10</a:t>
              </a:r>
              <a:endParaRPr lang="zh-CN" altLang="en-US" sz="1100" b="1" kern="1200" dirty="0">
                <a:cs typeface="+mn-ea"/>
                <a:sym typeface="+mn-lt"/>
              </a:endParaRPr>
            </a:p>
          </p:txBody>
        </p:sp>
        <p:sp>
          <p:nvSpPr>
            <p:cNvPr id="1049165" name="椭圆 40"/>
            <p:cNvSpPr/>
            <p:nvPr/>
          </p:nvSpPr>
          <p:spPr>
            <a:xfrm>
              <a:off x="1562487" y="1212235"/>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a:lstStyle/>
            <a:p>
              <a:endParaRPr lang="zh-CN" altLang="en-US">
                <a:cs typeface="+mn-ea"/>
                <a:sym typeface="+mn-lt"/>
              </a:endParaRPr>
            </a:p>
          </p:txBody>
        </p:sp>
        <p:sp>
          <p:nvSpPr>
            <p:cNvPr id="1049166" name="任意多边形: 形状 41"/>
            <p:cNvSpPr/>
            <p:nvPr/>
          </p:nvSpPr>
          <p:spPr>
            <a:xfrm>
              <a:off x="1477512" y="1383989"/>
              <a:ext cx="1981766" cy="505810"/>
            </a:xfrm>
            <a:custGeom>
              <a:avLst/>
              <a:gdLst>
                <a:gd name="connsiteX0" fmla="*/ 0 w 1981766"/>
                <a:gd name="connsiteY0" fmla="*/ 0 h 505810"/>
                <a:gd name="connsiteX1" fmla="*/ 1981766 w 1981766"/>
                <a:gd name="connsiteY1" fmla="*/ 0 h 505810"/>
                <a:gd name="connsiteX2" fmla="*/ 1981766 w 1981766"/>
                <a:gd name="connsiteY2" fmla="*/ 505810 h 505810"/>
                <a:gd name="connsiteX3" fmla="*/ 0 w 1981766"/>
                <a:gd name="connsiteY3" fmla="*/ 505810 h 505810"/>
                <a:gd name="connsiteX4" fmla="*/ 0 w 1981766"/>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766" h="505810">
                  <a:moveTo>
                    <a:pt x="0" y="0"/>
                  </a:moveTo>
                  <a:lnTo>
                    <a:pt x="1981766" y="0"/>
                  </a:lnTo>
                  <a:lnTo>
                    <a:pt x="1981766"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2021.7.30</a:t>
              </a:r>
              <a:endParaRPr lang="zh-CN" altLang="en-US" sz="1100" b="1" kern="1200" dirty="0">
                <a:cs typeface="+mn-ea"/>
                <a:sym typeface="+mn-lt"/>
              </a:endParaRPr>
            </a:p>
          </p:txBody>
        </p:sp>
        <p:sp>
          <p:nvSpPr>
            <p:cNvPr id="1049167" name="椭圆 42"/>
            <p:cNvSpPr/>
            <p:nvPr/>
          </p:nvSpPr>
          <p:spPr>
            <a:xfrm>
              <a:off x="2421144" y="1212235"/>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7996"/>
              </a:schemeClr>
            </a:fillRef>
            <a:effectRef idx="0">
              <a:schemeClr val="accent6">
                <a:alpha val="90000"/>
                <a:hueOff val="0"/>
                <a:satOff val="0"/>
                <a:lumOff val="0"/>
                <a:alphaOff val="-7996"/>
              </a:schemeClr>
            </a:effectRef>
            <a:fontRef idx="minor">
              <a:schemeClr val="lt1"/>
            </a:fontRef>
          </p:style>
          <p:txBody>
            <a:bodyPr/>
            <a:lstStyle/>
            <a:p>
              <a:endParaRPr lang="zh-CN" altLang="en-US">
                <a:cs typeface="+mn-ea"/>
                <a:sym typeface="+mn-lt"/>
              </a:endParaRPr>
            </a:p>
          </p:txBody>
        </p:sp>
        <p:sp>
          <p:nvSpPr>
            <p:cNvPr id="1049168" name="任意多边形: 形状 43"/>
            <p:cNvSpPr/>
            <p:nvPr/>
          </p:nvSpPr>
          <p:spPr>
            <a:xfrm>
              <a:off x="2751508" y="625993"/>
              <a:ext cx="1604470" cy="505810"/>
            </a:xfrm>
            <a:custGeom>
              <a:avLst/>
              <a:gdLst>
                <a:gd name="connsiteX0" fmla="*/ 0 w 1604470"/>
                <a:gd name="connsiteY0" fmla="*/ 0 h 505810"/>
                <a:gd name="connsiteX1" fmla="*/ 1604470 w 1604470"/>
                <a:gd name="connsiteY1" fmla="*/ 0 h 505810"/>
                <a:gd name="connsiteX2" fmla="*/ 1604470 w 1604470"/>
                <a:gd name="connsiteY2" fmla="*/ 505810 h 505810"/>
                <a:gd name="connsiteX3" fmla="*/ 0 w 1604470"/>
                <a:gd name="connsiteY3" fmla="*/ 505810 h 505810"/>
                <a:gd name="connsiteX4" fmla="*/ 0 w 1604470"/>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470" h="505810">
                  <a:moveTo>
                    <a:pt x="0" y="0"/>
                  </a:moveTo>
                  <a:lnTo>
                    <a:pt x="1604470" y="0"/>
                  </a:lnTo>
                  <a:lnTo>
                    <a:pt x="1604470"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2021.8.4</a:t>
              </a:r>
              <a:endParaRPr lang="en-US" altLang="zh-CN" sz="1100" b="1" kern="1200" dirty="0">
                <a:cs typeface="+mn-ea"/>
                <a:sym typeface="+mn-lt"/>
              </a:endParaRPr>
            </a:p>
          </p:txBody>
        </p:sp>
        <p:sp>
          <p:nvSpPr>
            <p:cNvPr id="1049169" name="椭圆 44"/>
            <p:cNvSpPr/>
            <p:nvPr/>
          </p:nvSpPr>
          <p:spPr>
            <a:xfrm>
              <a:off x="3380484" y="1195029"/>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15996"/>
              </a:schemeClr>
            </a:fillRef>
            <a:effectRef idx="0">
              <a:schemeClr val="accent6">
                <a:alpha val="90000"/>
                <a:hueOff val="0"/>
                <a:satOff val="0"/>
                <a:lumOff val="0"/>
                <a:alphaOff val="-15996"/>
              </a:schemeClr>
            </a:effectRef>
            <a:fontRef idx="minor">
              <a:schemeClr val="lt1"/>
            </a:fontRef>
          </p:style>
          <p:txBody>
            <a:bodyPr/>
            <a:lstStyle/>
            <a:p>
              <a:endParaRPr lang="zh-CN" altLang="en-US">
                <a:cs typeface="+mn-ea"/>
                <a:sym typeface="+mn-lt"/>
              </a:endParaRPr>
            </a:p>
          </p:txBody>
        </p:sp>
        <p:sp>
          <p:nvSpPr>
            <p:cNvPr id="1049170" name="任意多边形: 形状 45"/>
            <p:cNvSpPr/>
            <p:nvPr/>
          </p:nvSpPr>
          <p:spPr>
            <a:xfrm>
              <a:off x="5839175" y="1384707"/>
              <a:ext cx="961565" cy="505810"/>
            </a:xfrm>
            <a:custGeom>
              <a:avLst/>
              <a:gdLst>
                <a:gd name="connsiteX0" fmla="*/ 0 w 961565"/>
                <a:gd name="connsiteY0" fmla="*/ 0 h 505810"/>
                <a:gd name="connsiteX1" fmla="*/ 961565 w 961565"/>
                <a:gd name="connsiteY1" fmla="*/ 0 h 505810"/>
                <a:gd name="connsiteX2" fmla="*/ 961565 w 961565"/>
                <a:gd name="connsiteY2" fmla="*/ 505810 h 505810"/>
                <a:gd name="connsiteX3" fmla="*/ 0 w 961565"/>
                <a:gd name="connsiteY3" fmla="*/ 505810 h 505810"/>
                <a:gd name="connsiteX4" fmla="*/ 0 w 961565"/>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565" h="505810">
                  <a:moveTo>
                    <a:pt x="0" y="0"/>
                  </a:moveTo>
                  <a:lnTo>
                    <a:pt x="961565" y="0"/>
                  </a:lnTo>
                  <a:lnTo>
                    <a:pt x="961565"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2021.9.6</a:t>
              </a:r>
              <a:endParaRPr lang="en-US" altLang="zh-CN" sz="1100" b="1" kern="1200" dirty="0">
                <a:cs typeface="+mn-ea"/>
                <a:sym typeface="+mn-lt"/>
              </a:endParaRPr>
            </a:p>
          </p:txBody>
        </p:sp>
        <p:sp>
          <p:nvSpPr>
            <p:cNvPr id="1049171" name="椭圆 46"/>
            <p:cNvSpPr/>
            <p:nvPr/>
          </p:nvSpPr>
          <p:spPr>
            <a:xfrm>
              <a:off x="6237169" y="1195029"/>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23996"/>
              </a:schemeClr>
            </a:fillRef>
            <a:effectRef idx="0">
              <a:schemeClr val="accent6">
                <a:alpha val="90000"/>
                <a:hueOff val="0"/>
                <a:satOff val="0"/>
                <a:lumOff val="0"/>
                <a:alphaOff val="-23996"/>
              </a:schemeClr>
            </a:effectRef>
            <a:fontRef idx="minor">
              <a:schemeClr val="lt1"/>
            </a:fontRef>
          </p:style>
          <p:txBody>
            <a:bodyPr/>
            <a:lstStyle/>
            <a:p>
              <a:endParaRPr lang="zh-CN" altLang="en-US">
                <a:cs typeface="+mn-ea"/>
                <a:sym typeface="+mn-lt"/>
              </a:endParaRPr>
            </a:p>
          </p:txBody>
        </p:sp>
        <p:sp>
          <p:nvSpPr>
            <p:cNvPr id="1049172" name="任意多边形: 形状 47"/>
            <p:cNvSpPr/>
            <p:nvPr/>
          </p:nvSpPr>
          <p:spPr>
            <a:xfrm>
              <a:off x="6635961" y="625993"/>
              <a:ext cx="998056" cy="505810"/>
            </a:xfrm>
            <a:custGeom>
              <a:avLst/>
              <a:gdLst>
                <a:gd name="connsiteX0" fmla="*/ 0 w 998056"/>
                <a:gd name="connsiteY0" fmla="*/ 0 h 505810"/>
                <a:gd name="connsiteX1" fmla="*/ 998056 w 998056"/>
                <a:gd name="connsiteY1" fmla="*/ 0 h 505810"/>
                <a:gd name="connsiteX2" fmla="*/ 998056 w 998056"/>
                <a:gd name="connsiteY2" fmla="*/ 505810 h 505810"/>
                <a:gd name="connsiteX3" fmla="*/ 0 w 998056"/>
                <a:gd name="connsiteY3" fmla="*/ 505810 h 505810"/>
                <a:gd name="connsiteX4" fmla="*/ 0 w 998056"/>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56" h="505810">
                  <a:moveTo>
                    <a:pt x="0" y="0"/>
                  </a:moveTo>
                  <a:lnTo>
                    <a:pt x="998056" y="0"/>
                  </a:lnTo>
                  <a:lnTo>
                    <a:pt x="998056"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2021.9.15</a:t>
              </a:r>
              <a:endParaRPr lang="en-US" altLang="zh-CN" sz="1100" b="1" kern="1200" dirty="0">
                <a:cs typeface="+mn-ea"/>
                <a:sym typeface="+mn-lt"/>
              </a:endParaRPr>
            </a:p>
          </p:txBody>
        </p:sp>
        <p:sp>
          <p:nvSpPr>
            <p:cNvPr id="1049173" name="椭圆 48"/>
            <p:cNvSpPr/>
            <p:nvPr/>
          </p:nvSpPr>
          <p:spPr>
            <a:xfrm>
              <a:off x="7030070" y="1195029"/>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31996"/>
              </a:schemeClr>
            </a:fillRef>
            <a:effectRef idx="0">
              <a:schemeClr val="accent6">
                <a:alpha val="90000"/>
                <a:hueOff val="0"/>
                <a:satOff val="0"/>
                <a:lumOff val="0"/>
                <a:alphaOff val="-31996"/>
              </a:schemeClr>
            </a:effectRef>
            <a:fontRef idx="minor">
              <a:schemeClr val="lt1"/>
            </a:fontRef>
          </p:style>
          <p:txBody>
            <a:bodyPr/>
            <a:lstStyle/>
            <a:p>
              <a:endParaRPr lang="zh-CN" altLang="en-US">
                <a:cs typeface="+mn-ea"/>
                <a:sym typeface="+mn-lt"/>
              </a:endParaRPr>
            </a:p>
          </p:txBody>
        </p:sp>
        <p:sp>
          <p:nvSpPr>
            <p:cNvPr id="1049174" name="任意多边形: 形状 49"/>
            <p:cNvSpPr/>
            <p:nvPr/>
          </p:nvSpPr>
          <p:spPr>
            <a:xfrm>
              <a:off x="7347344" y="1384707"/>
              <a:ext cx="1308576" cy="505810"/>
            </a:xfrm>
            <a:custGeom>
              <a:avLst/>
              <a:gdLst>
                <a:gd name="connsiteX0" fmla="*/ 0 w 1308576"/>
                <a:gd name="connsiteY0" fmla="*/ 0 h 505810"/>
                <a:gd name="connsiteX1" fmla="*/ 1308576 w 1308576"/>
                <a:gd name="connsiteY1" fmla="*/ 0 h 505810"/>
                <a:gd name="connsiteX2" fmla="*/ 1308576 w 1308576"/>
                <a:gd name="connsiteY2" fmla="*/ 505810 h 505810"/>
                <a:gd name="connsiteX3" fmla="*/ 0 w 1308576"/>
                <a:gd name="connsiteY3" fmla="*/ 505810 h 505810"/>
                <a:gd name="connsiteX4" fmla="*/ 0 w 1308576"/>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576" h="505810">
                  <a:moveTo>
                    <a:pt x="0" y="0"/>
                  </a:moveTo>
                  <a:lnTo>
                    <a:pt x="1308576" y="0"/>
                  </a:lnTo>
                  <a:lnTo>
                    <a:pt x="1308576"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2021.9.30</a:t>
              </a:r>
              <a:endParaRPr lang="en-US" altLang="zh-CN" sz="1100" b="1" kern="1200" dirty="0">
                <a:cs typeface="+mn-ea"/>
                <a:sym typeface="+mn-lt"/>
              </a:endParaRPr>
            </a:p>
          </p:txBody>
        </p:sp>
        <p:sp>
          <p:nvSpPr>
            <p:cNvPr id="1049175" name="椭圆 50"/>
            <p:cNvSpPr/>
            <p:nvPr/>
          </p:nvSpPr>
          <p:spPr>
            <a:xfrm>
              <a:off x="7938409" y="1195029"/>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39996"/>
              </a:schemeClr>
            </a:fillRef>
            <a:effectRef idx="0">
              <a:schemeClr val="accent6">
                <a:alpha val="90000"/>
                <a:hueOff val="0"/>
                <a:satOff val="0"/>
                <a:lumOff val="0"/>
                <a:alphaOff val="-39996"/>
              </a:schemeClr>
            </a:effectRef>
            <a:fontRef idx="minor">
              <a:schemeClr val="lt1"/>
            </a:fontRef>
          </p:style>
          <p:txBody>
            <a:bodyPr/>
            <a:lstStyle/>
            <a:p>
              <a:endParaRPr lang="zh-CN" altLang="en-US">
                <a:cs typeface="+mn-ea"/>
                <a:sym typeface="+mn-lt"/>
              </a:endParaRPr>
            </a:p>
          </p:txBody>
        </p:sp>
      </p:grpSp>
      <p:sp>
        <p:nvSpPr>
          <p:cNvPr id="1049176" name="TextBox 5"/>
          <p:cNvSpPr txBox="1">
            <a:spLocks noChangeArrowheads="1"/>
          </p:cNvSpPr>
          <p:nvPr/>
        </p:nvSpPr>
        <p:spPr bwMode="auto">
          <a:xfrm>
            <a:off x="302064" y="2288438"/>
            <a:ext cx="1005404" cy="338554"/>
          </a:xfrm>
          <a:prstGeom prst="rect">
            <a:avLst/>
          </a:prstGeom>
          <a:noFill/>
          <a:ln>
            <a:noFill/>
          </a:ln>
        </p:spPr>
        <p:txBody>
          <a:bodyPr wrap="none" anchor="ctr">
            <a:spAutoFit/>
          </a:bodyPr>
          <a:lstStyle>
            <a:lvl1pPr>
              <a:spcBef>
                <a:spcPct val="20000"/>
              </a:spcBef>
              <a:buChar char="•"/>
              <a:defRPr sz="3200">
                <a:solidFill>
                  <a:schemeClr val="tx1"/>
                </a:solidFill>
                <a:latin typeface="黑体" panose="02010609060101010101" pitchFamily="49" charset="-122"/>
                <a:ea typeface="楷体_GB2312" pitchFamily="49" charset="-122"/>
              </a:defRPr>
            </a:lvl1pPr>
            <a:lvl2pPr marL="742950" indent="-285750">
              <a:spcBef>
                <a:spcPct val="20000"/>
              </a:spcBef>
              <a:buChar char="–"/>
              <a:defRPr sz="1600">
                <a:solidFill>
                  <a:schemeClr val="tx1"/>
                </a:solidFill>
                <a:latin typeface="黑体" panose="02010609060101010101" pitchFamily="49" charset="-122"/>
                <a:ea typeface="楷体_GB2312" pitchFamily="49" charset="-122"/>
              </a:defRPr>
            </a:lvl2pPr>
            <a:lvl3pPr marL="1143000" indent="-228600">
              <a:spcBef>
                <a:spcPct val="20000"/>
              </a:spcBef>
              <a:buChar char="•"/>
              <a:defRPr sz="1400">
                <a:solidFill>
                  <a:schemeClr val="tx1"/>
                </a:solidFill>
                <a:latin typeface="黑体" panose="02010609060101010101" pitchFamily="49" charset="-122"/>
                <a:ea typeface="楷体_GB2312" pitchFamily="49" charset="-122"/>
              </a:defRPr>
            </a:lvl3pPr>
            <a:lvl4pPr marL="1600200" indent="-228600">
              <a:spcBef>
                <a:spcPct val="20000"/>
              </a:spcBef>
              <a:buChar char="–"/>
              <a:defRPr sz="1400">
                <a:solidFill>
                  <a:schemeClr val="tx1"/>
                </a:solidFill>
                <a:latin typeface="黑体" panose="02010609060101010101" pitchFamily="49" charset="-122"/>
                <a:ea typeface="楷体_GB2312" pitchFamily="49" charset="-122"/>
              </a:defRPr>
            </a:lvl4pPr>
            <a:lvl5pPr marL="2057400" indent="-228600">
              <a:spcBef>
                <a:spcPct val="20000"/>
              </a:spcBef>
              <a:buChar char="»"/>
              <a:defRPr sz="1400">
                <a:solidFill>
                  <a:schemeClr val="tx1"/>
                </a:solidFill>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9pPr>
          </a:lstStyle>
          <a:p>
            <a:pPr algn="ctr">
              <a:spcBef>
                <a:spcPct val="0"/>
              </a:spcBef>
              <a:buFontTx/>
              <a:buNone/>
            </a:pPr>
            <a:r>
              <a:rPr lang="zh-CN" altLang="en-US" sz="1600" b="1" dirty="0">
                <a:latin typeface="+mn-lt"/>
                <a:ea typeface="+mn-ea"/>
                <a:cs typeface="+mn-ea"/>
                <a:sym typeface="+mn-lt"/>
              </a:rPr>
              <a:t>需求阶段</a:t>
            </a:r>
          </a:p>
        </p:txBody>
      </p:sp>
      <p:sp>
        <p:nvSpPr>
          <p:cNvPr id="1049177" name="右箭头 23"/>
          <p:cNvSpPr/>
          <p:nvPr/>
        </p:nvSpPr>
        <p:spPr bwMode="auto">
          <a:xfrm>
            <a:off x="2339752" y="2329275"/>
            <a:ext cx="1005404" cy="293224"/>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cxnSp>
        <p:nvCxnSpPr>
          <p:cNvPr id="3145787" name="直接连接符 24"/>
          <p:cNvCxnSpPr>
            <a:cxnSpLocks noChangeShapeType="1"/>
          </p:cNvCxnSpPr>
          <p:nvPr/>
        </p:nvCxnSpPr>
        <p:spPr bwMode="auto">
          <a:xfrm>
            <a:off x="126614" y="2730942"/>
            <a:ext cx="8170997" cy="0"/>
          </a:xfrm>
          <a:prstGeom prst="line">
            <a:avLst/>
          </a:prstGeom>
          <a:noFill/>
          <a:ln w="9525">
            <a:solidFill>
              <a:schemeClr val="tx1"/>
            </a:solidFill>
            <a:prstDash val="dash"/>
            <a:round/>
          </a:ln>
        </p:spPr>
      </p:cxnSp>
      <p:sp>
        <p:nvSpPr>
          <p:cNvPr id="1049178" name="右箭头 25"/>
          <p:cNvSpPr/>
          <p:nvPr/>
        </p:nvSpPr>
        <p:spPr bwMode="auto">
          <a:xfrm>
            <a:off x="7297361" y="5603856"/>
            <a:ext cx="791094" cy="243840"/>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a:cs typeface="+mn-ea"/>
              <a:sym typeface="+mn-lt"/>
            </a:endParaRPr>
          </a:p>
        </p:txBody>
      </p:sp>
      <p:sp>
        <p:nvSpPr>
          <p:cNvPr id="1049179" name="等腰三角形 26"/>
          <p:cNvSpPr>
            <a:spLocks noChangeArrowheads="1"/>
          </p:cNvSpPr>
          <p:nvPr/>
        </p:nvSpPr>
        <p:spPr bwMode="auto">
          <a:xfrm>
            <a:off x="7929393" y="5881086"/>
            <a:ext cx="138519" cy="139706"/>
          </a:xfrm>
          <a:prstGeom prst="triangle">
            <a:avLst>
              <a:gd name="adj" fmla="val 50000"/>
            </a:avLst>
          </a:prstGeom>
          <a:solidFill>
            <a:srgbClr val="FF0000"/>
          </a:solidFill>
          <a:ln>
            <a:noFill/>
          </a:ln>
          <a:effectLst>
            <a:outerShdw blurRad="50800" dist="38100" dir="2700000" algn="tl" rotWithShape="0">
              <a:srgbClr val="808080">
                <a:alpha val="39998"/>
              </a:srgbClr>
            </a:outerShdw>
          </a:effectLst>
        </p:spPr>
        <p:txBody>
          <a:bodyPr lIns="68580" tIns="34290" rIns="68580" bIns="34290" anchor="ctr"/>
          <a:lstStyle/>
          <a:p>
            <a:pPr algn="ctr"/>
            <a:endParaRPr lang="zh-CN" altLang="en-US" sz="900" dirty="0">
              <a:cs typeface="+mn-ea"/>
              <a:sym typeface="+mn-lt"/>
            </a:endParaRPr>
          </a:p>
        </p:txBody>
      </p:sp>
      <p:sp>
        <p:nvSpPr>
          <p:cNvPr id="1049180" name="文本框 27"/>
          <p:cNvSpPr txBox="1"/>
          <p:nvPr/>
        </p:nvSpPr>
        <p:spPr>
          <a:xfrm>
            <a:off x="7567953" y="6127262"/>
            <a:ext cx="1475902" cy="707886"/>
          </a:xfrm>
          <a:prstGeom prst="rect">
            <a:avLst/>
          </a:prstGeom>
          <a:noFill/>
        </p:spPr>
        <p:txBody>
          <a:bodyPr wrap="square" rtlCol="0">
            <a:spAutoFit/>
          </a:bodyPr>
          <a:lstStyle/>
          <a:p>
            <a:pPr>
              <a:lnSpc>
                <a:spcPct val="150000"/>
              </a:lnSpc>
            </a:pPr>
            <a:r>
              <a:rPr kumimoji="1" lang="en-US" altLang="zh-CN" sz="1200" b="1" dirty="0">
                <a:cs typeface="+mn-ea"/>
                <a:sym typeface="+mn-lt"/>
              </a:rPr>
              <a:t>V1.1</a:t>
            </a:r>
            <a:r>
              <a:rPr kumimoji="1" lang="zh-CN" altLang="en-US" sz="1200" b="1" dirty="0">
                <a:cs typeface="+mn-ea"/>
                <a:sym typeface="+mn-lt"/>
              </a:rPr>
              <a:t>发布</a:t>
            </a:r>
            <a:endParaRPr kumimoji="1" lang="en-US" altLang="zh-CN" sz="1200" b="1" dirty="0">
              <a:cs typeface="+mn-ea"/>
              <a:sym typeface="+mn-lt"/>
            </a:endParaRPr>
          </a:p>
          <a:p>
            <a:r>
              <a:rPr kumimoji="1" lang="zh-CN" altLang="en-US" sz="1100" dirty="0">
                <a:cs typeface="+mn-ea"/>
                <a:sym typeface="+mn-lt"/>
              </a:rPr>
              <a:t>根据测试情况完成优化，发布</a:t>
            </a:r>
            <a:r>
              <a:rPr kumimoji="1" lang="en-US" altLang="zh-CN" sz="1100" dirty="0">
                <a:cs typeface="+mn-ea"/>
                <a:sym typeface="+mn-lt"/>
              </a:rPr>
              <a:t>V1.1</a:t>
            </a:r>
            <a:r>
              <a:rPr kumimoji="1" lang="zh-CN" altLang="en-US" sz="1100" dirty="0">
                <a:cs typeface="+mn-ea"/>
                <a:sym typeface="+mn-lt"/>
              </a:rPr>
              <a:t>版</a:t>
            </a:r>
            <a:endParaRPr kumimoji="1" lang="en-US" altLang="en-US" sz="1100" dirty="0">
              <a:cs typeface="+mn-ea"/>
              <a:sym typeface="+mn-lt"/>
            </a:endParaRPr>
          </a:p>
        </p:txBody>
      </p:sp>
      <p:sp>
        <p:nvSpPr>
          <p:cNvPr id="1049181" name="右箭头 9"/>
          <p:cNvSpPr/>
          <p:nvPr/>
        </p:nvSpPr>
        <p:spPr bwMode="auto">
          <a:xfrm>
            <a:off x="5672384" y="4505283"/>
            <a:ext cx="655650" cy="273143"/>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82" name="右箭头 9"/>
          <p:cNvSpPr/>
          <p:nvPr/>
        </p:nvSpPr>
        <p:spPr bwMode="auto">
          <a:xfrm>
            <a:off x="5189205" y="4217501"/>
            <a:ext cx="663294" cy="262349"/>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83" name="右箭头 9"/>
          <p:cNvSpPr/>
          <p:nvPr/>
        </p:nvSpPr>
        <p:spPr bwMode="auto">
          <a:xfrm>
            <a:off x="4787510" y="3941149"/>
            <a:ext cx="690305" cy="273143"/>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84" name="右箭头 9"/>
          <p:cNvSpPr/>
          <p:nvPr/>
        </p:nvSpPr>
        <p:spPr bwMode="auto">
          <a:xfrm>
            <a:off x="4452745" y="3653367"/>
            <a:ext cx="627550" cy="273143"/>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85" name="右箭头 9"/>
          <p:cNvSpPr/>
          <p:nvPr/>
        </p:nvSpPr>
        <p:spPr bwMode="auto">
          <a:xfrm>
            <a:off x="3942618" y="3354155"/>
            <a:ext cx="690305" cy="273143"/>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sp>
        <p:nvSpPr>
          <p:cNvPr id="1049186" name="TextBox 5"/>
          <p:cNvSpPr txBox="1">
            <a:spLocks noChangeArrowheads="1"/>
          </p:cNvSpPr>
          <p:nvPr/>
        </p:nvSpPr>
        <p:spPr bwMode="auto">
          <a:xfrm>
            <a:off x="4660386" y="3380262"/>
            <a:ext cx="1172116" cy="261610"/>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sz="1100" dirty="0">
                <a:latin typeface="+mn-lt"/>
                <a:ea typeface="+mn-ea"/>
                <a:cs typeface="+mn-ea"/>
                <a:sym typeface="+mn-lt"/>
              </a:rPr>
              <a:t>监控配置与告警</a:t>
            </a:r>
          </a:p>
        </p:txBody>
      </p:sp>
      <p:sp>
        <p:nvSpPr>
          <p:cNvPr id="1049187" name="TextBox 5"/>
          <p:cNvSpPr txBox="1">
            <a:spLocks noChangeArrowheads="1"/>
          </p:cNvSpPr>
          <p:nvPr/>
        </p:nvSpPr>
        <p:spPr bwMode="auto">
          <a:xfrm>
            <a:off x="5163395" y="3645648"/>
            <a:ext cx="748923" cy="261610"/>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sz="1100" dirty="0">
                <a:latin typeface="+mn-lt"/>
                <a:ea typeface="+mn-ea"/>
                <a:cs typeface="+mn-ea"/>
                <a:sym typeface="+mn-lt"/>
              </a:rPr>
              <a:t>主机监控</a:t>
            </a:r>
          </a:p>
        </p:txBody>
      </p:sp>
      <p:sp>
        <p:nvSpPr>
          <p:cNvPr id="1049188" name="TextBox 5"/>
          <p:cNvSpPr txBox="1">
            <a:spLocks noChangeArrowheads="1"/>
          </p:cNvSpPr>
          <p:nvPr/>
        </p:nvSpPr>
        <p:spPr bwMode="auto">
          <a:xfrm>
            <a:off x="5402037" y="3947185"/>
            <a:ext cx="1374094" cy="261610"/>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sz="1100" dirty="0">
                <a:latin typeface="+mn-lt"/>
                <a:ea typeface="+mn-ea"/>
                <a:cs typeface="+mn-ea"/>
                <a:sym typeface="+mn-lt"/>
              </a:rPr>
              <a:t>中间件</a:t>
            </a:r>
            <a:r>
              <a:rPr lang="en-US" altLang="zh-CN" sz="1100" dirty="0">
                <a:latin typeface="+mn-lt"/>
                <a:ea typeface="+mn-ea"/>
                <a:cs typeface="+mn-ea"/>
                <a:sym typeface="+mn-lt"/>
              </a:rPr>
              <a:t>/</a:t>
            </a:r>
            <a:r>
              <a:rPr lang="zh-CN" altLang="en-US" sz="1100" dirty="0">
                <a:latin typeface="+mn-lt"/>
                <a:ea typeface="+mn-ea"/>
                <a:cs typeface="+mn-ea"/>
                <a:sym typeface="+mn-lt"/>
              </a:rPr>
              <a:t>数据库监控</a:t>
            </a:r>
          </a:p>
        </p:txBody>
      </p:sp>
      <p:sp>
        <p:nvSpPr>
          <p:cNvPr id="1049189" name="TextBox 5"/>
          <p:cNvSpPr txBox="1">
            <a:spLocks noChangeArrowheads="1"/>
          </p:cNvSpPr>
          <p:nvPr/>
        </p:nvSpPr>
        <p:spPr bwMode="auto">
          <a:xfrm>
            <a:off x="5899849" y="4218240"/>
            <a:ext cx="748923" cy="261610"/>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sz="1100" dirty="0">
                <a:latin typeface="+mn-lt"/>
                <a:ea typeface="+mn-ea"/>
                <a:cs typeface="+mn-ea"/>
                <a:sym typeface="+mn-lt"/>
              </a:rPr>
              <a:t>应用监控</a:t>
            </a:r>
          </a:p>
        </p:txBody>
      </p:sp>
      <p:sp>
        <p:nvSpPr>
          <p:cNvPr id="1049190" name="TextBox 5"/>
          <p:cNvSpPr txBox="1">
            <a:spLocks noChangeArrowheads="1"/>
          </p:cNvSpPr>
          <p:nvPr/>
        </p:nvSpPr>
        <p:spPr bwMode="auto">
          <a:xfrm>
            <a:off x="6292654" y="4502913"/>
            <a:ext cx="748923" cy="261610"/>
          </a:xfrm>
          <a:prstGeom prst="rect">
            <a:avLst/>
          </a:prstGeom>
          <a:noFill/>
          <a:ln>
            <a:noFill/>
          </a:ln>
        </p:spPr>
        <p:txBody>
          <a:bodyPr wrap="none" anchor="ctr">
            <a:spAutoFit/>
          </a:bodyPr>
          <a:lstStyle>
            <a:defPPr>
              <a:defRPr lang="zh-CN"/>
            </a:defPPr>
            <a:lvl1pPr algn="ctr">
              <a:spcBef>
                <a:spcPct val="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1600">
                <a:latin typeface="黑体" panose="02010609060101010101" pitchFamily="49" charset="-122"/>
                <a:ea typeface="楷体_GB2312" pitchFamily="49" charset="-122"/>
              </a:defRPr>
            </a:lvl2pPr>
            <a:lvl3pPr marL="1143000" indent="-228600">
              <a:spcBef>
                <a:spcPct val="20000"/>
              </a:spcBef>
              <a:buChar char="•"/>
              <a:defRPr sz="1400">
                <a:latin typeface="黑体" panose="02010609060101010101" pitchFamily="49" charset="-122"/>
                <a:ea typeface="楷体_GB2312" pitchFamily="49" charset="-122"/>
              </a:defRPr>
            </a:lvl3pPr>
            <a:lvl4pPr marL="1600200" indent="-228600">
              <a:spcBef>
                <a:spcPct val="20000"/>
              </a:spcBef>
              <a:buChar char="–"/>
              <a:defRPr sz="1400">
                <a:latin typeface="黑体" panose="02010609060101010101" pitchFamily="49" charset="-122"/>
                <a:ea typeface="楷体_GB2312" pitchFamily="49" charset="-122"/>
              </a:defRPr>
            </a:lvl4pPr>
            <a:lvl5pPr marL="2057400" indent="-228600">
              <a:spcBef>
                <a:spcPct val="20000"/>
              </a:spcBef>
              <a:buChar char="»"/>
              <a:defRPr sz="1400">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latin typeface="黑体" panose="02010609060101010101" pitchFamily="49" charset="-122"/>
                <a:ea typeface="楷体_GB2312" pitchFamily="49" charset="-122"/>
              </a:defRPr>
            </a:lvl9pPr>
          </a:lstStyle>
          <a:p>
            <a:r>
              <a:rPr lang="zh-CN" altLang="en-US" sz="1100" dirty="0">
                <a:latin typeface="+mn-lt"/>
                <a:ea typeface="+mn-ea"/>
                <a:cs typeface="+mn-ea"/>
                <a:sym typeface="+mn-lt"/>
              </a:rPr>
              <a:t>日志监控</a:t>
            </a:r>
          </a:p>
        </p:txBody>
      </p:sp>
      <p:sp>
        <p:nvSpPr>
          <p:cNvPr id="1049191" name="TextBox 5"/>
          <p:cNvSpPr txBox="1">
            <a:spLocks noChangeArrowheads="1"/>
          </p:cNvSpPr>
          <p:nvPr/>
        </p:nvSpPr>
        <p:spPr bwMode="auto">
          <a:xfrm>
            <a:off x="302065" y="1493651"/>
            <a:ext cx="1005403" cy="584775"/>
          </a:xfrm>
          <a:prstGeom prst="rect">
            <a:avLst/>
          </a:prstGeom>
          <a:noFill/>
          <a:ln>
            <a:noFill/>
          </a:ln>
        </p:spPr>
        <p:txBody>
          <a:bodyPr wrap="none" anchor="ctr">
            <a:spAutoFit/>
          </a:bodyPr>
          <a:lstStyle>
            <a:lvl1pPr>
              <a:spcBef>
                <a:spcPct val="20000"/>
              </a:spcBef>
              <a:buChar char="•"/>
              <a:defRPr sz="3200">
                <a:solidFill>
                  <a:schemeClr val="tx1"/>
                </a:solidFill>
                <a:latin typeface="黑体" panose="02010609060101010101" pitchFamily="49" charset="-122"/>
                <a:ea typeface="楷体_GB2312" pitchFamily="49" charset="-122"/>
              </a:defRPr>
            </a:lvl1pPr>
            <a:lvl2pPr marL="742950" indent="-285750">
              <a:spcBef>
                <a:spcPct val="20000"/>
              </a:spcBef>
              <a:buChar char="–"/>
              <a:defRPr sz="1600">
                <a:solidFill>
                  <a:schemeClr val="tx1"/>
                </a:solidFill>
                <a:latin typeface="黑体" panose="02010609060101010101" pitchFamily="49" charset="-122"/>
                <a:ea typeface="楷体_GB2312" pitchFamily="49" charset="-122"/>
              </a:defRPr>
            </a:lvl2pPr>
            <a:lvl3pPr marL="1143000" indent="-228600">
              <a:spcBef>
                <a:spcPct val="20000"/>
              </a:spcBef>
              <a:buChar char="•"/>
              <a:defRPr sz="1400">
                <a:solidFill>
                  <a:schemeClr val="tx1"/>
                </a:solidFill>
                <a:latin typeface="黑体" panose="02010609060101010101" pitchFamily="49" charset="-122"/>
                <a:ea typeface="楷体_GB2312" pitchFamily="49" charset="-122"/>
              </a:defRPr>
            </a:lvl3pPr>
            <a:lvl4pPr marL="1600200" indent="-228600">
              <a:spcBef>
                <a:spcPct val="20000"/>
              </a:spcBef>
              <a:buChar char="–"/>
              <a:defRPr sz="1400">
                <a:solidFill>
                  <a:schemeClr val="tx1"/>
                </a:solidFill>
                <a:latin typeface="黑体" panose="02010609060101010101" pitchFamily="49" charset="-122"/>
                <a:ea typeface="楷体_GB2312" pitchFamily="49" charset="-122"/>
              </a:defRPr>
            </a:lvl4pPr>
            <a:lvl5pPr marL="2057400" indent="-228600">
              <a:spcBef>
                <a:spcPct val="20000"/>
              </a:spcBef>
              <a:buChar char="»"/>
              <a:defRPr sz="1400">
                <a:solidFill>
                  <a:schemeClr val="tx1"/>
                </a:solidFill>
                <a:latin typeface="黑体" panose="02010609060101010101" pitchFamily="49" charset="-122"/>
                <a:ea typeface="楷体_GB2312" pitchFamily="49" charset="-122"/>
              </a:defRPr>
            </a:lvl5pPr>
            <a:lvl6pPr marL="25146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6pPr>
            <a:lvl7pPr marL="29718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7pPr>
            <a:lvl8pPr marL="34290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8pPr>
            <a:lvl9pPr marL="3886200" indent="-228600" eaLnBrk="0" fontAlgn="base" hangingPunct="0">
              <a:spcBef>
                <a:spcPct val="20000"/>
              </a:spcBef>
              <a:spcAft>
                <a:spcPct val="0"/>
              </a:spcAft>
              <a:buChar char="»"/>
              <a:defRPr sz="1400">
                <a:solidFill>
                  <a:schemeClr val="tx1"/>
                </a:solidFill>
                <a:latin typeface="黑体" panose="02010609060101010101" pitchFamily="49" charset="-122"/>
                <a:ea typeface="楷体_GB2312" pitchFamily="49" charset="-122"/>
              </a:defRPr>
            </a:lvl9pPr>
          </a:lstStyle>
          <a:p>
            <a:pPr algn="ctr">
              <a:spcBef>
                <a:spcPct val="0"/>
              </a:spcBef>
              <a:buFontTx/>
              <a:buNone/>
            </a:pPr>
            <a:r>
              <a:rPr lang="zh-CN" altLang="en-US" sz="1600" b="1" dirty="0">
                <a:latin typeface="+mn-lt"/>
                <a:ea typeface="+mn-ea"/>
                <a:cs typeface="+mn-ea"/>
                <a:sym typeface="+mn-lt"/>
              </a:rPr>
              <a:t>项目立项</a:t>
            </a:r>
            <a:endParaRPr lang="en-US" altLang="zh-CN" sz="1600" b="1" dirty="0">
              <a:latin typeface="+mn-lt"/>
              <a:ea typeface="+mn-ea"/>
              <a:cs typeface="+mn-ea"/>
              <a:sym typeface="+mn-lt"/>
            </a:endParaRPr>
          </a:p>
          <a:p>
            <a:pPr algn="ctr">
              <a:spcBef>
                <a:spcPct val="0"/>
              </a:spcBef>
              <a:buFontTx/>
              <a:buNone/>
            </a:pPr>
            <a:r>
              <a:rPr lang="zh-CN" altLang="en-US" sz="1600" b="1" dirty="0">
                <a:latin typeface="+mn-lt"/>
                <a:ea typeface="+mn-ea"/>
                <a:cs typeface="+mn-ea"/>
                <a:sym typeface="+mn-lt"/>
              </a:rPr>
              <a:t>采购比选</a:t>
            </a:r>
          </a:p>
        </p:txBody>
      </p:sp>
      <p:sp>
        <p:nvSpPr>
          <p:cNvPr id="1049192" name="右箭头 23"/>
          <p:cNvSpPr/>
          <p:nvPr/>
        </p:nvSpPr>
        <p:spPr bwMode="auto">
          <a:xfrm>
            <a:off x="1562488" y="1733799"/>
            <a:ext cx="1005404" cy="293225"/>
          </a:xfrm>
          <a:prstGeom prst="rightArrow">
            <a:avLst/>
          </a:prstGeom>
          <a:solidFill>
            <a:schemeClr val="tx1">
              <a:lumMod val="75000"/>
              <a:lumOff val="25000"/>
            </a:schemeClr>
          </a:solidFill>
          <a:ln w="9525" cap="flat" cmpd="sng" algn="ctr">
            <a:solidFill>
              <a:srgbClr val="92D050"/>
            </a:solidFill>
            <a:prstDash val="solid"/>
            <a:round/>
            <a:headEnd type="none" w="med" len="med"/>
            <a:tailEnd type="none" w="med" len="med"/>
          </a:ln>
          <a:effectLst/>
        </p:spPr>
        <p:txBody>
          <a:bodyPr lIns="68580" tIns="34290" rIns="68580" bIns="34290"/>
          <a:lstStyle/>
          <a:p>
            <a:pPr defTabSz="685800"/>
            <a:endParaRPr lang="zh-CN" altLang="en-US" sz="1350" b="1">
              <a:cs typeface="+mn-ea"/>
              <a:sym typeface="+mn-lt"/>
            </a:endParaRPr>
          </a:p>
        </p:txBody>
      </p:sp>
      <p:cxnSp>
        <p:nvCxnSpPr>
          <p:cNvPr id="3145788" name="直接连接符 54"/>
          <p:cNvCxnSpPr>
            <a:cxnSpLocks noChangeShapeType="1"/>
          </p:cNvCxnSpPr>
          <p:nvPr/>
        </p:nvCxnSpPr>
        <p:spPr bwMode="auto">
          <a:xfrm>
            <a:off x="155948" y="2188552"/>
            <a:ext cx="8170997" cy="0"/>
          </a:xfrm>
          <a:prstGeom prst="line">
            <a:avLst/>
          </a:prstGeom>
          <a:noFill/>
          <a:ln w="9525">
            <a:solidFill>
              <a:schemeClr val="tx1"/>
            </a:solidFill>
            <a:prstDash val="dash"/>
            <a:round/>
          </a:ln>
        </p:spPr>
      </p:cxnSp>
      <p:sp>
        <p:nvSpPr>
          <p:cNvPr id="1049193" name="椭圆 56"/>
          <p:cNvSpPr/>
          <p:nvPr/>
        </p:nvSpPr>
        <p:spPr>
          <a:xfrm>
            <a:off x="4012388" y="1131296"/>
            <a:ext cx="126452" cy="126452"/>
          </a:xfrm>
          <a:prstGeom prst="ellipse">
            <a:avLst/>
          </a:prstGeom>
        </p:spPr>
        <p:style>
          <a:lnRef idx="2">
            <a:schemeClr val="lt1">
              <a:hueOff val="0"/>
              <a:satOff val="0"/>
              <a:lumOff val="0"/>
              <a:alphaOff val="0"/>
            </a:schemeClr>
          </a:lnRef>
          <a:fillRef idx="1">
            <a:schemeClr val="accent6">
              <a:alpha val="90000"/>
              <a:hueOff val="0"/>
              <a:satOff val="0"/>
              <a:lumOff val="0"/>
              <a:alphaOff val="-7996"/>
            </a:schemeClr>
          </a:fillRef>
          <a:effectRef idx="0">
            <a:schemeClr val="accent6">
              <a:alpha val="90000"/>
              <a:hueOff val="0"/>
              <a:satOff val="0"/>
              <a:lumOff val="0"/>
              <a:alphaOff val="-7996"/>
            </a:schemeClr>
          </a:effectRef>
          <a:fontRef idx="minor">
            <a:schemeClr val="lt1"/>
          </a:fontRef>
        </p:style>
        <p:txBody>
          <a:bodyPr/>
          <a:lstStyle/>
          <a:p>
            <a:endParaRPr lang="zh-CN" altLang="en-US">
              <a:cs typeface="+mn-ea"/>
              <a:sym typeface="+mn-lt"/>
            </a:endParaRPr>
          </a:p>
        </p:txBody>
      </p:sp>
      <p:sp>
        <p:nvSpPr>
          <p:cNvPr id="1049194" name="任意多边形: 形状 57"/>
          <p:cNvSpPr/>
          <p:nvPr/>
        </p:nvSpPr>
        <p:spPr>
          <a:xfrm>
            <a:off x="3300465" y="1131296"/>
            <a:ext cx="1604470" cy="505810"/>
          </a:xfrm>
          <a:custGeom>
            <a:avLst/>
            <a:gdLst>
              <a:gd name="connsiteX0" fmla="*/ 0 w 1604470"/>
              <a:gd name="connsiteY0" fmla="*/ 0 h 505810"/>
              <a:gd name="connsiteX1" fmla="*/ 1604470 w 1604470"/>
              <a:gd name="connsiteY1" fmla="*/ 0 h 505810"/>
              <a:gd name="connsiteX2" fmla="*/ 1604470 w 1604470"/>
              <a:gd name="connsiteY2" fmla="*/ 505810 h 505810"/>
              <a:gd name="connsiteX3" fmla="*/ 0 w 1604470"/>
              <a:gd name="connsiteY3" fmla="*/ 505810 h 505810"/>
              <a:gd name="connsiteX4" fmla="*/ 0 w 1604470"/>
              <a:gd name="connsiteY4" fmla="*/ 0 h 5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470" h="505810">
                <a:moveTo>
                  <a:pt x="0" y="0"/>
                </a:moveTo>
                <a:lnTo>
                  <a:pt x="1604470" y="0"/>
                </a:lnTo>
                <a:lnTo>
                  <a:pt x="1604470" y="505810"/>
                </a:lnTo>
                <a:lnTo>
                  <a:pt x="0" y="5058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533400">
              <a:lnSpc>
                <a:spcPct val="90000"/>
              </a:lnSpc>
              <a:spcBef>
                <a:spcPct val="0"/>
              </a:spcBef>
              <a:spcAft>
                <a:spcPct val="35000"/>
              </a:spcAft>
              <a:buNone/>
            </a:pPr>
            <a:r>
              <a:rPr lang="en-US" altLang="zh-CN" sz="1100" b="1" kern="1200">
                <a:cs typeface="+mn-ea"/>
                <a:sym typeface="+mn-lt"/>
              </a:rPr>
              <a:t>2021.8.10</a:t>
            </a:r>
            <a:endParaRPr lang="en-US" altLang="zh-CN" sz="1100" b="1" kern="1200" dirty="0">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8"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199" name="Rectangle 1"/>
          <p:cNvSpPr>
            <a:spLocks noChangeArrowheads="1"/>
          </p:cNvSpPr>
          <p:nvPr/>
        </p:nvSpPr>
        <p:spPr bwMode="auto">
          <a:xfrm>
            <a:off x="0" y="4393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cs typeface="+mn-ea"/>
              <a:sym typeface="+mn-lt"/>
            </a:endParaRPr>
          </a:p>
        </p:txBody>
      </p:sp>
      <p:sp>
        <p:nvSpPr>
          <p:cNvPr id="1049200" name="Rectangle 69"/>
          <p:cNvSpPr txBox="1">
            <a:spLocks noChangeArrowheads="1"/>
          </p:cNvSpPr>
          <p:nvPr/>
        </p:nvSpPr>
        <p:spPr bwMode="auto">
          <a:xfrm>
            <a:off x="106929" y="23114"/>
            <a:ext cx="309691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软硬件配置说明</a:t>
            </a:r>
          </a:p>
        </p:txBody>
      </p:sp>
      <p:sp>
        <p:nvSpPr>
          <p:cNvPr id="1049201" name="标题 1"/>
          <p:cNvSpPr txBox="1"/>
          <p:nvPr/>
        </p:nvSpPr>
        <p:spPr>
          <a:xfrm>
            <a:off x="152400" y="15240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202" name="Rectangle 1"/>
          <p:cNvSpPr>
            <a:spLocks noChangeArrowheads="1"/>
          </p:cNvSpPr>
          <p:nvPr/>
        </p:nvSpPr>
        <p:spPr bwMode="auto">
          <a:xfrm>
            <a:off x="152400" y="19633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cs typeface="+mn-ea"/>
              <a:sym typeface="+mn-lt"/>
            </a:endParaRPr>
          </a:p>
        </p:txBody>
      </p:sp>
      <p:sp>
        <p:nvSpPr>
          <p:cNvPr id="1049203" name="圆角矩形 12"/>
          <p:cNvSpPr/>
          <p:nvPr/>
        </p:nvSpPr>
        <p:spPr>
          <a:xfrm>
            <a:off x="291248" y="3380984"/>
            <a:ext cx="1728192" cy="480064"/>
          </a:xfrm>
          <a:prstGeom prst="roundRect">
            <a:avLst/>
          </a:prstGeom>
          <a:solidFill>
            <a:srgbClr val="86B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系统服务器清单</a:t>
            </a:r>
          </a:p>
        </p:txBody>
      </p:sp>
      <p:sp>
        <p:nvSpPr>
          <p:cNvPr id="1049204" name="圆角矩形 17"/>
          <p:cNvSpPr/>
          <p:nvPr/>
        </p:nvSpPr>
        <p:spPr>
          <a:xfrm>
            <a:off x="291248" y="844550"/>
            <a:ext cx="1571636" cy="480064"/>
          </a:xfrm>
          <a:prstGeom prst="roundRect">
            <a:avLst/>
          </a:prstGeom>
          <a:solidFill>
            <a:srgbClr val="86B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cs typeface="+mn-ea"/>
                <a:sym typeface="+mn-lt"/>
              </a:rPr>
              <a:t>软件部署架构</a:t>
            </a:r>
          </a:p>
        </p:txBody>
      </p:sp>
      <p:graphicFrame>
        <p:nvGraphicFramePr>
          <p:cNvPr id="4194304" name="表格 15"/>
          <p:cNvGraphicFramePr>
            <a:graphicFrameLocks noGrp="1"/>
          </p:cNvGraphicFramePr>
          <p:nvPr/>
        </p:nvGraphicFramePr>
        <p:xfrm>
          <a:off x="461289" y="4149080"/>
          <a:ext cx="8229600" cy="2646337"/>
        </p:xfrm>
        <a:graphic>
          <a:graphicData uri="http://schemas.openxmlformats.org/drawingml/2006/table">
            <a:tbl>
              <a:tblPr>
                <a:tableStyleId>{3C2FFA5D-87B4-456A-9821-1D502468CF0F}</a:tableStyleId>
              </a:tblPr>
              <a:tblGrid>
                <a:gridCol w="1903652">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3484338">
                  <a:extLst>
                    <a:ext uri="{9D8B030D-6E8A-4147-A177-3AD203B41FA5}">
                      <a16:colId xmlns:a16="http://schemas.microsoft.com/office/drawing/2014/main" val="20005"/>
                    </a:ext>
                  </a:extLst>
                </a:gridCol>
              </a:tblGrid>
              <a:tr h="278220">
                <a:tc>
                  <a:txBody>
                    <a:bodyPr/>
                    <a:lstStyle/>
                    <a:p>
                      <a:pPr algn="ctr">
                        <a:lnSpc>
                          <a:spcPct val="150000"/>
                        </a:lnSpc>
                        <a:spcAft>
                          <a:spcPts val="0"/>
                        </a:spcAft>
                      </a:pPr>
                      <a:r>
                        <a:rPr lang="zh-CN" altLang="en-US" sz="1400" b="1" kern="100" dirty="0">
                          <a:solidFill>
                            <a:srgbClr val="2778BD"/>
                          </a:solidFill>
                          <a:latin typeface="+mn-lt"/>
                          <a:ea typeface="+mn-ea"/>
                          <a:cs typeface="+mn-ea"/>
                          <a:sym typeface="+mn-lt"/>
                        </a:rPr>
                        <a:t>服务器用途</a:t>
                      </a:r>
                      <a:endParaRPr lang="zh-CN" sz="1400" b="1" kern="100" dirty="0">
                        <a:solidFill>
                          <a:srgbClr val="2778BD"/>
                        </a:solidFill>
                        <a:latin typeface="+mn-lt"/>
                        <a:ea typeface="+mn-ea"/>
                        <a:cs typeface="+mn-ea"/>
                        <a:sym typeface="+mn-lt"/>
                      </a:endParaRPr>
                    </a:p>
                  </a:txBody>
                  <a:tcPr marL="63232" marR="63232" marT="0" marB="0" anchor="ctr"/>
                </a:tc>
                <a:tc>
                  <a:txBody>
                    <a:bodyPr/>
                    <a:lstStyle/>
                    <a:p>
                      <a:pPr algn="ctr">
                        <a:lnSpc>
                          <a:spcPct val="150000"/>
                        </a:lnSpc>
                        <a:spcAft>
                          <a:spcPts val="0"/>
                        </a:spcAft>
                      </a:pPr>
                      <a:r>
                        <a:rPr lang="en-US" sz="1400" b="1" kern="100" dirty="0" err="1">
                          <a:solidFill>
                            <a:srgbClr val="2778BD"/>
                          </a:solidFill>
                          <a:latin typeface="+mn-lt"/>
                          <a:ea typeface="+mn-ea"/>
                          <a:cs typeface="+mn-ea"/>
                          <a:sym typeface="+mn-lt"/>
                        </a:rPr>
                        <a:t>Cpu</a:t>
                      </a:r>
                      <a:endParaRPr lang="zh-CN" sz="1400" b="1" kern="100" dirty="0">
                        <a:solidFill>
                          <a:srgbClr val="2778BD"/>
                        </a:solidFill>
                        <a:latin typeface="+mn-lt"/>
                        <a:ea typeface="+mn-ea"/>
                        <a:cs typeface="+mn-ea"/>
                        <a:sym typeface="+mn-lt"/>
                      </a:endParaRPr>
                    </a:p>
                  </a:txBody>
                  <a:tcPr marL="63232" marR="63232" marT="0" marB="0" anchor="ctr"/>
                </a:tc>
                <a:tc>
                  <a:txBody>
                    <a:bodyPr/>
                    <a:lstStyle/>
                    <a:p>
                      <a:pPr algn="ctr">
                        <a:lnSpc>
                          <a:spcPct val="150000"/>
                        </a:lnSpc>
                        <a:spcAft>
                          <a:spcPts val="0"/>
                        </a:spcAft>
                      </a:pPr>
                      <a:r>
                        <a:rPr lang="zh-CN" sz="1400" b="1" kern="100" dirty="0">
                          <a:solidFill>
                            <a:srgbClr val="2778BD"/>
                          </a:solidFill>
                          <a:latin typeface="+mn-lt"/>
                          <a:ea typeface="+mn-ea"/>
                          <a:cs typeface="+mn-ea"/>
                          <a:sym typeface="+mn-lt"/>
                        </a:rPr>
                        <a:t>内存</a:t>
                      </a:r>
                    </a:p>
                  </a:txBody>
                  <a:tcPr marL="63232" marR="63232" marT="0" marB="0" anchor="ctr"/>
                </a:tc>
                <a:tc>
                  <a:txBody>
                    <a:bodyPr/>
                    <a:lstStyle/>
                    <a:p>
                      <a:pPr algn="ctr">
                        <a:lnSpc>
                          <a:spcPct val="150000"/>
                        </a:lnSpc>
                        <a:spcAft>
                          <a:spcPts val="0"/>
                        </a:spcAft>
                      </a:pPr>
                      <a:r>
                        <a:rPr lang="zh-CN" sz="1400" b="1" kern="100" dirty="0">
                          <a:solidFill>
                            <a:srgbClr val="2778BD"/>
                          </a:solidFill>
                          <a:latin typeface="+mn-lt"/>
                          <a:ea typeface="+mn-ea"/>
                          <a:cs typeface="+mn-ea"/>
                          <a:sym typeface="+mn-lt"/>
                        </a:rPr>
                        <a:t>存储</a:t>
                      </a:r>
                    </a:p>
                  </a:txBody>
                  <a:tcPr marL="63232" marR="63232" marT="0" marB="0" anchor="ctr"/>
                </a:tc>
                <a:tc>
                  <a:txBody>
                    <a:bodyPr/>
                    <a:lstStyle/>
                    <a:p>
                      <a:pPr algn="ctr">
                        <a:lnSpc>
                          <a:spcPct val="150000"/>
                        </a:lnSpc>
                        <a:spcAft>
                          <a:spcPts val="0"/>
                        </a:spcAft>
                      </a:pPr>
                      <a:r>
                        <a:rPr lang="zh-CN" sz="1400" b="1" kern="100" dirty="0">
                          <a:solidFill>
                            <a:srgbClr val="2778BD"/>
                          </a:solidFill>
                          <a:latin typeface="+mn-lt"/>
                          <a:ea typeface="+mn-ea"/>
                          <a:cs typeface="+mn-ea"/>
                          <a:sym typeface="+mn-lt"/>
                        </a:rPr>
                        <a:t>数量</a:t>
                      </a:r>
                    </a:p>
                  </a:txBody>
                  <a:tcPr marL="63232" marR="63232"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pPr>
                      <a:r>
                        <a:rPr lang="zh-CN" altLang="zh-CN" sz="1400" b="1" kern="100" dirty="0">
                          <a:solidFill>
                            <a:srgbClr val="2778BD"/>
                          </a:solidFill>
                          <a:latin typeface="+mn-lt"/>
                          <a:ea typeface="+mn-ea"/>
                          <a:cs typeface="+mn-ea"/>
                          <a:sym typeface="+mn-lt"/>
                        </a:rPr>
                        <a:t>备注</a:t>
                      </a:r>
                    </a:p>
                  </a:txBody>
                  <a:tcPr marL="63232" marR="63232" marT="0" marB="0" anchor="ctr"/>
                </a:tc>
                <a:extLst>
                  <a:ext uri="{0D108BD9-81ED-4DB2-BD59-A6C34878D82A}">
                    <a16:rowId xmlns:a16="http://schemas.microsoft.com/office/drawing/2014/main" val="10000"/>
                  </a:ext>
                </a:extLst>
              </a:tr>
              <a:tr h="293603">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监控、日志门户</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2</a:t>
                      </a:r>
                      <a:r>
                        <a:rPr lang="zh-CN" altLang="en-US" sz="1100" kern="100" dirty="0">
                          <a:solidFill>
                            <a:schemeClr val="tx1"/>
                          </a:solidFill>
                          <a:latin typeface="+mn-lt"/>
                          <a:ea typeface="+mn-ea"/>
                          <a:cs typeface="+mn-ea"/>
                          <a:sym typeface="+mn-lt"/>
                        </a:rPr>
                        <a:t>核</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8</a:t>
                      </a:r>
                      <a:r>
                        <a:rPr lang="en-US" altLang="zh-CN" sz="1100" kern="100" dirty="0">
                          <a:solidFill>
                            <a:schemeClr val="tx1"/>
                          </a:solidFill>
                          <a:latin typeface="+mn-lt"/>
                          <a:ea typeface="+mn-ea"/>
                          <a:cs typeface="+mn-ea"/>
                          <a:sym typeface="+mn-lt"/>
                        </a:rPr>
                        <a:t>G</a:t>
                      </a:r>
                      <a:endParaRPr lang="en-US"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200G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a:t>
                      </a:r>
                    </a:p>
                  </a:txBody>
                  <a:tcPr marL="63232" marR="63232"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部署监控门户</a:t>
                      </a:r>
                      <a:r>
                        <a:rPr lang="en-US" altLang="zh-CN" sz="1100" kern="100" dirty="0">
                          <a:solidFill>
                            <a:schemeClr val="tx1"/>
                          </a:solidFill>
                          <a:latin typeface="+mn-lt"/>
                          <a:ea typeface="+mn-ea"/>
                          <a:cs typeface="+mn-ea"/>
                          <a:sym typeface="+mn-lt"/>
                        </a:rPr>
                        <a:t>WEB</a:t>
                      </a:r>
                      <a:r>
                        <a:rPr lang="zh-CN" altLang="en-US" sz="1100" kern="100" dirty="0">
                          <a:solidFill>
                            <a:schemeClr val="tx1"/>
                          </a:solidFill>
                          <a:latin typeface="+mn-lt"/>
                          <a:ea typeface="+mn-ea"/>
                          <a:cs typeface="+mn-ea"/>
                          <a:sym typeface="+mn-lt"/>
                        </a:rPr>
                        <a:t>服务、</a:t>
                      </a:r>
                      <a:r>
                        <a:rPr lang="en-US" altLang="zh-CN" sz="1100" kern="100" dirty="0" err="1">
                          <a:solidFill>
                            <a:schemeClr val="tx1"/>
                          </a:solidFill>
                          <a:latin typeface="+mn-lt"/>
                          <a:ea typeface="+mn-ea"/>
                          <a:cs typeface="+mn-ea"/>
                          <a:sym typeface="+mn-lt"/>
                        </a:rPr>
                        <a:t>Nginx</a:t>
                      </a:r>
                      <a:r>
                        <a:rPr lang="zh-CN" altLang="en-US" sz="1100" kern="100" dirty="0">
                          <a:solidFill>
                            <a:schemeClr val="tx1"/>
                          </a:solidFill>
                          <a:latin typeface="+mn-lt"/>
                          <a:ea typeface="+mn-ea"/>
                          <a:cs typeface="+mn-ea"/>
                          <a:sym typeface="+mn-lt"/>
                        </a:rPr>
                        <a:t>服务、接口服务</a:t>
                      </a:r>
                    </a:p>
                  </a:txBody>
                  <a:tcPr marL="63232" marR="63232" marT="0" marB="0" anchor="ctr">
                    <a:solidFill>
                      <a:schemeClr val="bg1"/>
                    </a:solidFill>
                  </a:tcPr>
                </a:tc>
                <a:extLst>
                  <a:ext uri="{0D108BD9-81ED-4DB2-BD59-A6C34878D82A}">
                    <a16:rowId xmlns:a16="http://schemas.microsoft.com/office/drawing/2014/main" val="10001"/>
                  </a:ext>
                </a:extLst>
              </a:tr>
              <a:tr h="220457">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监控计算</a:t>
                      </a:r>
                      <a:r>
                        <a:rPr lang="en-US" altLang="zh-CN" sz="1100" kern="100" dirty="0">
                          <a:solidFill>
                            <a:schemeClr val="tx1"/>
                          </a:solidFill>
                          <a:latin typeface="+mn-lt"/>
                          <a:ea typeface="+mn-ea"/>
                          <a:cs typeface="+mn-ea"/>
                          <a:sym typeface="+mn-lt"/>
                        </a:rPr>
                        <a:t>Prometheus</a:t>
                      </a: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监控数据存储</a:t>
                      </a:r>
                      <a:r>
                        <a:rPr lang="en-US" altLang="zh-CN" sz="1100" kern="100" dirty="0" err="1">
                          <a:solidFill>
                            <a:schemeClr val="tx1"/>
                          </a:solidFill>
                          <a:latin typeface="+mn-lt"/>
                          <a:ea typeface="+mn-ea"/>
                          <a:cs typeface="+mn-ea"/>
                          <a:sym typeface="+mn-lt"/>
                        </a:rPr>
                        <a:t>InfluxDB</a:t>
                      </a:r>
                      <a:endParaRPr lang="en-US" altLang="zh-CN" sz="1100" kern="100" dirty="0">
                        <a:solidFill>
                          <a:schemeClr val="tx1"/>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链路追踪服务</a:t>
                      </a:r>
                      <a:r>
                        <a:rPr lang="en-US" altLang="zh-CN" sz="1100" kern="100" dirty="0" err="1">
                          <a:solidFill>
                            <a:schemeClr val="tx1"/>
                          </a:solidFill>
                          <a:latin typeface="+mn-lt"/>
                          <a:ea typeface="+mn-ea"/>
                          <a:cs typeface="+mn-ea"/>
                          <a:sym typeface="+mn-lt"/>
                        </a:rPr>
                        <a:t>Skywalking</a:t>
                      </a:r>
                      <a:endParaRPr lang="en-US" altLang="zh-CN" sz="1100" kern="100" dirty="0">
                        <a:solidFill>
                          <a:schemeClr val="tx1"/>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链路追踪</a:t>
                      </a:r>
                      <a:r>
                        <a:rPr lang="zh-CN" altLang="en-US" sz="1100" kern="100">
                          <a:solidFill>
                            <a:schemeClr val="tx1"/>
                          </a:solidFill>
                          <a:latin typeface="+mn-lt"/>
                          <a:ea typeface="+mn-ea"/>
                          <a:cs typeface="+mn-ea"/>
                          <a:sym typeface="+mn-lt"/>
                        </a:rPr>
                        <a:t>数据存储</a:t>
                      </a:r>
                      <a:endParaRPr lang="zh-CN" altLang="en-US"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4</a:t>
                      </a:r>
                      <a:r>
                        <a:rPr lang="zh-CN" altLang="en-US" sz="1100" kern="100" dirty="0">
                          <a:solidFill>
                            <a:schemeClr val="tx1"/>
                          </a:solidFill>
                          <a:latin typeface="+mn-lt"/>
                          <a:ea typeface="+mn-ea"/>
                          <a:cs typeface="+mn-ea"/>
                          <a:sym typeface="+mn-lt"/>
                        </a:rPr>
                        <a:t>核</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16G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500G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zh-CN" altLang="en-US" sz="1100" kern="100" dirty="0">
                          <a:solidFill>
                            <a:schemeClr val="tx1"/>
                          </a:solidFill>
                          <a:latin typeface="+mn-lt"/>
                          <a:ea typeface="+mn-ea"/>
                          <a:cs typeface="+mn-ea"/>
                          <a:sym typeface="+mn-lt"/>
                        </a:rPr>
                        <a:t>部署</a:t>
                      </a:r>
                      <a:r>
                        <a:rPr lang="en-US" altLang="zh-CN" sz="1100" kern="100" dirty="0">
                          <a:solidFill>
                            <a:schemeClr val="tx1"/>
                          </a:solidFill>
                          <a:latin typeface="+mn-lt"/>
                          <a:ea typeface="+mn-ea"/>
                          <a:cs typeface="+mn-ea"/>
                          <a:sym typeface="+mn-lt"/>
                        </a:rPr>
                        <a:t>Prometheus</a:t>
                      </a:r>
                      <a:r>
                        <a:rPr lang="zh-CN" altLang="en-US" sz="1100" kern="100" dirty="0">
                          <a:solidFill>
                            <a:schemeClr val="tx1"/>
                          </a:solidFill>
                          <a:latin typeface="+mn-lt"/>
                          <a:ea typeface="+mn-ea"/>
                          <a:cs typeface="+mn-ea"/>
                          <a:sym typeface="+mn-lt"/>
                        </a:rPr>
                        <a:t>监控数据采集服务</a:t>
                      </a:r>
                      <a:endParaRPr lang="en-US" sz="1100" kern="100" dirty="0">
                        <a:solidFill>
                          <a:schemeClr val="tx1"/>
                        </a:solidFill>
                        <a:latin typeface="+mn-lt"/>
                        <a:ea typeface="+mn-ea"/>
                        <a:cs typeface="+mn-ea"/>
                        <a:sym typeface="+mn-lt"/>
                      </a:endParaRPr>
                    </a:p>
                  </a:txBody>
                  <a:tcPr marL="63232" marR="63232" marT="0" marB="0" anchor="ctr">
                    <a:solidFill>
                      <a:schemeClr val="bg1"/>
                    </a:solidFill>
                  </a:tcPr>
                </a:tc>
                <a:extLst>
                  <a:ext uri="{0D108BD9-81ED-4DB2-BD59-A6C34878D82A}">
                    <a16:rowId xmlns:a16="http://schemas.microsoft.com/office/drawing/2014/main" val="10002"/>
                  </a:ext>
                </a:extLst>
              </a:tr>
              <a:tr h="494728">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日志缓冲</a:t>
                      </a:r>
                      <a:r>
                        <a:rPr lang="en-US" altLang="zh-CN" sz="1100" kern="100" dirty="0" err="1">
                          <a:solidFill>
                            <a:schemeClr val="tx1"/>
                          </a:solidFill>
                          <a:latin typeface="+mn-lt"/>
                          <a:ea typeface="+mn-ea"/>
                          <a:cs typeface="+mn-ea"/>
                          <a:sym typeface="+mn-lt"/>
                        </a:rPr>
                        <a:t>kafka</a:t>
                      </a:r>
                      <a:endParaRPr lang="en-US" altLang="zh-CN" sz="1100" kern="100" dirty="0">
                        <a:solidFill>
                          <a:schemeClr val="tx1"/>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日志处理</a:t>
                      </a:r>
                      <a:r>
                        <a:rPr lang="en-US" altLang="zh-CN" sz="1100" kern="100" dirty="0" err="1">
                          <a:solidFill>
                            <a:schemeClr val="tx1"/>
                          </a:solidFill>
                          <a:latin typeface="+mn-lt"/>
                          <a:ea typeface="+mn-ea"/>
                          <a:cs typeface="+mn-ea"/>
                          <a:sym typeface="+mn-lt"/>
                        </a:rPr>
                        <a:t>logstash</a:t>
                      </a:r>
                      <a:endParaRPr lang="en-US" altLang="zh-CN" sz="1100" kern="100" dirty="0">
                        <a:solidFill>
                          <a:schemeClr val="tx1"/>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日志存储</a:t>
                      </a:r>
                      <a:r>
                        <a:rPr lang="en-US" altLang="zh-CN" sz="1100" kern="100" dirty="0">
                          <a:solidFill>
                            <a:schemeClr val="tx1"/>
                          </a:solidFill>
                          <a:latin typeface="+mn-lt"/>
                          <a:ea typeface="+mn-ea"/>
                          <a:cs typeface="+mn-ea"/>
                          <a:sym typeface="+mn-lt"/>
                        </a:rPr>
                        <a:t>Elasticsearch</a:t>
                      </a:r>
                      <a:endParaRPr lang="zh-CN" altLang="en-US"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4</a:t>
                      </a:r>
                      <a:r>
                        <a:rPr lang="zh-CN" altLang="en-US" sz="1100" kern="100" dirty="0">
                          <a:solidFill>
                            <a:schemeClr val="tx1"/>
                          </a:solidFill>
                          <a:latin typeface="+mn-lt"/>
                          <a:ea typeface="+mn-ea"/>
                          <a:cs typeface="+mn-ea"/>
                          <a:sym typeface="+mn-lt"/>
                        </a:rPr>
                        <a:t>核</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16G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1T</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zh-CN" altLang="en-US" sz="1100" kern="100" dirty="0">
                          <a:solidFill>
                            <a:schemeClr val="tx1"/>
                          </a:solidFill>
                          <a:latin typeface="+mn-lt"/>
                          <a:ea typeface="+mn-ea"/>
                          <a:cs typeface="+mn-ea"/>
                          <a:sym typeface="+mn-lt"/>
                        </a:rPr>
                        <a:t>部署</a:t>
                      </a:r>
                      <a:r>
                        <a:rPr lang="en-US" altLang="zh-CN" sz="1100" kern="100" dirty="0">
                          <a:solidFill>
                            <a:schemeClr val="tx1"/>
                          </a:solidFill>
                          <a:latin typeface="+mn-lt"/>
                          <a:ea typeface="+mn-ea"/>
                          <a:cs typeface="+mn-ea"/>
                          <a:sym typeface="+mn-lt"/>
                        </a:rPr>
                        <a:t>ES</a:t>
                      </a:r>
                      <a:r>
                        <a:rPr lang="zh-CN" altLang="en-US" sz="1100" kern="100" dirty="0">
                          <a:solidFill>
                            <a:schemeClr val="tx1"/>
                          </a:solidFill>
                          <a:latin typeface="+mn-lt"/>
                          <a:ea typeface="+mn-ea"/>
                          <a:cs typeface="+mn-ea"/>
                          <a:sym typeface="+mn-lt"/>
                        </a:rPr>
                        <a:t>服务集群，用于日志查询、监控数据查询</a:t>
                      </a:r>
                      <a:endParaRPr lang="en-US" sz="1100" kern="100" dirty="0">
                        <a:solidFill>
                          <a:schemeClr val="tx1"/>
                        </a:solidFill>
                        <a:latin typeface="+mn-lt"/>
                        <a:ea typeface="+mn-ea"/>
                        <a:cs typeface="+mn-ea"/>
                        <a:sym typeface="+mn-lt"/>
                      </a:endParaRPr>
                    </a:p>
                  </a:txBody>
                  <a:tcPr marL="63232" marR="63232" marT="0" marB="0" anchor="ctr">
                    <a:solidFill>
                      <a:schemeClr val="bg1"/>
                    </a:solidFill>
                  </a:tcPr>
                </a:tc>
                <a:extLst>
                  <a:ext uri="{0D108BD9-81ED-4DB2-BD59-A6C34878D82A}">
                    <a16:rowId xmlns:a16="http://schemas.microsoft.com/office/drawing/2014/main" val="10003"/>
                  </a:ext>
                </a:extLst>
              </a:tr>
              <a:tr h="562978">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监控</a:t>
                      </a:r>
                      <a:r>
                        <a:rPr lang="en-US" altLang="zh-CN" sz="1100" kern="100" dirty="0">
                          <a:solidFill>
                            <a:schemeClr val="tx1"/>
                          </a:solidFill>
                          <a:latin typeface="+mn-lt"/>
                          <a:ea typeface="+mn-ea"/>
                          <a:cs typeface="+mn-ea"/>
                          <a:sym typeface="+mn-lt"/>
                        </a:rPr>
                        <a:t>push</a:t>
                      </a:r>
                      <a:r>
                        <a:rPr lang="zh-CN" altLang="en-US" sz="1100" kern="100" dirty="0">
                          <a:solidFill>
                            <a:schemeClr val="tx1"/>
                          </a:solidFill>
                          <a:latin typeface="+mn-lt"/>
                          <a:ea typeface="+mn-ea"/>
                          <a:cs typeface="+mn-ea"/>
                          <a:sym typeface="+mn-lt"/>
                        </a:rPr>
                        <a:t>网关</a:t>
                      </a: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监控收集</a:t>
                      </a:r>
                      <a:r>
                        <a:rPr lang="en-US" altLang="zh-CN" sz="1100" kern="100" dirty="0">
                          <a:solidFill>
                            <a:schemeClr val="tx1"/>
                          </a:solidFill>
                          <a:latin typeface="+mn-lt"/>
                          <a:ea typeface="+mn-ea"/>
                          <a:cs typeface="+mn-ea"/>
                          <a:sym typeface="+mn-lt"/>
                        </a:rPr>
                        <a:t>collector</a:t>
                      </a:r>
                    </a:p>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日志推送网关</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4</a:t>
                      </a:r>
                      <a:r>
                        <a:rPr lang="zh-CN" altLang="en-US" sz="1100" kern="100" dirty="0">
                          <a:solidFill>
                            <a:schemeClr val="tx1"/>
                          </a:solidFill>
                          <a:latin typeface="+mn-lt"/>
                          <a:ea typeface="+mn-ea"/>
                          <a:cs typeface="+mn-ea"/>
                          <a:sym typeface="+mn-lt"/>
                        </a:rPr>
                        <a:t>核</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16G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500G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a:t>
                      </a: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zh-CN" altLang="en-US" sz="1100" kern="100" dirty="0">
                          <a:solidFill>
                            <a:schemeClr val="tx1"/>
                          </a:solidFill>
                          <a:latin typeface="+mn-lt"/>
                          <a:ea typeface="+mn-ea"/>
                          <a:cs typeface="+mn-ea"/>
                          <a:sym typeface="+mn-lt"/>
                        </a:rPr>
                        <a:t>接入机</a:t>
                      </a:r>
                      <a:endParaRPr lang="en-US" sz="1100" kern="100" dirty="0">
                        <a:solidFill>
                          <a:schemeClr val="tx1"/>
                        </a:solidFill>
                        <a:latin typeface="+mn-lt"/>
                        <a:ea typeface="+mn-ea"/>
                        <a:cs typeface="+mn-ea"/>
                        <a:sym typeface="+mn-lt"/>
                      </a:endParaRPr>
                    </a:p>
                  </a:txBody>
                  <a:tcPr marL="63232" marR="63232" marT="0" marB="0" anchor="ctr">
                    <a:solidFill>
                      <a:schemeClr val="bg1"/>
                    </a:solidFill>
                  </a:tcPr>
                </a:tc>
                <a:extLst>
                  <a:ext uri="{0D108BD9-81ED-4DB2-BD59-A6C34878D82A}">
                    <a16:rowId xmlns:a16="http://schemas.microsoft.com/office/drawing/2014/main" val="10004"/>
                  </a:ext>
                </a:extLst>
              </a:tr>
              <a:tr h="334336">
                <a:tc>
                  <a:txBody>
                    <a:bodyPr/>
                    <a:lstStyle/>
                    <a:p>
                      <a:pPr marL="0" marR="0" indent="0" algn="l" defTabSz="914400" rtl="0" eaLnBrk="1" fontAlgn="auto" latinLnBrk="0" hangingPunct="1">
                        <a:lnSpc>
                          <a:spcPct val="100000"/>
                        </a:lnSpc>
                        <a:spcBef>
                          <a:spcPts val="0"/>
                        </a:spcBef>
                        <a:spcAft>
                          <a:spcPts val="0"/>
                        </a:spcAft>
                        <a:buClrTx/>
                        <a:buSzTx/>
                        <a:buFontTx/>
                        <a:buNone/>
                      </a:pPr>
                      <a:r>
                        <a:rPr lang="zh-CN" altLang="en-US" sz="1100" kern="100" dirty="0">
                          <a:solidFill>
                            <a:schemeClr val="tx1"/>
                          </a:solidFill>
                          <a:latin typeface="+mn-lt"/>
                          <a:ea typeface="+mn-ea"/>
                          <a:cs typeface="+mn-ea"/>
                          <a:sym typeface="+mn-lt"/>
                        </a:rPr>
                        <a:t>元数据存储</a:t>
                      </a:r>
                      <a:r>
                        <a:rPr lang="en-US" altLang="zh-CN" sz="1100" kern="100" dirty="0" err="1">
                          <a:solidFill>
                            <a:schemeClr val="tx1"/>
                          </a:solidFill>
                          <a:latin typeface="+mn-lt"/>
                          <a:ea typeface="+mn-ea"/>
                          <a:cs typeface="+mn-ea"/>
                          <a:sym typeface="+mn-lt"/>
                        </a:rPr>
                        <a:t>Mysql</a:t>
                      </a:r>
                      <a:endParaRPr lang="en-US" alt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4</a:t>
                      </a:r>
                      <a:r>
                        <a:rPr lang="zh-CN" altLang="en-US" sz="1100" kern="100" dirty="0">
                          <a:solidFill>
                            <a:schemeClr val="tx1"/>
                          </a:solidFill>
                          <a:latin typeface="+mn-lt"/>
                          <a:ea typeface="+mn-ea"/>
                          <a:cs typeface="+mn-ea"/>
                          <a:sym typeface="+mn-lt"/>
                        </a:rPr>
                        <a:t>核</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altLang="zh-CN" sz="1100" kern="100" dirty="0">
                          <a:solidFill>
                            <a:schemeClr val="tx1"/>
                          </a:solidFill>
                          <a:latin typeface="+mn-lt"/>
                          <a:ea typeface="+mn-ea"/>
                          <a:cs typeface="+mn-ea"/>
                          <a:sym typeface="+mn-lt"/>
                        </a:rPr>
                        <a:t>16G</a:t>
                      </a:r>
                      <a:endParaRPr 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1100" kern="100" dirty="0">
                          <a:solidFill>
                            <a:schemeClr val="tx1"/>
                          </a:solidFill>
                          <a:latin typeface="+mn-lt"/>
                          <a:ea typeface="+mn-ea"/>
                          <a:cs typeface="+mn-ea"/>
                          <a:sym typeface="+mn-lt"/>
                        </a:rPr>
                        <a:t>500G</a:t>
                      </a:r>
                      <a:endParaRPr lang="zh-CN" altLang="zh-CN" sz="1100" kern="100" dirty="0">
                        <a:solidFill>
                          <a:schemeClr val="tx1"/>
                        </a:solidFill>
                        <a:latin typeface="+mn-lt"/>
                        <a:ea typeface="+mn-ea"/>
                        <a:cs typeface="+mn-ea"/>
                        <a:sym typeface="+mn-lt"/>
                      </a:endParaRPr>
                    </a:p>
                  </a:txBody>
                  <a:tcPr marL="63232" marR="63232" marT="0" marB="0" anchor="ctr">
                    <a:solidFill>
                      <a:schemeClr val="bg1"/>
                    </a:solidFill>
                  </a:tcPr>
                </a:tc>
                <a:tc>
                  <a:txBody>
                    <a:bodyPr/>
                    <a:lstStyle/>
                    <a:p>
                      <a:pPr marL="0" algn="l" defTabSz="914400" rtl="0" eaLnBrk="1" latinLnBrk="0" hangingPunct="1">
                        <a:lnSpc>
                          <a:spcPct val="100000"/>
                        </a:lnSpc>
                        <a:spcAft>
                          <a:spcPts val="0"/>
                        </a:spcAft>
                      </a:pPr>
                      <a:r>
                        <a:rPr lang="en-US" sz="1100" kern="100" dirty="0">
                          <a:solidFill>
                            <a:schemeClr val="tx1"/>
                          </a:solidFill>
                          <a:latin typeface="+mn-lt"/>
                          <a:ea typeface="+mn-ea"/>
                          <a:cs typeface="+mn-ea"/>
                          <a:sym typeface="+mn-lt"/>
                        </a:rPr>
                        <a:t>1</a:t>
                      </a:r>
                    </a:p>
                  </a:txBody>
                  <a:tcPr marL="63232" marR="63232"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1100" kern="100" dirty="0" err="1">
                          <a:solidFill>
                            <a:schemeClr val="tx1"/>
                          </a:solidFill>
                          <a:latin typeface="+mn-lt"/>
                          <a:ea typeface="+mn-ea"/>
                          <a:cs typeface="+mn-ea"/>
                          <a:sym typeface="+mn-lt"/>
                        </a:rPr>
                        <a:t>Mysql</a:t>
                      </a:r>
                      <a:r>
                        <a:rPr lang="zh-CN" altLang="en-US" sz="1100" kern="100" dirty="0">
                          <a:solidFill>
                            <a:schemeClr val="tx1"/>
                          </a:solidFill>
                          <a:latin typeface="+mn-lt"/>
                          <a:ea typeface="+mn-ea"/>
                          <a:cs typeface="+mn-ea"/>
                          <a:sym typeface="+mn-lt"/>
                        </a:rPr>
                        <a:t>数据库，定期备份数据</a:t>
                      </a:r>
                      <a:endParaRPr lang="en-US" altLang="zh-CN" sz="1100" kern="100" dirty="0">
                        <a:solidFill>
                          <a:schemeClr val="tx1"/>
                        </a:solidFill>
                        <a:latin typeface="+mn-lt"/>
                        <a:ea typeface="+mn-ea"/>
                        <a:cs typeface="+mn-ea"/>
                        <a:sym typeface="+mn-lt"/>
                      </a:endParaRPr>
                    </a:p>
                  </a:txBody>
                  <a:tcPr marL="63232" marR="63232" marT="0" marB="0" anchor="ctr">
                    <a:solidFill>
                      <a:schemeClr val="bg1"/>
                    </a:solidFill>
                  </a:tcPr>
                </a:tc>
                <a:extLst>
                  <a:ext uri="{0D108BD9-81ED-4DB2-BD59-A6C34878D82A}">
                    <a16:rowId xmlns:a16="http://schemas.microsoft.com/office/drawing/2014/main" val="10005"/>
                  </a:ext>
                </a:extLst>
              </a:tr>
            </a:tbl>
          </a:graphicData>
        </a:graphic>
      </p:graphicFrame>
      <p:pic>
        <p:nvPicPr>
          <p:cNvPr id="2097201" name="图片 6"/>
          <p:cNvPicPr>
            <a:picLocks noChangeAspect="1"/>
          </p:cNvPicPr>
          <p:nvPr/>
        </p:nvPicPr>
        <p:blipFill>
          <a:blip r:embed="rId3"/>
          <a:stretch>
            <a:fillRect/>
          </a:stretch>
        </p:blipFill>
        <p:spPr>
          <a:xfrm>
            <a:off x="3406136" y="692151"/>
            <a:ext cx="5277907" cy="32409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8"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800" b="1" dirty="0">
              <a:solidFill>
                <a:schemeClr val="bg1"/>
              </a:solidFill>
              <a:latin typeface="+mn-lt"/>
              <a:ea typeface="+mn-ea"/>
              <a:cs typeface="+mn-ea"/>
              <a:sym typeface="+mn-lt"/>
            </a:endParaRPr>
          </a:p>
        </p:txBody>
      </p:sp>
      <p:sp>
        <p:nvSpPr>
          <p:cNvPr id="1049209" name="Rectangle 2"/>
          <p:cNvSpPr>
            <a:spLocks noChangeArrowheads="1"/>
          </p:cNvSpPr>
          <p:nvPr/>
        </p:nvSpPr>
        <p:spPr bwMode="auto">
          <a:xfrm>
            <a:off x="1691680" y="-716107"/>
            <a:ext cx="8963510" cy="369332"/>
          </a:xfrm>
          <a:prstGeom prst="rect">
            <a:avLst/>
          </a:prstGeom>
          <a:noFill/>
          <a:ln>
            <a:noFill/>
          </a:ln>
          <a:effectLst/>
        </p:spPr>
        <p:txBody>
          <a:bodyPr vert="horz" wrap="square" lIns="91440" tIns="45720" rIns="91440" bIns="45720" numCol="1" anchor="ctr" anchorCtr="0" compatLnSpc="1">
            <a:spAutoFit/>
          </a:bodyPr>
          <a:lstStyle/>
          <a:p>
            <a:endParaRPr lang="zh-CN" altLang="en-US">
              <a:cs typeface="+mn-ea"/>
              <a:sym typeface="+mn-lt"/>
            </a:endParaRPr>
          </a:p>
        </p:txBody>
      </p:sp>
      <p:sp>
        <p:nvSpPr>
          <p:cNvPr id="1049210" name="Rectangle 69"/>
          <p:cNvSpPr txBox="1">
            <a:spLocks noChangeArrowheads="1"/>
          </p:cNvSpPr>
          <p:nvPr/>
        </p:nvSpPr>
        <p:spPr bwMode="auto">
          <a:xfrm>
            <a:off x="106680" y="22860"/>
            <a:ext cx="5185400"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项目成本估算</a:t>
            </a:r>
            <a:endParaRPr lang="en-US" altLang="zh-CN" sz="2400" b="1" dirty="0">
              <a:solidFill>
                <a:schemeClr val="bg1"/>
              </a:solidFill>
              <a:latin typeface="+mn-lt"/>
              <a:ea typeface="+mn-ea"/>
              <a:cs typeface="+mn-ea"/>
              <a:sym typeface="+mn-lt"/>
            </a:endParaRPr>
          </a:p>
        </p:txBody>
      </p:sp>
      <p:graphicFrame>
        <p:nvGraphicFramePr>
          <p:cNvPr id="4194305" name="表格 4"/>
          <p:cNvGraphicFramePr>
            <a:graphicFrameLocks noGrp="1"/>
          </p:cNvGraphicFramePr>
          <p:nvPr>
            <p:custDataLst>
              <p:tags r:id="rId1"/>
            </p:custDataLst>
          </p:nvPr>
        </p:nvGraphicFramePr>
        <p:xfrm>
          <a:off x="49160" y="637291"/>
          <a:ext cx="9036496" cy="6227345"/>
        </p:xfrm>
        <a:graphic>
          <a:graphicData uri="http://schemas.openxmlformats.org/drawingml/2006/table">
            <a:tbl>
              <a:tblPr firstRow="1" firstCol="1" bandRow="1">
                <a:tableStyleId>{5C22544A-7EE6-4342-B048-85BDC9FD1C3A}</a:tableStyleId>
              </a:tblPr>
              <a:tblGrid>
                <a:gridCol w="1323168">
                  <a:extLst>
                    <a:ext uri="{9D8B030D-6E8A-4147-A177-3AD203B41FA5}">
                      <a16:colId xmlns:a16="http://schemas.microsoft.com/office/drawing/2014/main" val="20000"/>
                    </a:ext>
                  </a:extLst>
                </a:gridCol>
                <a:gridCol w="1771852">
                  <a:extLst>
                    <a:ext uri="{9D8B030D-6E8A-4147-A177-3AD203B41FA5}">
                      <a16:colId xmlns:a16="http://schemas.microsoft.com/office/drawing/2014/main" val="20001"/>
                    </a:ext>
                  </a:extLst>
                </a:gridCol>
                <a:gridCol w="5941476">
                  <a:extLst>
                    <a:ext uri="{9D8B030D-6E8A-4147-A177-3AD203B41FA5}">
                      <a16:colId xmlns:a16="http://schemas.microsoft.com/office/drawing/2014/main" val="20002"/>
                    </a:ext>
                  </a:extLst>
                </a:gridCol>
              </a:tblGrid>
              <a:tr h="290882">
                <a:tc>
                  <a:txBody>
                    <a:bodyPr/>
                    <a:lstStyle/>
                    <a:p>
                      <a:pPr algn="ctr" fontAlgn="ctr">
                        <a:spcAft>
                          <a:spcPts val="0"/>
                        </a:spcAft>
                      </a:pPr>
                      <a:r>
                        <a:rPr lang="zh-CN" sz="900" dirty="0">
                          <a:effectLst/>
                          <a:latin typeface="+mn-lt"/>
                          <a:ea typeface="+mn-ea"/>
                          <a:cs typeface="+mn-ea"/>
                          <a:sym typeface="+mn-lt"/>
                        </a:rPr>
                        <a:t>一级模块</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二级模块</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dirty="0">
                          <a:effectLst/>
                          <a:latin typeface="+mn-lt"/>
                          <a:ea typeface="+mn-ea"/>
                          <a:cs typeface="+mn-ea"/>
                          <a:sym typeface="+mn-lt"/>
                        </a:rPr>
                        <a:t>功能描述</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436">
                <a:tc rowSpan="4">
                  <a:txBody>
                    <a:bodyPr/>
                    <a:lstStyle/>
                    <a:p>
                      <a:pPr algn="ctr" fontAlgn="ctr">
                        <a:spcAft>
                          <a:spcPts val="0"/>
                        </a:spcAft>
                      </a:pPr>
                      <a:r>
                        <a:rPr lang="zh-CN" sz="900" dirty="0">
                          <a:effectLst/>
                          <a:latin typeface="+mn-lt"/>
                          <a:ea typeface="+mn-ea"/>
                          <a:cs typeface="+mn-ea"/>
                          <a:sym typeface="+mn-lt"/>
                        </a:rPr>
                        <a:t>资产配置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主机配置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设置主机基本信息、引导接入主机监控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9436">
                <a:tc vMerge="1">
                  <a:txBody>
                    <a:bodyPr/>
                    <a:lstStyle/>
                    <a:p>
                      <a:endParaRPr lang="zh-CN"/>
                    </a:p>
                  </a:txBody>
                  <a:tcPr>
                    <a:lnT w="12700" cap="flat" cmpd="sng" algn="ctr">
                      <a:solidFill>
                        <a:schemeClr val="tx1"/>
                      </a:solidFill>
                      <a:prstDash val="solid"/>
                      <a:round/>
                      <a:headEnd type="none" w="med" len="med"/>
                      <a:tailEnd type="none" w="med" len="med"/>
                    </a:lnT>
                  </a:tcPr>
                </a:tc>
                <a:tc>
                  <a:txBody>
                    <a:bodyPr/>
                    <a:lstStyle/>
                    <a:p>
                      <a:pPr algn="ctr" fontAlgn="ctr">
                        <a:spcAft>
                          <a:spcPts val="0"/>
                        </a:spcAft>
                      </a:pPr>
                      <a:r>
                        <a:rPr lang="zh-CN" sz="900" dirty="0">
                          <a:effectLst/>
                          <a:latin typeface="+mn-lt"/>
                          <a:ea typeface="+mn-ea"/>
                          <a:cs typeface="+mn-ea"/>
                          <a:sym typeface="+mn-lt"/>
                        </a:rPr>
                        <a:t>中间件配置</a:t>
                      </a:r>
                    </a:p>
                  </a:txBody>
                  <a:tcPr marL="3543" marR="3543" marT="35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设置中间件基本信息、引导接入中间件监控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9436">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应用配置</a:t>
                      </a:r>
                    </a:p>
                  </a:txBody>
                  <a:tcPr marL="3543" marR="3543" marT="35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设置应用基本信息、引导接入应用监控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9436">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前端配置</a:t>
                      </a:r>
                    </a:p>
                  </a:txBody>
                  <a:tcPr marL="3543" marR="3543" marT="35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设置前端基本信息、引导接入前端监控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7190">
                <a:tc rowSpan="2">
                  <a:txBody>
                    <a:bodyPr/>
                    <a:lstStyle/>
                    <a:p>
                      <a:pPr algn="ctr" fontAlgn="ctr">
                        <a:spcAft>
                          <a:spcPts val="0"/>
                        </a:spcAft>
                      </a:pPr>
                      <a:r>
                        <a:rPr lang="zh-CN" sz="900">
                          <a:effectLst/>
                          <a:latin typeface="+mn-lt"/>
                          <a:ea typeface="+mn-ea"/>
                          <a:cs typeface="+mn-ea"/>
                          <a:sym typeface="+mn-lt"/>
                        </a:rPr>
                        <a:t>监控配置管理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dirty="0">
                          <a:effectLst/>
                          <a:latin typeface="+mn-lt"/>
                          <a:ea typeface="+mn-ea"/>
                          <a:cs typeface="+mn-ea"/>
                          <a:sym typeface="+mn-lt"/>
                        </a:rPr>
                        <a:t>监控指标配置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采集指标裁剪配置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27190">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采集参数设置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采集方式、采集时间配置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29436">
                <a:tc rowSpan="5">
                  <a:txBody>
                    <a:bodyPr/>
                    <a:lstStyle/>
                    <a:p>
                      <a:pPr algn="ctr" fontAlgn="ctr">
                        <a:spcAft>
                          <a:spcPts val="0"/>
                        </a:spcAft>
                      </a:pPr>
                      <a:r>
                        <a:rPr lang="zh-CN" sz="900" dirty="0">
                          <a:effectLst/>
                          <a:latin typeface="+mn-lt"/>
                          <a:ea typeface="+mn-ea"/>
                          <a:cs typeface="+mn-ea"/>
                          <a:sym typeface="+mn-lt"/>
                        </a:rPr>
                        <a:t>主机监控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900" dirty="0">
                          <a:effectLst/>
                          <a:latin typeface="+mn-lt"/>
                          <a:ea typeface="+mn-ea"/>
                          <a:cs typeface="+mn-ea"/>
                          <a:sym typeface="+mn-lt"/>
                        </a:rPr>
                        <a:t>CPU</a:t>
                      </a:r>
                      <a:r>
                        <a:rPr lang="zh-CN" sz="900" u="none" strike="noStrike" dirty="0">
                          <a:effectLst/>
                          <a:latin typeface="+mn-lt"/>
                          <a:ea typeface="+mn-ea"/>
                          <a:cs typeface="+mn-ea"/>
                          <a:sym typeface="+mn-lt"/>
                        </a:rPr>
                        <a:t>监控</a:t>
                      </a:r>
                      <a:endParaRPr lang="zh-CN" sz="900" dirty="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空闲、占用、用户、等待、使用率、进程数等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7640">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内存监控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使用率、交换</a:t>
                      </a:r>
                      <a:r>
                        <a:rPr lang="zh-CN" sz="900" dirty="0">
                          <a:effectLst/>
                          <a:latin typeface="+mn-lt"/>
                          <a:ea typeface="+mn-ea"/>
                          <a:cs typeface="+mn-ea"/>
                          <a:sym typeface="+mn-lt"/>
                        </a:rPr>
                        <a:t>次数、换页换进率、交换页换出率、等待页进程数、系统内存使用率、用户内存使用率、缓冲命中率等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磁盘</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en-US" sz="900" dirty="0">
                          <a:effectLst/>
                          <a:latin typeface="+mn-lt"/>
                          <a:ea typeface="+mn-ea"/>
                          <a:cs typeface="+mn-ea"/>
                          <a:sym typeface="+mn-lt"/>
                        </a:rPr>
                        <a:t>IO</a:t>
                      </a:r>
                      <a:r>
                        <a:rPr lang="zh-CN" sz="900" u="none" strike="noStrike" dirty="0">
                          <a:effectLst/>
                          <a:latin typeface="+mn-lt"/>
                          <a:ea typeface="+mn-ea"/>
                          <a:cs typeface="+mn-ea"/>
                          <a:sym typeface="+mn-lt"/>
                        </a:rPr>
                        <a:t>操作速率、请求量、磁盘占用、忙绿、平均等待时间、线程数等</a:t>
                      </a:r>
                      <a:endParaRPr lang="zh-CN" sz="900" dirty="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网络</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利用率、流入流出利用率、误码率、丢包率等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状态</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交换区使用率、主机存活状态等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0">
                <a:tc rowSpan="7">
                  <a:txBody>
                    <a:bodyPr/>
                    <a:lstStyle/>
                    <a:p>
                      <a:pPr algn="ctr" fontAlgn="ctr">
                        <a:spcAft>
                          <a:spcPts val="0"/>
                        </a:spcAft>
                      </a:pPr>
                      <a:r>
                        <a:rPr lang="zh-CN" sz="900">
                          <a:effectLst/>
                          <a:latin typeface="+mn-lt"/>
                          <a:ea typeface="+mn-ea"/>
                          <a:cs typeface="+mn-ea"/>
                          <a:sym typeface="+mn-lt"/>
                        </a:rPr>
                        <a:t>中间件监控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sz="900">
                          <a:effectLst/>
                          <a:latin typeface="+mn-lt"/>
                          <a:ea typeface="+mn-ea"/>
                          <a:cs typeface="+mn-ea"/>
                          <a:sym typeface="+mn-lt"/>
                        </a:rPr>
                        <a:t>Nginx</a:t>
                      </a:r>
                      <a:r>
                        <a:rPr lang="zh-CN" sz="900" u="none" strike="noStrike">
                          <a:effectLst/>
                          <a:latin typeface="+mn-lt"/>
                          <a:ea typeface="+mn-ea"/>
                          <a:cs typeface="+mn-ea"/>
                          <a:sym typeface="+mn-lt"/>
                        </a:rPr>
                        <a:t>监控</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连接数、访问量、请求结果状态分类和占比、耗时、错误占比等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40970">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Mysql</a:t>
                      </a:r>
                      <a:r>
                        <a:rPr lang="zh-CN" sz="900" u="none" strike="noStrike">
                          <a:effectLst/>
                          <a:latin typeface="+mn-lt"/>
                          <a:ea typeface="+mn-ea"/>
                          <a:cs typeface="+mn-ea"/>
                          <a:sym typeface="+mn-lt"/>
                        </a:rPr>
                        <a:t>数据库监控</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存活状态、事务、链接、连接数、</a:t>
                      </a:r>
                      <a:r>
                        <a:rPr lang="en-US" sz="900" dirty="0">
                          <a:effectLst/>
                          <a:latin typeface="+mn-lt"/>
                          <a:ea typeface="+mn-ea"/>
                          <a:cs typeface="+mn-ea"/>
                          <a:sym typeface="+mn-lt"/>
                        </a:rPr>
                        <a:t>SQL</a:t>
                      </a:r>
                      <a:r>
                        <a:rPr lang="zh-CN" sz="900" u="none" strike="noStrike" dirty="0">
                          <a:effectLst/>
                          <a:latin typeface="+mn-lt"/>
                          <a:ea typeface="+mn-ea"/>
                          <a:cs typeface="+mn-ea"/>
                          <a:sym typeface="+mn-lt"/>
                        </a:rPr>
                        <a:t>响应速度、平均耗时等</a:t>
                      </a:r>
                      <a:endParaRPr lang="zh-CN" sz="900" dirty="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0">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Redis</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存活；连接数、使用量、权限、组、阻塞、</a:t>
                      </a:r>
                      <a:r>
                        <a:rPr lang="en-US" sz="900" dirty="0">
                          <a:effectLst/>
                          <a:latin typeface="+mn-lt"/>
                          <a:ea typeface="+mn-ea"/>
                          <a:cs typeface="+mn-ea"/>
                          <a:sym typeface="+mn-lt"/>
                        </a:rPr>
                        <a:t>TPS</a:t>
                      </a:r>
                      <a:r>
                        <a:rPr lang="zh-CN" sz="900" u="none" strike="noStrike" dirty="0">
                          <a:effectLst/>
                          <a:latin typeface="+mn-lt"/>
                          <a:ea typeface="+mn-ea"/>
                          <a:cs typeface="+mn-ea"/>
                          <a:sym typeface="+mn-lt"/>
                        </a:rPr>
                        <a:t>、耗时等</a:t>
                      </a:r>
                      <a:endParaRPr lang="zh-CN" sz="900" dirty="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0">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Tomcat</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存活、</a:t>
                      </a:r>
                      <a:r>
                        <a:rPr lang="en-US" sz="900">
                          <a:effectLst/>
                          <a:latin typeface="+mn-lt"/>
                          <a:ea typeface="+mn-ea"/>
                          <a:cs typeface="+mn-ea"/>
                          <a:sym typeface="+mn-lt"/>
                        </a:rPr>
                        <a:t>CPU</a:t>
                      </a:r>
                      <a:r>
                        <a:rPr lang="zh-CN" sz="900" u="none" strike="noStrike">
                          <a:effectLst/>
                          <a:latin typeface="+mn-lt"/>
                          <a:ea typeface="+mn-ea"/>
                          <a:cs typeface="+mn-ea"/>
                          <a:sym typeface="+mn-lt"/>
                        </a:rPr>
                        <a:t>、内存、磁盘、</a:t>
                      </a:r>
                      <a:r>
                        <a:rPr lang="en-US" sz="900" u="none" strike="noStrike">
                          <a:effectLst/>
                          <a:latin typeface="+mn-lt"/>
                          <a:ea typeface="+mn-ea"/>
                          <a:cs typeface="+mn-ea"/>
                          <a:sym typeface="+mn-lt"/>
                        </a:rPr>
                        <a:t>IO</a:t>
                      </a:r>
                      <a:r>
                        <a:rPr lang="zh-CN" sz="900" u="none" strike="noStrike">
                          <a:effectLst/>
                          <a:latin typeface="+mn-lt"/>
                          <a:ea typeface="+mn-ea"/>
                          <a:cs typeface="+mn-ea"/>
                          <a:sym typeface="+mn-lt"/>
                        </a:rPr>
                        <a:t>、网络等的利用情况（包括资源总量、使用量、和占用量等）；</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0">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Apache</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连接数、访问量、请求结果状态分类和占比、耗时、错误占比等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0">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mongo DB</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存活；连接数、使用量、权限、组、阻塞、</a:t>
                      </a:r>
                      <a:r>
                        <a:rPr lang="en-US" sz="900">
                          <a:effectLst/>
                          <a:latin typeface="+mn-lt"/>
                          <a:ea typeface="+mn-ea"/>
                          <a:cs typeface="+mn-ea"/>
                          <a:sym typeface="+mn-lt"/>
                        </a:rPr>
                        <a:t>TPS</a:t>
                      </a:r>
                      <a:r>
                        <a:rPr lang="zh-CN" sz="900" u="none" strike="noStrike">
                          <a:effectLst/>
                          <a:latin typeface="+mn-lt"/>
                          <a:ea typeface="+mn-ea"/>
                          <a:cs typeface="+mn-ea"/>
                          <a:sym typeface="+mn-lt"/>
                        </a:rPr>
                        <a:t>、耗时等</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29436">
                <a:tc vMerge="1">
                  <a:txBody>
                    <a:bodyPr/>
                    <a:lstStyle/>
                    <a:p>
                      <a:endParaRPr lang="zh-CN"/>
                    </a:p>
                  </a:txBody>
                  <a:tcPr/>
                </a:tc>
                <a:tc>
                  <a:txBody>
                    <a:bodyPr/>
                    <a:lstStyle/>
                    <a:p>
                      <a:pPr algn="ctr" fontAlgn="ctr">
                        <a:spcAft>
                          <a:spcPts val="0"/>
                        </a:spcAft>
                      </a:pPr>
                      <a:r>
                        <a:rPr lang="en-US" sz="900">
                          <a:effectLst/>
                          <a:latin typeface="+mn-lt"/>
                          <a:ea typeface="+mn-ea"/>
                          <a:cs typeface="+mn-ea"/>
                          <a:sym typeface="+mn-lt"/>
                        </a:rPr>
                        <a:t>Oracle</a:t>
                      </a:r>
                      <a:r>
                        <a:rPr lang="zh-CN" sz="900" u="none" strike="noStrike">
                          <a:effectLst/>
                          <a:latin typeface="+mn-lt"/>
                          <a:ea typeface="+mn-ea"/>
                          <a:cs typeface="+mn-ea"/>
                          <a:sym typeface="+mn-lt"/>
                        </a:rPr>
                        <a:t>监控</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内存利用、命中、使用率、锁和会话等；</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27190">
                <a:tc rowSpan="2">
                  <a:txBody>
                    <a:bodyPr/>
                    <a:lstStyle/>
                    <a:p>
                      <a:pPr algn="ctr" fontAlgn="ctr">
                        <a:spcAft>
                          <a:spcPts val="0"/>
                        </a:spcAft>
                      </a:pPr>
                      <a:r>
                        <a:rPr lang="zh-CN" sz="900">
                          <a:effectLst/>
                          <a:latin typeface="+mn-lt"/>
                          <a:ea typeface="+mn-ea"/>
                          <a:cs typeface="+mn-ea"/>
                          <a:sym typeface="+mn-lt"/>
                        </a:rPr>
                        <a:t>应用监控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应用监控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应用服务可用性、响应时长</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接口监控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接口连通性监控、错误监控、响应时长</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0">
                <a:tc rowSpan="2">
                  <a:txBody>
                    <a:bodyPr/>
                    <a:lstStyle/>
                    <a:p>
                      <a:pPr algn="ctr" fontAlgn="ctr">
                        <a:spcAft>
                          <a:spcPts val="0"/>
                        </a:spcAft>
                      </a:pPr>
                      <a:r>
                        <a:rPr lang="zh-CN" sz="900">
                          <a:effectLst/>
                          <a:latin typeface="+mn-lt"/>
                          <a:ea typeface="+mn-ea"/>
                          <a:cs typeface="+mn-ea"/>
                          <a:sym typeface="+mn-lt"/>
                        </a:rPr>
                        <a:t>调用链管理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调用链查询</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dirty="0">
                          <a:effectLst/>
                          <a:latin typeface="+mn-lt"/>
                          <a:ea typeface="+mn-ea"/>
                          <a:cs typeface="+mn-ea"/>
                          <a:sym typeface="+mn-lt"/>
                        </a:rPr>
                        <a:t>通过链路</a:t>
                      </a:r>
                      <a:r>
                        <a:rPr lang="en-US" sz="900" dirty="0">
                          <a:effectLst/>
                          <a:latin typeface="+mn-lt"/>
                          <a:ea typeface="+mn-ea"/>
                          <a:cs typeface="+mn-ea"/>
                          <a:sym typeface="+mn-lt"/>
                        </a:rPr>
                        <a:t>id</a:t>
                      </a:r>
                      <a:r>
                        <a:rPr lang="zh-CN" sz="900" u="none" strike="noStrike" dirty="0">
                          <a:effectLst/>
                          <a:latin typeface="+mn-lt"/>
                          <a:ea typeface="+mn-ea"/>
                          <a:cs typeface="+mn-ea"/>
                          <a:sym typeface="+mn-lt"/>
                        </a:rPr>
                        <a:t>、时间、服务、接口等多个维度查询请求调用链路</a:t>
                      </a:r>
                      <a:endParaRPr lang="zh-CN" sz="900" dirty="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调用拓扑</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全局视角显示整个平台的服务拓扑关系图</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algn="ctr" fontAlgn="ctr">
                        <a:spcAft>
                          <a:spcPts val="0"/>
                        </a:spcAft>
                      </a:pPr>
                      <a:r>
                        <a:rPr lang="zh-CN" sz="900">
                          <a:effectLst/>
                          <a:latin typeface="+mn-lt"/>
                          <a:ea typeface="+mn-ea"/>
                          <a:cs typeface="+mn-ea"/>
                          <a:sym typeface="+mn-lt"/>
                        </a:rPr>
                        <a:t>前端监控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页面性能监控</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监控页面加载性能，包括</a:t>
                      </a:r>
                      <a:r>
                        <a:rPr lang="en-US" sz="900">
                          <a:effectLst/>
                          <a:latin typeface="+mn-lt"/>
                          <a:ea typeface="+mn-ea"/>
                          <a:cs typeface="+mn-ea"/>
                          <a:sym typeface="+mn-lt"/>
                        </a:rPr>
                        <a:t>dom</a:t>
                      </a:r>
                      <a:r>
                        <a:rPr lang="zh-CN" sz="900" u="none" strike="noStrike">
                          <a:effectLst/>
                          <a:latin typeface="+mn-lt"/>
                          <a:ea typeface="+mn-ea"/>
                          <a:cs typeface="+mn-ea"/>
                          <a:sym typeface="+mn-lt"/>
                        </a:rPr>
                        <a:t>解析性能、页面加载时间、</a:t>
                      </a:r>
                      <a:r>
                        <a:rPr lang="en-US" sz="900" u="none" strike="noStrike">
                          <a:effectLst/>
                          <a:latin typeface="+mn-lt"/>
                          <a:ea typeface="+mn-ea"/>
                          <a:cs typeface="+mn-ea"/>
                          <a:sym typeface="+mn-lt"/>
                        </a:rPr>
                        <a:t>dns</a:t>
                      </a:r>
                      <a:r>
                        <a:rPr lang="zh-CN" sz="900" u="none" strike="noStrike">
                          <a:effectLst/>
                          <a:latin typeface="+mn-lt"/>
                          <a:ea typeface="+mn-ea"/>
                          <a:cs typeface="+mn-ea"/>
                          <a:sym typeface="+mn-lt"/>
                        </a:rPr>
                        <a:t>查询时间等</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27190">
                <a:tc rowSpan="5">
                  <a:txBody>
                    <a:bodyPr/>
                    <a:lstStyle/>
                    <a:p>
                      <a:pPr algn="ctr" fontAlgn="ctr">
                        <a:spcAft>
                          <a:spcPts val="0"/>
                        </a:spcAft>
                      </a:pPr>
                      <a:r>
                        <a:rPr lang="zh-CN" sz="900">
                          <a:effectLst/>
                          <a:latin typeface="+mn-lt"/>
                          <a:ea typeface="+mn-ea"/>
                          <a:cs typeface="+mn-ea"/>
                          <a:sym typeface="+mn-lt"/>
                        </a:rPr>
                        <a:t>日志管理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日志采集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日志采集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27190">
                <a:tc vMerge="1">
                  <a:txBody>
                    <a:bodyPr/>
                    <a:lstStyle/>
                    <a:p>
                      <a:endParaRPr lang="zh-CN"/>
                    </a:p>
                  </a:txBody>
                  <a:tcPr/>
                </a:tc>
                <a:tc rowSpan="4">
                  <a:txBody>
                    <a:bodyPr/>
                    <a:lstStyle/>
                    <a:p>
                      <a:pPr algn="ctr" fontAlgn="ctr">
                        <a:spcAft>
                          <a:spcPts val="0"/>
                        </a:spcAft>
                      </a:pPr>
                      <a:r>
                        <a:rPr lang="zh-CN" sz="900">
                          <a:effectLst/>
                          <a:latin typeface="+mn-lt"/>
                          <a:ea typeface="+mn-ea"/>
                          <a:cs typeface="+mn-ea"/>
                          <a:sym typeface="+mn-lt"/>
                        </a:rPr>
                        <a:t>日志查询及分析</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应用日志查询</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127190">
                <a:tc vMerge="1">
                  <a:txBody>
                    <a:bodyPr/>
                    <a:lstStyle/>
                    <a:p>
                      <a:endParaRPr lang="zh-CN"/>
                    </a:p>
                  </a:txBody>
                  <a:tcPr/>
                </a:tc>
                <a:tc vMerge="1">
                  <a:txBody>
                    <a:bodyPr/>
                    <a:lstStyle/>
                    <a:p>
                      <a:endParaRPr lang="zh-CN"/>
                    </a:p>
                  </a:txBody>
                  <a:tcPr/>
                </a:tc>
                <a:tc>
                  <a:txBody>
                    <a:bodyPr/>
                    <a:lstStyle/>
                    <a:p>
                      <a:pPr fontAlgn="ctr">
                        <a:spcAft>
                          <a:spcPts val="0"/>
                        </a:spcAft>
                      </a:pPr>
                      <a:r>
                        <a:rPr lang="zh-CN" sz="900">
                          <a:effectLst/>
                          <a:latin typeface="+mn-lt"/>
                          <a:ea typeface="+mn-ea"/>
                          <a:cs typeface="+mn-ea"/>
                          <a:sym typeface="+mn-lt"/>
                        </a:rPr>
                        <a:t>错误日志错误</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127190">
                <a:tc vMerge="1">
                  <a:txBody>
                    <a:bodyPr/>
                    <a:lstStyle/>
                    <a:p>
                      <a:endParaRPr lang="zh-CN"/>
                    </a:p>
                  </a:txBody>
                  <a:tcPr/>
                </a:tc>
                <a:tc vMerge="1">
                  <a:txBody>
                    <a:bodyPr/>
                    <a:lstStyle/>
                    <a:p>
                      <a:endParaRPr lang="zh-CN"/>
                    </a:p>
                  </a:txBody>
                  <a:tcPr/>
                </a:tc>
                <a:tc>
                  <a:txBody>
                    <a:bodyPr/>
                    <a:lstStyle/>
                    <a:p>
                      <a:pPr fontAlgn="ctr">
                        <a:spcAft>
                          <a:spcPts val="0"/>
                        </a:spcAft>
                      </a:pPr>
                      <a:r>
                        <a:rPr lang="zh-CN" sz="900">
                          <a:effectLst/>
                          <a:latin typeface="+mn-lt"/>
                          <a:ea typeface="+mn-ea"/>
                          <a:cs typeface="+mn-ea"/>
                          <a:sym typeface="+mn-lt"/>
                        </a:rPr>
                        <a:t>中间件日志查询</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127190">
                <a:tc vMerge="1">
                  <a:txBody>
                    <a:bodyPr/>
                    <a:lstStyle/>
                    <a:p>
                      <a:endParaRPr lang="zh-CN"/>
                    </a:p>
                  </a:txBody>
                  <a:tcPr/>
                </a:tc>
                <a:tc vMerge="1">
                  <a:txBody>
                    <a:bodyPr/>
                    <a:lstStyle/>
                    <a:p>
                      <a:endParaRPr lang="zh-CN"/>
                    </a:p>
                  </a:txBody>
                  <a:tcPr/>
                </a:tc>
                <a:tc>
                  <a:txBody>
                    <a:bodyPr/>
                    <a:lstStyle/>
                    <a:p>
                      <a:pPr fontAlgn="ctr">
                        <a:spcAft>
                          <a:spcPts val="0"/>
                        </a:spcAft>
                      </a:pPr>
                      <a:r>
                        <a:rPr lang="zh-CN" sz="900">
                          <a:effectLst/>
                          <a:latin typeface="+mn-lt"/>
                          <a:ea typeface="+mn-ea"/>
                          <a:cs typeface="+mn-ea"/>
                          <a:sym typeface="+mn-lt"/>
                        </a:rPr>
                        <a:t>服务器日志查询</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127190">
                <a:tc rowSpan="4">
                  <a:txBody>
                    <a:bodyPr/>
                    <a:lstStyle/>
                    <a:p>
                      <a:pPr algn="ctr" fontAlgn="ctr">
                        <a:spcAft>
                          <a:spcPts val="0"/>
                        </a:spcAft>
                      </a:pPr>
                      <a:r>
                        <a:rPr lang="zh-CN" sz="900">
                          <a:effectLst/>
                          <a:latin typeface="+mn-lt"/>
                          <a:ea typeface="+mn-ea"/>
                          <a:cs typeface="+mn-ea"/>
                          <a:sym typeface="+mn-lt"/>
                        </a:rPr>
                        <a:t>告警管理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告警配置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设置告警规则</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告警通知配置</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设置联系人、联系时间、通知方式</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
                  </a:ext>
                </a:extLst>
              </a:tr>
              <a:tr h="127190">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告警历史查询</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查询告警历史</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告警通知</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调用告警接口进行告警通知推送</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
                  </a:ext>
                </a:extLst>
              </a:tr>
              <a:tr h="127190">
                <a:tc rowSpan="3">
                  <a:txBody>
                    <a:bodyPr/>
                    <a:lstStyle/>
                    <a:p>
                      <a:pPr algn="ctr" fontAlgn="ctr">
                        <a:spcAft>
                          <a:spcPts val="0"/>
                        </a:spcAft>
                      </a:pPr>
                      <a:r>
                        <a:rPr lang="zh-CN" sz="900">
                          <a:effectLst/>
                          <a:latin typeface="+mn-lt"/>
                          <a:ea typeface="+mn-ea"/>
                          <a:cs typeface="+mn-ea"/>
                          <a:sym typeface="+mn-lt"/>
                        </a:rPr>
                        <a:t>通知接口对接及联调</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邮件发送接口</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调用邮件接口发送告警邮件</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3"/>
                  </a:ext>
                </a:extLst>
              </a:tr>
              <a:tr h="127190">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短信发送接口</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调用短信接口发送告警短信</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4"/>
                  </a:ext>
                </a:extLst>
              </a:tr>
              <a:tr h="129436">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系统内消息接口</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调用系统内消息接口发送告警提醒消息</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5"/>
                  </a:ext>
                </a:extLst>
              </a:tr>
              <a:tr h="127190">
                <a:tc rowSpan="3">
                  <a:txBody>
                    <a:bodyPr/>
                    <a:lstStyle/>
                    <a:p>
                      <a:pPr algn="ctr" fontAlgn="ctr">
                        <a:spcAft>
                          <a:spcPts val="0"/>
                        </a:spcAft>
                      </a:pPr>
                      <a:r>
                        <a:rPr lang="en-US" sz="900">
                          <a:effectLst/>
                          <a:latin typeface="+mn-lt"/>
                          <a:ea typeface="+mn-ea"/>
                          <a:cs typeface="+mn-ea"/>
                          <a:sym typeface="+mn-lt"/>
                        </a:rPr>
                        <a:t>  </a:t>
                      </a:r>
                      <a:r>
                        <a:rPr lang="zh-CN" sz="900" u="none" strike="noStrike">
                          <a:effectLst/>
                          <a:latin typeface="+mn-lt"/>
                          <a:ea typeface="+mn-ea"/>
                          <a:cs typeface="+mn-ea"/>
                          <a:sym typeface="+mn-lt"/>
                        </a:rPr>
                        <a:t>基础功能模块</a:t>
                      </a:r>
                      <a:endParaRPr lang="zh-CN" sz="900">
                        <a:effectLst/>
                        <a:latin typeface="+mn-lt"/>
                        <a:ea typeface="+mn-ea"/>
                        <a:cs typeface="+mn-ea"/>
                        <a:sym typeface="+mn-lt"/>
                      </a:endParaRP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部门与用户管理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部门与用户管理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6"/>
                  </a:ext>
                </a:extLst>
              </a:tr>
              <a:tr h="127190">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权限与认证管理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权限与认证管理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7"/>
                  </a:ext>
                </a:extLst>
              </a:tr>
              <a:tr h="127190">
                <a:tc vMerge="1">
                  <a:txBody>
                    <a:bodyPr/>
                    <a:lstStyle/>
                    <a:p>
                      <a:endParaRPr lang="zh-CN"/>
                    </a:p>
                  </a:txBody>
                  <a:tcPr/>
                </a:tc>
                <a:tc>
                  <a:txBody>
                    <a:bodyPr/>
                    <a:lstStyle/>
                    <a:p>
                      <a:pPr algn="ctr" fontAlgn="ctr">
                        <a:spcAft>
                          <a:spcPts val="0"/>
                        </a:spcAft>
                      </a:pPr>
                      <a:r>
                        <a:rPr lang="zh-CN" sz="900">
                          <a:effectLst/>
                          <a:latin typeface="+mn-lt"/>
                          <a:ea typeface="+mn-ea"/>
                          <a:cs typeface="+mn-ea"/>
                          <a:sym typeface="+mn-lt"/>
                        </a:rPr>
                        <a:t>消息与日志管理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消息与日志管理</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8"/>
                  </a:ext>
                </a:extLst>
              </a:tr>
              <a:tr h="127190">
                <a:tc rowSpan="3">
                  <a:txBody>
                    <a:bodyPr/>
                    <a:lstStyle/>
                    <a:p>
                      <a:pPr algn="ctr" fontAlgn="ctr">
                        <a:spcAft>
                          <a:spcPts val="0"/>
                        </a:spcAft>
                      </a:pPr>
                      <a:r>
                        <a:rPr lang="zh-CN" sz="900">
                          <a:effectLst/>
                          <a:latin typeface="+mn-lt"/>
                          <a:ea typeface="+mn-ea"/>
                          <a:cs typeface="+mn-ea"/>
                          <a:sym typeface="+mn-lt"/>
                        </a:rPr>
                        <a:t>数据报表</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zh-CN" sz="900">
                          <a:effectLst/>
                          <a:latin typeface="+mn-lt"/>
                          <a:ea typeface="+mn-ea"/>
                          <a:cs typeface="+mn-ea"/>
                          <a:sym typeface="+mn-lt"/>
                        </a:rPr>
                        <a:t>监控可视化报表</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监控可视化报表</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9"/>
                  </a:ext>
                </a:extLst>
              </a:tr>
              <a:tr h="127190">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告警报表</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告警历史可视化报表</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0"/>
                  </a:ext>
                </a:extLst>
              </a:tr>
              <a:tr h="0">
                <a:tc vMerge="1">
                  <a:txBody>
                    <a:bodyPr/>
                    <a:lstStyle/>
                    <a:p>
                      <a:endParaRPr lang="zh-CN"/>
                    </a:p>
                  </a:txBody>
                  <a:tcPr/>
                </a:tc>
                <a:tc>
                  <a:txBody>
                    <a:bodyPr/>
                    <a:lstStyle/>
                    <a:p>
                      <a:pPr algn="ctr" fontAlgn="ctr">
                        <a:spcAft>
                          <a:spcPts val="0"/>
                        </a:spcAft>
                      </a:pPr>
                      <a:r>
                        <a:rPr lang="zh-CN" sz="900" dirty="0">
                          <a:effectLst/>
                          <a:latin typeface="+mn-lt"/>
                          <a:ea typeface="+mn-ea"/>
                          <a:cs typeface="+mn-ea"/>
                          <a:sym typeface="+mn-lt"/>
                        </a:rPr>
                        <a:t>日志查询及分析</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CN" sz="900">
                          <a:effectLst/>
                          <a:latin typeface="+mn-lt"/>
                          <a:ea typeface="+mn-ea"/>
                          <a:cs typeface="+mn-ea"/>
                          <a:sym typeface="+mn-lt"/>
                        </a:rPr>
                        <a:t>日志查询及分析</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1"/>
                  </a:ext>
                </a:extLst>
              </a:tr>
              <a:tr h="127190">
                <a:tc gridSpan="3">
                  <a:txBody>
                    <a:bodyPr/>
                    <a:lstStyle/>
                    <a:p>
                      <a:pPr algn="ctr" fontAlgn="ctr">
                        <a:spcAft>
                          <a:spcPts val="0"/>
                        </a:spcAft>
                      </a:pPr>
                      <a:r>
                        <a:rPr lang="zh-CN" sz="900" b="1" dirty="0">
                          <a:effectLst/>
                          <a:latin typeface="+mn-lt"/>
                          <a:ea typeface="+mn-ea"/>
                          <a:cs typeface="+mn-ea"/>
                          <a:sym typeface="+mn-lt"/>
                        </a:rPr>
                        <a:t>总计</a:t>
                      </a:r>
                    </a:p>
                  </a:txBody>
                  <a:tcPr marL="3543" marR="3543" marT="3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2" name="图片 2"/>
          <p:cNvPicPr>
            <a:picLocks noChangeAspect="1"/>
          </p:cNvPicPr>
          <p:nvPr/>
        </p:nvPicPr>
        <p:blipFill>
          <a:blip r:embed="rId3"/>
          <a:stretch>
            <a:fillRect/>
          </a:stretch>
        </p:blipFill>
        <p:spPr>
          <a:xfrm>
            <a:off x="-253" y="1538"/>
            <a:ext cx="9148032" cy="6856462"/>
          </a:xfrm>
          <a:prstGeom prst="rect">
            <a:avLst/>
          </a:prstGeom>
        </p:spPr>
      </p:pic>
      <p:sp>
        <p:nvSpPr>
          <p:cNvPr id="1049214" name="标题 1"/>
          <p:cNvSpPr txBox="1"/>
          <p:nvPr/>
        </p:nvSpPr>
        <p:spPr>
          <a:xfrm>
            <a:off x="755576" y="2132856"/>
            <a:ext cx="7992888" cy="2088232"/>
          </a:xfrm>
          <a:prstGeom prst="rect">
            <a:avLst/>
          </a:prstGeom>
        </p:spPr>
        <p:txBody>
          <a:bodyPr rtlCol="0" anchor="ctr" anchorCtr="0">
            <a:normAutofit lnSpcReduction="10000"/>
          </a:bodyPr>
          <a:lstStyle/>
          <a:p>
            <a:pPr lvl="0" algn="ctr">
              <a:lnSpc>
                <a:spcPct val="150000"/>
              </a:lnSpc>
            </a:pPr>
            <a:r>
              <a:rPr lang="zh-CN" altLang="en-US" sz="4400" b="1">
                <a:solidFill>
                  <a:srgbClr val="C00000"/>
                </a:solidFill>
                <a:cs typeface="+mn-ea"/>
                <a:sym typeface="+mn-lt"/>
              </a:rPr>
              <a:t>感谢聆听</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angle 69"/>
          <p:cNvSpPr txBox="1">
            <a:spLocks noChangeArrowheads="1"/>
          </p:cNvSpPr>
          <p:nvPr/>
        </p:nvSpPr>
        <p:spPr bwMode="auto">
          <a:xfrm>
            <a:off x="106929" y="23114"/>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b="1" dirty="0">
                <a:solidFill>
                  <a:schemeClr val="bg1"/>
                </a:solidFill>
                <a:latin typeface="+mn-lt"/>
                <a:ea typeface="+mn-ea"/>
                <a:cs typeface="+mn-ea"/>
                <a:sym typeface="+mn-lt"/>
              </a:rPr>
              <a:t>项目背景</a:t>
            </a:r>
            <a:r>
              <a:rPr lang="en-US" altLang="zh-CN" sz="2400" b="1" dirty="0">
                <a:solidFill>
                  <a:schemeClr val="bg1"/>
                </a:solidFill>
                <a:latin typeface="+mn-lt"/>
                <a:ea typeface="+mn-ea"/>
                <a:cs typeface="+mn-ea"/>
                <a:sym typeface="+mn-lt"/>
              </a:rPr>
              <a:t>-</a:t>
            </a:r>
            <a:r>
              <a:rPr lang="zh-CN" altLang="en-US" sz="2400" b="1" dirty="0">
                <a:solidFill>
                  <a:schemeClr val="bg1"/>
                </a:solidFill>
                <a:latin typeface="+mn-lt"/>
                <a:ea typeface="+mn-ea"/>
                <a:cs typeface="+mn-ea"/>
                <a:sym typeface="+mn-lt"/>
              </a:rPr>
              <a:t>子公司</a:t>
            </a:r>
            <a:r>
              <a:rPr lang="zh-CN" altLang="zh-CN" sz="2400" b="1" dirty="0">
                <a:solidFill>
                  <a:schemeClr val="bg1"/>
                </a:solidFill>
                <a:latin typeface="+mn-lt"/>
                <a:ea typeface="+mn-ea"/>
                <a:cs typeface="+mn-ea"/>
                <a:sym typeface="+mn-lt"/>
              </a:rPr>
              <a:t>建设</a:t>
            </a:r>
            <a:r>
              <a:rPr lang="en-US" altLang="zh-CN" sz="2400" b="1" dirty="0">
                <a:solidFill>
                  <a:schemeClr val="bg1"/>
                </a:solidFill>
                <a:latin typeface="+mn-lt"/>
                <a:ea typeface="+mn-ea"/>
                <a:cs typeface="+mn-ea"/>
                <a:sym typeface="+mn-lt"/>
              </a:rPr>
              <a:t>OMC</a:t>
            </a:r>
            <a:r>
              <a:rPr lang="zh-CN" altLang="zh-CN" sz="2400" b="1" dirty="0">
                <a:solidFill>
                  <a:schemeClr val="bg1"/>
                </a:solidFill>
                <a:latin typeface="+mn-lt"/>
                <a:ea typeface="+mn-ea"/>
                <a:cs typeface="+mn-ea"/>
                <a:sym typeface="+mn-lt"/>
              </a:rPr>
              <a:t>的必要性</a:t>
            </a:r>
          </a:p>
        </p:txBody>
      </p:sp>
      <p:sp>
        <p:nvSpPr>
          <p:cNvPr id="1048610" name="Oval 24"/>
          <p:cNvSpPr/>
          <p:nvPr/>
        </p:nvSpPr>
        <p:spPr bwMode="auto">
          <a:xfrm>
            <a:off x="334576" y="1258024"/>
            <a:ext cx="1500798" cy="1500798"/>
          </a:xfrm>
          <a:prstGeom prst="ellipse">
            <a:avLst/>
          </a:prstGeom>
          <a:solidFill>
            <a:schemeClr val="accent1"/>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kern="0" dirty="0">
                <a:gradFill>
                  <a:gsLst>
                    <a:gs pos="0">
                      <a:srgbClr val="FFFFFF"/>
                    </a:gs>
                    <a:gs pos="100000">
                      <a:srgbClr val="FFFFFF"/>
                    </a:gs>
                  </a:gsLst>
                  <a:lin ang="5400000" scaled="0"/>
                </a:gradFill>
                <a:cs typeface="+mn-ea"/>
                <a:sym typeface="+mn-lt"/>
              </a:rPr>
              <a:t>考核压力越来越大</a:t>
            </a:r>
            <a:endParaRPr lang="en-US" sz="2000" b="0" kern="0" dirty="0">
              <a:gradFill>
                <a:gsLst>
                  <a:gs pos="0">
                    <a:srgbClr val="FFFFFF"/>
                  </a:gs>
                  <a:gs pos="100000">
                    <a:srgbClr val="FFFFFF"/>
                  </a:gs>
                </a:gsLst>
                <a:lin ang="5400000" scaled="0"/>
              </a:gradFill>
              <a:cs typeface="+mn-ea"/>
              <a:sym typeface="+mn-lt"/>
            </a:endParaRPr>
          </a:p>
        </p:txBody>
      </p:sp>
      <p:sp>
        <p:nvSpPr>
          <p:cNvPr id="1048611" name="Oval 24"/>
          <p:cNvSpPr/>
          <p:nvPr/>
        </p:nvSpPr>
        <p:spPr bwMode="auto">
          <a:xfrm>
            <a:off x="2663977" y="1258024"/>
            <a:ext cx="1500798" cy="1500798"/>
          </a:xfrm>
          <a:prstGeom prst="ellipse">
            <a:avLst/>
          </a:prstGeom>
          <a:solidFill>
            <a:schemeClr val="accent1"/>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kern="0" dirty="0">
                <a:gradFill>
                  <a:gsLst>
                    <a:gs pos="0">
                      <a:srgbClr val="FFFFFF"/>
                    </a:gs>
                    <a:gs pos="100000">
                      <a:srgbClr val="FFFFFF"/>
                    </a:gs>
                  </a:gsLst>
                  <a:lin ang="5400000" scaled="0"/>
                </a:gradFill>
                <a:cs typeface="+mn-ea"/>
                <a:sym typeface="+mn-lt"/>
              </a:rPr>
              <a:t>运维成本越来越高</a:t>
            </a:r>
            <a:endParaRPr lang="en-US" sz="2000" kern="0" dirty="0">
              <a:gradFill>
                <a:gsLst>
                  <a:gs pos="0">
                    <a:srgbClr val="FFFFFF"/>
                  </a:gs>
                  <a:gs pos="100000">
                    <a:srgbClr val="FFFFFF"/>
                  </a:gs>
                </a:gsLst>
                <a:lin ang="5400000" scaled="0"/>
              </a:gradFill>
              <a:cs typeface="+mn-ea"/>
              <a:sym typeface="+mn-lt"/>
            </a:endParaRPr>
          </a:p>
        </p:txBody>
      </p:sp>
      <p:sp>
        <p:nvSpPr>
          <p:cNvPr id="1048612" name="Oval 24"/>
          <p:cNvSpPr/>
          <p:nvPr/>
        </p:nvSpPr>
        <p:spPr bwMode="auto">
          <a:xfrm>
            <a:off x="4993378" y="1258024"/>
            <a:ext cx="1500798" cy="1500798"/>
          </a:xfrm>
          <a:prstGeom prst="ellipse">
            <a:avLst/>
          </a:prstGeom>
          <a:solidFill>
            <a:schemeClr val="accent1"/>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kern="0" dirty="0">
                <a:gradFill>
                  <a:gsLst>
                    <a:gs pos="0">
                      <a:srgbClr val="FFFFFF"/>
                    </a:gs>
                    <a:gs pos="100000">
                      <a:srgbClr val="FFFFFF"/>
                    </a:gs>
                  </a:gsLst>
                  <a:lin ang="5400000" scaled="0"/>
                </a:gradFill>
                <a:cs typeface="+mn-ea"/>
                <a:sym typeface="+mn-lt"/>
              </a:rPr>
              <a:t>运维难度越来越大</a:t>
            </a:r>
            <a:endParaRPr lang="en-US" sz="2000" kern="0" dirty="0">
              <a:gradFill>
                <a:gsLst>
                  <a:gs pos="0">
                    <a:srgbClr val="FFFFFF"/>
                  </a:gs>
                  <a:gs pos="100000">
                    <a:srgbClr val="FFFFFF"/>
                  </a:gs>
                </a:gsLst>
                <a:lin ang="5400000" scaled="0"/>
              </a:gradFill>
              <a:cs typeface="+mn-ea"/>
              <a:sym typeface="+mn-lt"/>
            </a:endParaRPr>
          </a:p>
        </p:txBody>
      </p:sp>
      <p:sp>
        <p:nvSpPr>
          <p:cNvPr id="1048613" name="Oval 24"/>
          <p:cNvSpPr/>
          <p:nvPr/>
        </p:nvSpPr>
        <p:spPr bwMode="auto">
          <a:xfrm>
            <a:off x="7311350" y="1258024"/>
            <a:ext cx="1500798" cy="1500798"/>
          </a:xfrm>
          <a:prstGeom prst="ellipse">
            <a:avLst/>
          </a:prstGeom>
          <a:solidFill>
            <a:schemeClr val="accent1"/>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kern="0" dirty="0">
                <a:gradFill>
                  <a:gsLst>
                    <a:gs pos="0">
                      <a:srgbClr val="FFFFFF"/>
                    </a:gs>
                    <a:gs pos="100000">
                      <a:srgbClr val="FFFFFF"/>
                    </a:gs>
                  </a:gsLst>
                  <a:lin ang="5400000" scaled="0"/>
                </a:gradFill>
                <a:cs typeface="+mn-ea"/>
                <a:sym typeface="+mn-lt"/>
              </a:rPr>
              <a:t>构建标准化的运维体系</a:t>
            </a:r>
            <a:endParaRPr lang="en-US" sz="2000" kern="0" dirty="0">
              <a:gradFill>
                <a:gsLst>
                  <a:gs pos="0">
                    <a:srgbClr val="FFFFFF"/>
                  </a:gs>
                  <a:gs pos="100000">
                    <a:srgbClr val="FFFFFF"/>
                  </a:gs>
                </a:gsLst>
                <a:lin ang="5400000" scaled="0"/>
              </a:gradFill>
              <a:cs typeface="+mn-ea"/>
              <a:sym typeface="+mn-lt"/>
            </a:endParaRPr>
          </a:p>
        </p:txBody>
      </p:sp>
      <p:sp>
        <p:nvSpPr>
          <p:cNvPr id="1048614" name="文本框 18"/>
          <p:cNvSpPr txBox="1"/>
          <p:nvPr/>
        </p:nvSpPr>
        <p:spPr>
          <a:xfrm>
            <a:off x="34539" y="2963355"/>
            <a:ext cx="2128032" cy="3291840"/>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50000"/>
              </a:lnSpc>
              <a:buFont typeface="Wingdings" panose="05000000000000000000" pitchFamily="2" charset="2"/>
              <a:buChar char="ü"/>
            </a:pPr>
            <a:r>
              <a:rPr lang="zh-CN" altLang="en-US" sz="1200" dirty="0">
                <a:cs typeface="+mn-ea"/>
                <a:sym typeface="+mn-lt"/>
              </a:rPr>
              <a:t>母公司对各子公司自有系统</a:t>
            </a:r>
            <a:r>
              <a:rPr lang="zh-CN" altLang="en-US" sz="1200" b="1" dirty="0">
                <a:cs typeface="+mn-ea"/>
                <a:sym typeface="+mn-lt"/>
              </a:rPr>
              <a:t>运维能力的要求不断提升，考核力度逐年增长</a:t>
            </a:r>
            <a:r>
              <a:rPr lang="zh-CN" altLang="en-US" sz="1200" dirty="0">
                <a:cs typeface="+mn-ea"/>
                <a:sym typeface="+mn-lt"/>
              </a:rPr>
              <a:t>；</a:t>
            </a:r>
          </a:p>
          <a:p>
            <a:pPr marL="171450" indent="-171450" defTabSz="685800">
              <a:lnSpc>
                <a:spcPct val="150000"/>
              </a:lnSpc>
              <a:buFont typeface="Wingdings" panose="05000000000000000000" pitchFamily="2" charset="2"/>
              <a:buChar char="ü"/>
            </a:pPr>
            <a:r>
              <a:rPr lang="zh-CN" altLang="en-US" sz="1200" dirty="0">
                <a:cs typeface="+mn-ea"/>
                <a:sym typeface="+mn-lt"/>
              </a:rPr>
              <a:t>各类监管规范与集中行动越来越多，包括：业务大会战、应急预案、</a:t>
            </a:r>
            <a:r>
              <a:rPr lang="en-US" altLang="zh-CN" sz="1200" dirty="0">
                <a:cs typeface="+mn-ea"/>
                <a:sym typeface="+mn-lt"/>
              </a:rPr>
              <a:t>HW</a:t>
            </a:r>
            <a:r>
              <a:rPr lang="zh-CN" altLang="en-US" sz="1200" dirty="0">
                <a:cs typeface="+mn-ea"/>
                <a:sym typeface="+mn-lt"/>
              </a:rPr>
              <a:t>行动、业务连续性，内部运维管理要求等；</a:t>
            </a:r>
          </a:p>
          <a:p>
            <a:pPr marL="171450" indent="-171450" defTabSz="685800">
              <a:lnSpc>
                <a:spcPct val="150000"/>
              </a:lnSpc>
              <a:buFont typeface="Wingdings" panose="05000000000000000000" pitchFamily="2" charset="2"/>
              <a:buChar char="ü"/>
            </a:pPr>
            <a:r>
              <a:rPr lang="zh-CN" altLang="en-US" sz="1200" dirty="0">
                <a:cs typeface="+mn-ea"/>
                <a:sym typeface="+mn-lt"/>
              </a:rPr>
              <a:t>对系统监控质量标准日益提高，必须要做到定期巡检、可用性探测、漏洞扫描、备份等。</a:t>
            </a:r>
          </a:p>
        </p:txBody>
      </p:sp>
      <p:sp>
        <p:nvSpPr>
          <p:cNvPr id="1048615" name="文本框 18"/>
          <p:cNvSpPr txBox="1"/>
          <p:nvPr/>
        </p:nvSpPr>
        <p:spPr>
          <a:xfrm>
            <a:off x="2350360" y="2963355"/>
            <a:ext cx="2128032" cy="3291840"/>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50000"/>
              </a:lnSpc>
              <a:buFont typeface="Wingdings" panose="05000000000000000000" pitchFamily="2" charset="2"/>
              <a:buChar char="ü"/>
            </a:pPr>
            <a:r>
              <a:rPr lang="zh-CN" altLang="en-US" sz="1200" dirty="0">
                <a:cs typeface="+mn-ea"/>
                <a:sym typeface="+mn-lt"/>
              </a:rPr>
              <a:t>随着业务发展子公司系统</a:t>
            </a:r>
            <a:r>
              <a:rPr lang="zh-CN" altLang="en-US" sz="1200" b="1" dirty="0">
                <a:cs typeface="+mn-ea"/>
                <a:sym typeface="+mn-lt"/>
              </a:rPr>
              <a:t>故障影响面越来越大，解决问题的成本越来越高</a:t>
            </a:r>
            <a:r>
              <a:rPr lang="zh-CN" altLang="en-US" sz="1200" dirty="0">
                <a:cs typeface="+mn-ea"/>
                <a:sym typeface="+mn-lt"/>
              </a:rPr>
              <a:t>；</a:t>
            </a:r>
          </a:p>
          <a:p>
            <a:pPr marL="171450" indent="-171450" defTabSz="685800">
              <a:lnSpc>
                <a:spcPct val="150000"/>
              </a:lnSpc>
              <a:buFont typeface="Wingdings" panose="05000000000000000000" pitchFamily="2" charset="2"/>
              <a:buChar char="ü"/>
            </a:pPr>
            <a:r>
              <a:rPr lang="zh-CN" altLang="en-US" sz="1200" dirty="0">
                <a:cs typeface="+mn-ea"/>
                <a:sym typeface="+mn-lt"/>
              </a:rPr>
              <a:t>当前子公司各系统应用规范日益增大，其中</a:t>
            </a:r>
            <a:r>
              <a:rPr lang="en-US" altLang="zh-CN" sz="1200" dirty="0">
                <a:cs typeface="+mn-ea"/>
                <a:sym typeface="+mn-lt"/>
              </a:rPr>
              <a:t>WLAN</a:t>
            </a:r>
            <a:r>
              <a:rPr lang="zh-CN" altLang="en-US" sz="1200" dirty="0">
                <a:cs typeface="+mn-ea"/>
                <a:sym typeface="+mn-lt"/>
              </a:rPr>
              <a:t>平台已接入**客户，涉及**网点；视频监控平台已接入**客户，涉及**路视频，智慧社区已承载**社区，连接设备**个，</a:t>
            </a:r>
            <a:endParaRPr lang="en-US" altLang="zh-CN" sz="1200" dirty="0">
              <a:cs typeface="+mn-ea"/>
              <a:sym typeface="+mn-lt"/>
            </a:endParaRPr>
          </a:p>
          <a:p>
            <a:pPr marL="171450" indent="-171450" defTabSz="685800">
              <a:lnSpc>
                <a:spcPct val="150000"/>
              </a:lnSpc>
              <a:buFont typeface="Wingdings" panose="05000000000000000000" pitchFamily="2" charset="2"/>
              <a:buChar char="ü"/>
            </a:pPr>
            <a:r>
              <a:rPr lang="zh-CN" altLang="en-US" sz="1200" dirty="0">
                <a:cs typeface="+mn-ea"/>
                <a:sym typeface="+mn-lt"/>
              </a:rPr>
              <a:t>上述系统一旦出现故障波及面无法估量。</a:t>
            </a:r>
          </a:p>
        </p:txBody>
      </p:sp>
      <p:sp>
        <p:nvSpPr>
          <p:cNvPr id="1048616" name="文本框 18"/>
          <p:cNvSpPr txBox="1"/>
          <p:nvPr/>
        </p:nvSpPr>
        <p:spPr>
          <a:xfrm>
            <a:off x="4679761" y="2963355"/>
            <a:ext cx="2128032" cy="3025140"/>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50000"/>
              </a:lnSpc>
              <a:buFont typeface="Wingdings" panose="05000000000000000000" pitchFamily="2" charset="2"/>
              <a:buChar char="ü"/>
            </a:pPr>
            <a:r>
              <a:rPr lang="zh-CN" altLang="en-US" sz="1200" dirty="0">
                <a:cs typeface="+mn-ea"/>
                <a:sym typeface="+mn-lt"/>
              </a:rPr>
              <a:t>随着新技术引入、新模块迭代，系统复杂度显著增强，</a:t>
            </a:r>
            <a:r>
              <a:rPr lang="zh-CN" altLang="en-US" sz="1200" b="1" dirty="0">
                <a:cs typeface="+mn-ea"/>
                <a:sym typeface="+mn-lt"/>
              </a:rPr>
              <a:t>单靠人工的被动维护无以为继</a:t>
            </a:r>
            <a:r>
              <a:rPr lang="zh-CN" altLang="en-US" sz="1200" dirty="0">
                <a:cs typeface="+mn-ea"/>
                <a:sym typeface="+mn-lt"/>
              </a:rPr>
              <a:t>；</a:t>
            </a:r>
          </a:p>
          <a:p>
            <a:pPr marL="171450" indent="-171450" defTabSz="685800">
              <a:lnSpc>
                <a:spcPct val="150000"/>
              </a:lnSpc>
              <a:buFont typeface="Wingdings" panose="05000000000000000000" pitchFamily="2" charset="2"/>
              <a:buChar char="ü"/>
            </a:pPr>
            <a:r>
              <a:rPr lang="zh-CN" altLang="en-US" sz="1200" dirty="0">
                <a:cs typeface="+mn-ea"/>
                <a:sym typeface="+mn-lt"/>
              </a:rPr>
              <a:t>目前智慧社区平台、移动</a:t>
            </a:r>
            <a:r>
              <a:rPr lang="en-US" altLang="zh-CN" sz="1200" dirty="0">
                <a:cs typeface="+mn-ea"/>
                <a:sym typeface="+mn-lt"/>
              </a:rPr>
              <a:t>OA</a:t>
            </a:r>
            <a:r>
              <a:rPr lang="zh-CN" altLang="en-US" sz="1200" dirty="0">
                <a:cs typeface="+mn-ea"/>
                <a:sym typeface="+mn-lt"/>
              </a:rPr>
              <a:t>平台、视频监控和分析平台、内部项目管人工手理系统等都使用了不同的最新技术，系统复杂度日益增高，新的故障类型也在不断涌现。</a:t>
            </a:r>
          </a:p>
        </p:txBody>
      </p:sp>
      <p:sp>
        <p:nvSpPr>
          <p:cNvPr id="1048617" name="文本框 18"/>
          <p:cNvSpPr txBox="1"/>
          <p:nvPr/>
        </p:nvSpPr>
        <p:spPr>
          <a:xfrm>
            <a:off x="7000479" y="2963355"/>
            <a:ext cx="2128032" cy="3025140"/>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50000"/>
              </a:lnSpc>
              <a:buFont typeface="Wingdings" panose="05000000000000000000" pitchFamily="2" charset="2"/>
              <a:buChar char="ü"/>
            </a:pPr>
            <a:r>
              <a:rPr lang="zh-CN" altLang="en-US" sz="1200" dirty="0">
                <a:cs typeface="+mn-ea"/>
                <a:sym typeface="+mn-lt"/>
              </a:rPr>
              <a:t>子公司运维基础薄弱、专业人员稀缺，在明确运维流程基础上通过系统固化有助于短期内</a:t>
            </a:r>
            <a:r>
              <a:rPr lang="zh-CN" altLang="en-US" sz="1200" b="1" dirty="0">
                <a:cs typeface="+mn-ea"/>
                <a:sym typeface="+mn-lt"/>
              </a:rPr>
              <a:t>快速实现日常操作的标准化，避免因人而宜产生较大波动</a:t>
            </a:r>
            <a:r>
              <a:rPr lang="zh-CN" altLang="en-US" sz="1200" dirty="0">
                <a:cs typeface="+mn-ea"/>
                <a:sym typeface="+mn-lt"/>
              </a:rPr>
              <a:t>；</a:t>
            </a:r>
          </a:p>
          <a:p>
            <a:pPr marL="171450" indent="-171450" defTabSz="685800">
              <a:lnSpc>
                <a:spcPct val="150000"/>
              </a:lnSpc>
              <a:buFont typeface="Wingdings" panose="05000000000000000000" pitchFamily="2" charset="2"/>
              <a:buChar char="ü"/>
            </a:pPr>
            <a:r>
              <a:rPr lang="zh-CN" altLang="en-US" sz="1200" dirty="0">
                <a:cs typeface="+mn-ea"/>
                <a:sym typeface="+mn-lt"/>
              </a:rPr>
              <a:t>通过本系统建设可以构建标准的运维体系，包括：告警处置流程的标准化，日常巡检流程的标准化，系统作业流程的标准化等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箭头: 右 71"/>
          <p:cNvSpPr/>
          <p:nvPr/>
        </p:nvSpPr>
        <p:spPr>
          <a:xfrm rot="5400000">
            <a:off x="4393041" y="4717894"/>
            <a:ext cx="235209" cy="1890435"/>
          </a:xfrm>
          <a:prstGeom prst="rightArrow">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8619" name="Rectangle 69"/>
          <p:cNvSpPr txBox="1">
            <a:spLocks noChangeArrowheads="1"/>
          </p:cNvSpPr>
          <p:nvPr/>
        </p:nvSpPr>
        <p:spPr bwMode="auto">
          <a:xfrm>
            <a:off x="106929" y="23114"/>
            <a:ext cx="697631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项目背景</a:t>
            </a:r>
            <a:r>
              <a:rPr lang="en-US" altLang="zh-CN" sz="2400" b="1" dirty="0">
                <a:solidFill>
                  <a:schemeClr val="bg1"/>
                </a:solidFill>
                <a:latin typeface="+mn-lt"/>
                <a:ea typeface="+mn-ea"/>
                <a:cs typeface="+mn-ea"/>
                <a:sym typeface="+mn-lt"/>
              </a:rPr>
              <a:t>-</a:t>
            </a:r>
            <a:r>
              <a:rPr lang="zh-CN" altLang="zh-CN" sz="2400" b="1" dirty="0">
                <a:solidFill>
                  <a:schemeClr val="bg1"/>
                </a:solidFill>
                <a:latin typeface="+mn-lt"/>
                <a:ea typeface="+mn-ea"/>
                <a:cs typeface="+mn-ea"/>
                <a:sym typeface="+mn-lt"/>
              </a:rPr>
              <a:t>子公司</a:t>
            </a:r>
            <a:r>
              <a:rPr lang="en-US" altLang="zh-CN" sz="2400" b="1" dirty="0">
                <a:solidFill>
                  <a:schemeClr val="bg1"/>
                </a:solidFill>
                <a:latin typeface="+mn-lt"/>
                <a:ea typeface="+mn-ea"/>
                <a:cs typeface="+mn-ea"/>
                <a:sym typeface="+mn-lt"/>
              </a:rPr>
              <a:t>IT</a:t>
            </a:r>
            <a:r>
              <a:rPr lang="zh-CN" altLang="en-US" sz="2400" b="1" dirty="0">
                <a:solidFill>
                  <a:schemeClr val="bg1"/>
                </a:solidFill>
                <a:latin typeface="+mn-lt"/>
                <a:ea typeface="+mn-ea"/>
                <a:cs typeface="+mn-ea"/>
                <a:sym typeface="+mn-lt"/>
              </a:rPr>
              <a:t>运维的现状与问题</a:t>
            </a:r>
          </a:p>
        </p:txBody>
      </p:sp>
      <p:grpSp>
        <p:nvGrpSpPr>
          <p:cNvPr id="47" name="组合 2"/>
          <p:cNvGrpSpPr/>
          <p:nvPr/>
        </p:nvGrpSpPr>
        <p:grpSpPr>
          <a:xfrm>
            <a:off x="0" y="3885819"/>
            <a:ext cx="1716359" cy="1725819"/>
            <a:chOff x="1645935" y="1832809"/>
            <a:chExt cx="2344396" cy="2016460"/>
          </a:xfrm>
        </p:grpSpPr>
        <p:sp>
          <p:nvSpPr>
            <p:cNvPr id="1048620" name="iṥḻiďè"/>
            <p:cNvSpPr/>
            <p:nvPr/>
          </p:nvSpPr>
          <p:spPr>
            <a:xfrm>
              <a:off x="1659082" y="1832809"/>
              <a:ext cx="2320636" cy="2016460"/>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48" name="组合 5"/>
            <p:cNvGrpSpPr/>
            <p:nvPr/>
          </p:nvGrpSpPr>
          <p:grpSpPr>
            <a:xfrm>
              <a:off x="1645935" y="1850205"/>
              <a:ext cx="2344396" cy="1456671"/>
              <a:chOff x="1750585" y="-779677"/>
              <a:chExt cx="2344396" cy="1456671"/>
            </a:xfrm>
          </p:grpSpPr>
          <p:sp>
            <p:nvSpPr>
              <p:cNvPr id="1048621" name="文本框 17"/>
              <p:cNvSpPr txBox="1"/>
              <p:nvPr/>
            </p:nvSpPr>
            <p:spPr>
              <a:xfrm>
                <a:off x="1855893" y="-779677"/>
                <a:ext cx="2133782" cy="395569"/>
              </a:xfrm>
              <a:prstGeom prst="rect">
                <a:avLst/>
              </a:prstGeom>
              <a:noFill/>
            </p:spPr>
            <p:txBody>
              <a:bodyPr wrap="square" rtlCol="0">
                <a:spAutoFit/>
                <a:scene3d>
                  <a:camera prst="orthographicFront"/>
                  <a:lightRig rig="threePt" dir="t"/>
                </a:scene3d>
                <a:sp3d contourW="12700"/>
              </a:bodyPr>
              <a:lstStyle/>
              <a:p>
                <a:pPr algn="ctr" defTabSz="685800"/>
                <a:r>
                  <a:rPr lang="zh-CN" altLang="en-US" sz="1600" b="1" dirty="0">
                    <a:solidFill>
                      <a:srgbClr val="4F81BD"/>
                    </a:solidFill>
                    <a:cs typeface="+mn-ea"/>
                    <a:sym typeface="+mn-lt"/>
                  </a:rPr>
                  <a:t>监控深度有限</a:t>
                </a:r>
              </a:p>
            </p:txBody>
          </p:sp>
          <p:sp>
            <p:nvSpPr>
              <p:cNvPr id="1048622" name="文本框 18"/>
              <p:cNvSpPr txBox="1"/>
              <p:nvPr/>
            </p:nvSpPr>
            <p:spPr>
              <a:xfrm>
                <a:off x="1750585" y="-396064"/>
                <a:ext cx="2344396" cy="1073058"/>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只有硬件、端口，缺少对中间件、应用、网络等可靠性、安全性的全面监控。</a:t>
                </a:r>
              </a:p>
            </p:txBody>
          </p:sp>
        </p:grpSp>
      </p:grpSp>
      <p:grpSp>
        <p:nvGrpSpPr>
          <p:cNvPr id="49" name="组合 8"/>
          <p:cNvGrpSpPr/>
          <p:nvPr/>
        </p:nvGrpSpPr>
        <p:grpSpPr>
          <a:xfrm>
            <a:off x="1830581" y="3871708"/>
            <a:ext cx="1716359" cy="1739930"/>
            <a:chOff x="1645935" y="1832810"/>
            <a:chExt cx="2344396" cy="2032947"/>
          </a:xfrm>
        </p:grpSpPr>
        <p:sp>
          <p:nvSpPr>
            <p:cNvPr id="1048623" name="iṥḻiďè"/>
            <p:cNvSpPr/>
            <p:nvPr/>
          </p:nvSpPr>
          <p:spPr>
            <a:xfrm>
              <a:off x="1659082" y="1832810"/>
              <a:ext cx="2320636" cy="2032947"/>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50" name="组合 10"/>
            <p:cNvGrpSpPr/>
            <p:nvPr/>
          </p:nvGrpSpPr>
          <p:grpSpPr>
            <a:xfrm>
              <a:off x="1645935" y="1850205"/>
              <a:ext cx="2344396" cy="1702627"/>
              <a:chOff x="1750585" y="-779677"/>
              <a:chExt cx="2344396" cy="1702627"/>
            </a:xfrm>
          </p:grpSpPr>
          <p:sp>
            <p:nvSpPr>
              <p:cNvPr id="1048624" name="文本框 17"/>
              <p:cNvSpPr txBox="1"/>
              <p:nvPr/>
            </p:nvSpPr>
            <p:spPr>
              <a:xfrm>
                <a:off x="1855893" y="-779677"/>
                <a:ext cx="2133782" cy="395569"/>
              </a:xfrm>
              <a:prstGeom prst="rect">
                <a:avLst/>
              </a:prstGeom>
              <a:noFill/>
            </p:spPr>
            <p:txBody>
              <a:bodyPr wrap="square" rtlCol="0">
                <a:spAutoFit/>
                <a:scene3d>
                  <a:camera prst="orthographicFront"/>
                  <a:lightRig rig="threePt" dir="t"/>
                </a:scene3d>
                <a:sp3d contourW="12700"/>
              </a:bodyPr>
              <a:lstStyle/>
              <a:p>
                <a:pPr algn="ctr" defTabSz="685800"/>
                <a:r>
                  <a:rPr lang="zh-CN" altLang="en-US" sz="1600" b="1" dirty="0">
                    <a:solidFill>
                      <a:srgbClr val="4F81BD"/>
                    </a:solidFill>
                    <a:cs typeface="+mn-ea"/>
                    <a:sym typeface="+mn-lt"/>
                  </a:rPr>
                  <a:t>监控广度有限</a:t>
                </a:r>
              </a:p>
            </p:txBody>
          </p:sp>
          <p:sp>
            <p:nvSpPr>
              <p:cNvPr id="1048625" name="文本框 18"/>
              <p:cNvSpPr txBox="1"/>
              <p:nvPr/>
            </p:nvSpPr>
            <p:spPr>
              <a:xfrm>
                <a:off x="1750585" y="-396064"/>
                <a:ext cx="2344396" cy="1319014"/>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目前只能安排专人照顾重点平台和重要系统，子公司涉及运维的所有系统仅能覆盖约</a:t>
                </a:r>
                <a:r>
                  <a:rPr lang="en-US" altLang="zh-CN" sz="1200" dirty="0">
                    <a:cs typeface="+mn-ea"/>
                    <a:sym typeface="+mn-lt"/>
                  </a:rPr>
                  <a:t>60%</a:t>
                </a:r>
                <a:r>
                  <a:rPr lang="zh-CN" altLang="en-US" sz="1200" dirty="0">
                    <a:cs typeface="+mn-ea"/>
                    <a:sym typeface="+mn-lt"/>
                  </a:rPr>
                  <a:t>。</a:t>
                </a:r>
              </a:p>
            </p:txBody>
          </p:sp>
        </p:grpSp>
      </p:grpSp>
      <p:grpSp>
        <p:nvGrpSpPr>
          <p:cNvPr id="51" name="组合 18"/>
          <p:cNvGrpSpPr/>
          <p:nvPr/>
        </p:nvGrpSpPr>
        <p:grpSpPr>
          <a:xfrm>
            <a:off x="5491743" y="3897270"/>
            <a:ext cx="1716359" cy="1721811"/>
            <a:chOff x="1645935" y="1832809"/>
            <a:chExt cx="2344396" cy="2011777"/>
          </a:xfrm>
        </p:grpSpPr>
        <p:sp>
          <p:nvSpPr>
            <p:cNvPr id="1048626" name="iṥḻiďè"/>
            <p:cNvSpPr/>
            <p:nvPr/>
          </p:nvSpPr>
          <p:spPr>
            <a:xfrm>
              <a:off x="1659082" y="1832809"/>
              <a:ext cx="2320636" cy="2011777"/>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52" name="组合 20"/>
            <p:cNvGrpSpPr/>
            <p:nvPr/>
          </p:nvGrpSpPr>
          <p:grpSpPr>
            <a:xfrm>
              <a:off x="1645935" y="1850205"/>
              <a:ext cx="2344396" cy="1914976"/>
              <a:chOff x="1750585" y="-779677"/>
              <a:chExt cx="2344396" cy="1914976"/>
            </a:xfrm>
          </p:grpSpPr>
          <p:sp>
            <p:nvSpPr>
              <p:cNvPr id="1048627" name="文本框 17"/>
              <p:cNvSpPr txBox="1"/>
              <p:nvPr/>
            </p:nvSpPr>
            <p:spPr>
              <a:xfrm>
                <a:off x="1855893" y="-779677"/>
                <a:ext cx="2133782" cy="395569"/>
              </a:xfrm>
              <a:prstGeom prst="rect">
                <a:avLst/>
              </a:prstGeom>
              <a:noFill/>
            </p:spPr>
            <p:txBody>
              <a:bodyPr wrap="square" lIns="36000" rIns="36000" rtlCol="0">
                <a:spAutoFit/>
                <a:scene3d>
                  <a:camera prst="orthographicFront"/>
                  <a:lightRig rig="threePt" dir="t"/>
                </a:scene3d>
                <a:sp3d contourW="12700"/>
              </a:bodyPr>
              <a:lstStyle/>
              <a:p>
                <a:pPr algn="ctr" defTabSz="685800"/>
                <a:r>
                  <a:rPr lang="zh-CN" altLang="en-US" sz="1600" b="1" dirty="0">
                    <a:solidFill>
                      <a:srgbClr val="4F81BD"/>
                    </a:solidFill>
                    <a:cs typeface="+mn-ea"/>
                    <a:sym typeface="+mn-lt"/>
                  </a:rPr>
                  <a:t>问题处理无标准</a:t>
                </a:r>
              </a:p>
            </p:txBody>
          </p:sp>
          <p:sp>
            <p:nvSpPr>
              <p:cNvPr id="1048628" name="文本框 18"/>
              <p:cNvSpPr txBox="1"/>
              <p:nvPr/>
            </p:nvSpPr>
            <p:spPr>
              <a:xfrm>
                <a:off x="1750585" y="-396064"/>
                <a:ext cx="2344396" cy="1531363"/>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应急处置方法没有沉淀渠道和手段，发生同类问题取决于谁处理，而不是大家都能按标准操作处理。</a:t>
                </a:r>
              </a:p>
            </p:txBody>
          </p:sp>
        </p:grpSp>
      </p:grpSp>
      <p:grpSp>
        <p:nvGrpSpPr>
          <p:cNvPr id="53" name="组合 23"/>
          <p:cNvGrpSpPr/>
          <p:nvPr/>
        </p:nvGrpSpPr>
        <p:grpSpPr>
          <a:xfrm>
            <a:off x="7322326" y="3871706"/>
            <a:ext cx="1746288" cy="1747375"/>
            <a:chOff x="1605055" y="1832810"/>
            <a:chExt cx="2385276" cy="2041646"/>
          </a:xfrm>
        </p:grpSpPr>
        <p:sp>
          <p:nvSpPr>
            <p:cNvPr id="1048629" name="iṥḻiďè"/>
            <p:cNvSpPr/>
            <p:nvPr/>
          </p:nvSpPr>
          <p:spPr>
            <a:xfrm>
              <a:off x="1659082" y="1832810"/>
              <a:ext cx="2320636" cy="2041646"/>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54" name="组合 25"/>
            <p:cNvGrpSpPr/>
            <p:nvPr/>
          </p:nvGrpSpPr>
          <p:grpSpPr>
            <a:xfrm>
              <a:off x="1605055" y="1850205"/>
              <a:ext cx="2385276" cy="1914975"/>
              <a:chOff x="1709705" y="-779677"/>
              <a:chExt cx="2385276" cy="1914975"/>
            </a:xfrm>
          </p:grpSpPr>
          <p:sp>
            <p:nvSpPr>
              <p:cNvPr id="1048630" name="文本框 17"/>
              <p:cNvSpPr txBox="1"/>
              <p:nvPr/>
            </p:nvSpPr>
            <p:spPr>
              <a:xfrm>
                <a:off x="1709705" y="-779677"/>
                <a:ext cx="2385276" cy="395569"/>
              </a:xfrm>
              <a:prstGeom prst="rect">
                <a:avLst/>
              </a:prstGeom>
              <a:noFill/>
            </p:spPr>
            <p:txBody>
              <a:bodyPr wrap="square" lIns="0" rIns="0" rtlCol="0">
                <a:spAutoFit/>
                <a:scene3d>
                  <a:camera prst="orthographicFront"/>
                  <a:lightRig rig="threePt" dir="t"/>
                </a:scene3d>
                <a:sp3d contourW="12700"/>
              </a:bodyPr>
              <a:lstStyle/>
              <a:p>
                <a:pPr algn="ctr" defTabSz="685800"/>
                <a:r>
                  <a:rPr lang="zh-CN" altLang="en-US" sz="1600" b="1" dirty="0">
                    <a:solidFill>
                      <a:srgbClr val="4F81BD"/>
                    </a:solidFill>
                    <a:cs typeface="+mn-ea"/>
                    <a:sym typeface="+mn-lt"/>
                  </a:rPr>
                  <a:t>定位故障缺信息</a:t>
                </a:r>
              </a:p>
            </p:txBody>
          </p:sp>
          <p:sp>
            <p:nvSpPr>
              <p:cNvPr id="1048631" name="文本框 18"/>
              <p:cNvSpPr txBox="1"/>
              <p:nvPr/>
            </p:nvSpPr>
            <p:spPr>
              <a:xfrm>
                <a:off x="1750585" y="-396064"/>
                <a:ext cx="2344396" cy="1531362"/>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故障诊断中运维人员很难获取定位异常点等全面的信息；</a:t>
                </a:r>
              </a:p>
              <a:p>
                <a:pPr marL="171450" indent="-171450" defTabSz="685800">
                  <a:lnSpc>
                    <a:spcPct val="114000"/>
                  </a:lnSpc>
                  <a:buFont typeface="Wingdings" panose="05000000000000000000" pitchFamily="2" charset="2"/>
                  <a:buChar char="l"/>
                </a:pPr>
                <a:r>
                  <a:rPr lang="zh-CN" altLang="en-US" sz="1200" dirty="0">
                    <a:cs typeface="+mn-ea"/>
                    <a:sym typeface="+mn-lt"/>
                  </a:rPr>
                  <a:t>事后诊断发现某一平台问题焦点的手段不便捷。</a:t>
                </a:r>
              </a:p>
            </p:txBody>
          </p:sp>
        </p:grpSp>
      </p:grpSp>
      <p:sp>
        <p:nvSpPr>
          <p:cNvPr id="1048632" name="TextBox 67"/>
          <p:cNvSpPr txBox="1"/>
          <p:nvPr/>
        </p:nvSpPr>
        <p:spPr>
          <a:xfrm>
            <a:off x="2976061" y="2930724"/>
            <a:ext cx="3089143" cy="498247"/>
          </a:xfrm>
          <a:prstGeom prst="rect">
            <a:avLst/>
          </a:prstGeom>
          <a:solidFill>
            <a:srgbClr val="4F81BD"/>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2000" b="1" dirty="0">
                <a:solidFill>
                  <a:schemeClr val="bg1"/>
                </a:solidFill>
                <a:latin typeface="+mn-lt"/>
                <a:ea typeface="+mn-ea"/>
                <a:cs typeface="+mn-ea"/>
                <a:sym typeface="+mn-lt"/>
              </a:rPr>
              <a:t>基于低效的现场人工模式</a:t>
            </a:r>
          </a:p>
        </p:txBody>
      </p:sp>
      <p:cxnSp>
        <p:nvCxnSpPr>
          <p:cNvPr id="3145728" name="连接符: 肘形 30"/>
          <p:cNvCxnSpPr>
            <a:stCxn id="1048632" idx="2"/>
            <a:endCxn id="1048633" idx="0"/>
          </p:cNvCxnSpPr>
          <p:nvPr/>
        </p:nvCxnSpPr>
        <p:spPr>
          <a:xfrm rot="5400000">
            <a:off x="4295361" y="3653879"/>
            <a:ext cx="450180" cy="364"/>
          </a:xfrm>
          <a:prstGeom prst="bentConnector3">
            <a:avLst>
              <a:gd name="adj1" fmla="val 50000"/>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29" name="连接符: 肘形 34"/>
          <p:cNvCxnSpPr>
            <a:stCxn id="1048632" idx="2"/>
            <a:endCxn id="1048626" idx="0"/>
          </p:cNvCxnSpPr>
          <p:nvPr/>
        </p:nvCxnSpPr>
        <p:spPr>
          <a:xfrm rot="16200000" flipH="1">
            <a:off x="5201592" y="2748011"/>
            <a:ext cx="468299" cy="1830217"/>
          </a:xfrm>
          <a:prstGeom prst="bentConnector3">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30" name="连接符: 肘形 36"/>
          <p:cNvCxnSpPr>
            <a:stCxn id="1048632" idx="2"/>
            <a:endCxn id="1048630" idx="0"/>
          </p:cNvCxnSpPr>
          <p:nvPr/>
        </p:nvCxnSpPr>
        <p:spPr>
          <a:xfrm rot="16200000" flipH="1">
            <a:off x="6129240" y="1820363"/>
            <a:ext cx="457623" cy="3674837"/>
          </a:xfrm>
          <a:prstGeom prst="bentConnector3">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31" name="连接符: 肘形 38"/>
          <p:cNvCxnSpPr>
            <a:stCxn id="1048632" idx="2"/>
            <a:endCxn id="1048623" idx="0"/>
          </p:cNvCxnSpPr>
          <p:nvPr/>
        </p:nvCxnSpPr>
        <p:spPr>
          <a:xfrm rot="5400000">
            <a:off x="3383793" y="2734867"/>
            <a:ext cx="442737" cy="1830945"/>
          </a:xfrm>
          <a:prstGeom prst="bentConnector3">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32" name="连接符: 肘形 40"/>
          <p:cNvCxnSpPr>
            <a:stCxn id="1048632" idx="2"/>
            <a:endCxn id="1048620" idx="0"/>
          </p:cNvCxnSpPr>
          <p:nvPr/>
        </p:nvCxnSpPr>
        <p:spPr>
          <a:xfrm rot="5400000">
            <a:off x="2461446" y="1826632"/>
            <a:ext cx="456848" cy="3661526"/>
          </a:xfrm>
          <a:prstGeom prst="bentConnector3">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5" name="组合 13"/>
          <p:cNvGrpSpPr/>
          <p:nvPr/>
        </p:nvGrpSpPr>
        <p:grpSpPr>
          <a:xfrm>
            <a:off x="3661162" y="3879151"/>
            <a:ext cx="1716359" cy="1739930"/>
            <a:chOff x="1645935" y="1832810"/>
            <a:chExt cx="2344396" cy="2032947"/>
          </a:xfrm>
        </p:grpSpPr>
        <p:sp>
          <p:nvSpPr>
            <p:cNvPr id="1048633" name="iṥḻiďè"/>
            <p:cNvSpPr/>
            <p:nvPr/>
          </p:nvSpPr>
          <p:spPr>
            <a:xfrm>
              <a:off x="1659082" y="1832810"/>
              <a:ext cx="2320636" cy="2032947"/>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56" name="组合 15"/>
            <p:cNvGrpSpPr/>
            <p:nvPr/>
          </p:nvGrpSpPr>
          <p:grpSpPr>
            <a:xfrm>
              <a:off x="1645935" y="1850205"/>
              <a:ext cx="2344396" cy="1702627"/>
              <a:chOff x="1750585" y="-779677"/>
              <a:chExt cx="2344396" cy="1702627"/>
            </a:xfrm>
          </p:grpSpPr>
          <p:sp>
            <p:nvSpPr>
              <p:cNvPr id="1048634" name="文本框 17"/>
              <p:cNvSpPr txBox="1"/>
              <p:nvPr/>
            </p:nvSpPr>
            <p:spPr>
              <a:xfrm>
                <a:off x="1774345" y="-779677"/>
                <a:ext cx="2320636" cy="395569"/>
              </a:xfrm>
              <a:prstGeom prst="rect">
                <a:avLst/>
              </a:prstGeom>
              <a:noFill/>
            </p:spPr>
            <p:txBody>
              <a:bodyPr wrap="square" lIns="36000" rIns="36000" rtlCol="0">
                <a:spAutoFit/>
                <a:scene3d>
                  <a:camera prst="orthographicFront"/>
                  <a:lightRig rig="threePt" dir="t"/>
                </a:scene3d>
                <a:sp3d contourW="12700"/>
              </a:bodyPr>
              <a:lstStyle/>
              <a:p>
                <a:pPr algn="ctr" defTabSz="685800"/>
                <a:r>
                  <a:rPr lang="zh-CN" altLang="en-US" sz="1600" b="1" dirty="0">
                    <a:solidFill>
                      <a:srgbClr val="4F81BD"/>
                    </a:solidFill>
                    <a:cs typeface="+mn-ea"/>
                    <a:sym typeface="+mn-lt"/>
                  </a:rPr>
                  <a:t>监控管理缺乏抓手</a:t>
                </a:r>
              </a:p>
            </p:txBody>
          </p:sp>
          <p:sp>
            <p:nvSpPr>
              <p:cNvPr id="1048635" name="文本框 18"/>
              <p:cNvSpPr txBox="1"/>
              <p:nvPr/>
            </p:nvSpPr>
            <p:spPr>
              <a:xfrm>
                <a:off x="1750585" y="-396064"/>
                <a:ext cx="2344396" cy="1319014"/>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告警处置进度和结果非显性化，作为班组长或管理者缺少掌握问题、推进问题解决的抓手。</a:t>
                </a:r>
              </a:p>
            </p:txBody>
          </p:sp>
        </p:grpSp>
      </p:grpSp>
      <p:sp>
        <p:nvSpPr>
          <p:cNvPr id="1048636" name="TextBox 67"/>
          <p:cNvSpPr txBox="1"/>
          <p:nvPr/>
        </p:nvSpPr>
        <p:spPr>
          <a:xfrm>
            <a:off x="2966075" y="2125699"/>
            <a:ext cx="3089143" cy="498247"/>
          </a:xfrm>
          <a:prstGeom prst="rect">
            <a:avLst/>
          </a:prstGeom>
          <a:solidFill>
            <a:srgbClr val="00B050"/>
          </a:solidFill>
          <a:ln w="3175" cmpd="sng">
            <a:solidFill>
              <a:srgbClr val="FFFFFF"/>
            </a:solidFill>
            <a:miter lim="800000"/>
          </a:ln>
          <a:effectLst>
            <a:reflection blurRad="6350" stA="52000" endA="300" endPos="3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2000" b="1" dirty="0">
                <a:solidFill>
                  <a:schemeClr val="bg1"/>
                </a:solidFill>
                <a:latin typeface="+mn-lt"/>
                <a:ea typeface="+mn-ea"/>
                <a:cs typeface="+mn-ea"/>
                <a:sym typeface="+mn-lt"/>
              </a:rPr>
              <a:t>无法达到母公司监管要求</a:t>
            </a:r>
          </a:p>
        </p:txBody>
      </p:sp>
      <p:grpSp>
        <p:nvGrpSpPr>
          <p:cNvPr id="57" name="组合 45"/>
          <p:cNvGrpSpPr/>
          <p:nvPr/>
        </p:nvGrpSpPr>
        <p:grpSpPr>
          <a:xfrm>
            <a:off x="382801" y="725396"/>
            <a:ext cx="2512923" cy="1250172"/>
            <a:chOff x="1645935" y="1832810"/>
            <a:chExt cx="2344396" cy="1460711"/>
          </a:xfrm>
        </p:grpSpPr>
        <p:sp>
          <p:nvSpPr>
            <p:cNvPr id="1048637" name="iṥḻiďè"/>
            <p:cNvSpPr/>
            <p:nvPr/>
          </p:nvSpPr>
          <p:spPr>
            <a:xfrm>
              <a:off x="1659082" y="1832810"/>
              <a:ext cx="2320636" cy="1460711"/>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58" name="组合 47"/>
            <p:cNvGrpSpPr/>
            <p:nvPr/>
          </p:nvGrpSpPr>
          <p:grpSpPr>
            <a:xfrm>
              <a:off x="1645935" y="1836850"/>
              <a:ext cx="2344396" cy="1456670"/>
              <a:chOff x="1750585" y="-793032"/>
              <a:chExt cx="2344396" cy="1456670"/>
            </a:xfrm>
          </p:grpSpPr>
          <p:sp>
            <p:nvSpPr>
              <p:cNvPr id="1048638" name="文本框 17"/>
              <p:cNvSpPr txBox="1"/>
              <p:nvPr/>
            </p:nvSpPr>
            <p:spPr>
              <a:xfrm>
                <a:off x="1855893" y="-793032"/>
                <a:ext cx="2133782" cy="395569"/>
              </a:xfrm>
              <a:prstGeom prst="rect">
                <a:avLst/>
              </a:prstGeom>
              <a:noFill/>
            </p:spPr>
            <p:txBody>
              <a:bodyPr wrap="square" rtlCol="0">
                <a:spAutoFit/>
                <a:scene3d>
                  <a:camera prst="orthographicFront"/>
                  <a:lightRig rig="threePt" dir="t"/>
                </a:scene3d>
                <a:sp3d contourW="12700"/>
              </a:bodyPr>
              <a:lstStyle/>
              <a:p>
                <a:pPr algn="ctr" defTabSz="685800"/>
                <a:r>
                  <a:rPr lang="zh-CN" altLang="en-US" sz="1600" b="1" dirty="0">
                    <a:solidFill>
                      <a:srgbClr val="00B050"/>
                    </a:solidFill>
                    <a:cs typeface="+mn-ea"/>
                    <a:sym typeface="+mn-lt"/>
                  </a:rPr>
                  <a:t>母公司要求日益增高</a:t>
                </a:r>
              </a:p>
            </p:txBody>
          </p:sp>
          <p:sp>
            <p:nvSpPr>
              <p:cNvPr id="1048639" name="文本框 18"/>
              <p:cNvSpPr txBox="1"/>
              <p:nvPr/>
            </p:nvSpPr>
            <p:spPr>
              <a:xfrm>
                <a:off x="1750585" y="-409419"/>
                <a:ext cx="2344396" cy="1073057"/>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dirty="0">
                    <a:cs typeface="+mn-ea"/>
                    <a:sym typeface="+mn-lt"/>
                  </a:rPr>
                  <a:t>母公司对各子公司对系统的监管与运维要求在“集中监控、集中维护和集中管理”三个层面实现信息化和自动化。</a:t>
                </a:r>
                <a:endParaRPr lang="en-US" altLang="zh-CN" sz="1200" dirty="0">
                  <a:cs typeface="+mn-ea"/>
                  <a:sym typeface="+mn-lt"/>
                </a:endParaRPr>
              </a:p>
            </p:txBody>
          </p:sp>
        </p:grpSp>
      </p:grpSp>
      <p:grpSp>
        <p:nvGrpSpPr>
          <p:cNvPr id="59" name="组合 50"/>
          <p:cNvGrpSpPr/>
          <p:nvPr/>
        </p:nvGrpSpPr>
        <p:grpSpPr>
          <a:xfrm>
            <a:off x="6105418" y="725396"/>
            <a:ext cx="2512923" cy="1250172"/>
            <a:chOff x="1645935" y="1832810"/>
            <a:chExt cx="2344396" cy="1460711"/>
          </a:xfrm>
        </p:grpSpPr>
        <p:sp>
          <p:nvSpPr>
            <p:cNvPr id="1048640" name="iṥḻiďè"/>
            <p:cNvSpPr/>
            <p:nvPr/>
          </p:nvSpPr>
          <p:spPr>
            <a:xfrm>
              <a:off x="1659082" y="1832810"/>
              <a:ext cx="2320636" cy="1460711"/>
            </a:xfrm>
            <a:prstGeom prst="roundRect">
              <a:avLst>
                <a:gd name="adj" fmla="val 6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685800">
                <a:lnSpc>
                  <a:spcPct val="120000"/>
                </a:lnSpc>
              </a:pPr>
              <a:endParaRPr lang="zh-CN" altLang="en-US" sz="800" dirty="0">
                <a:solidFill>
                  <a:srgbClr val="000000"/>
                </a:solidFill>
                <a:cs typeface="+mn-ea"/>
                <a:sym typeface="+mn-lt"/>
              </a:endParaRPr>
            </a:p>
          </p:txBody>
        </p:sp>
        <p:grpSp>
          <p:nvGrpSpPr>
            <p:cNvPr id="60" name="组合 52"/>
            <p:cNvGrpSpPr/>
            <p:nvPr/>
          </p:nvGrpSpPr>
          <p:grpSpPr>
            <a:xfrm>
              <a:off x="1645935" y="1836850"/>
              <a:ext cx="2344396" cy="1210713"/>
              <a:chOff x="1750585" y="-793032"/>
              <a:chExt cx="2344396" cy="1210713"/>
            </a:xfrm>
          </p:grpSpPr>
          <p:sp>
            <p:nvSpPr>
              <p:cNvPr id="1048641" name="文本框 17"/>
              <p:cNvSpPr txBox="1"/>
              <p:nvPr/>
            </p:nvSpPr>
            <p:spPr>
              <a:xfrm>
                <a:off x="1855893" y="-793032"/>
                <a:ext cx="2133782" cy="395569"/>
              </a:xfrm>
              <a:prstGeom prst="rect">
                <a:avLst/>
              </a:prstGeom>
              <a:noFill/>
            </p:spPr>
            <p:txBody>
              <a:bodyPr wrap="square" rtlCol="0">
                <a:spAutoFit/>
                <a:scene3d>
                  <a:camera prst="orthographicFront"/>
                  <a:lightRig rig="threePt" dir="t"/>
                </a:scene3d>
                <a:sp3d contourW="12700"/>
              </a:bodyPr>
              <a:lstStyle/>
              <a:p>
                <a:pPr algn="ctr" defTabSz="685800"/>
                <a:r>
                  <a:rPr lang="zh-CN" altLang="en-US" sz="1600" b="1" dirty="0">
                    <a:solidFill>
                      <a:srgbClr val="00B050"/>
                    </a:solidFill>
                    <a:cs typeface="+mn-ea"/>
                    <a:sym typeface="+mn-lt"/>
                  </a:rPr>
                  <a:t>当前管理基础薄弱</a:t>
                </a:r>
              </a:p>
            </p:txBody>
          </p:sp>
          <p:sp>
            <p:nvSpPr>
              <p:cNvPr id="1048642" name="文本框 18"/>
              <p:cNvSpPr txBox="1"/>
              <p:nvPr/>
            </p:nvSpPr>
            <p:spPr>
              <a:xfrm>
                <a:off x="1750585" y="-409419"/>
                <a:ext cx="2344396" cy="827100"/>
              </a:xfrm>
              <a:prstGeom prst="rect">
                <a:avLst/>
              </a:prstGeom>
              <a:noFill/>
            </p:spPr>
            <p:txBody>
              <a:bodyPr wrap="square" rtlCol="0">
                <a:spAutoFit/>
                <a:scene3d>
                  <a:camera prst="orthographicFront"/>
                  <a:lightRig rig="threePt" dir="t"/>
                </a:scene3d>
                <a:sp3d contourW="12700"/>
              </a:bodyPr>
              <a:lstStyle/>
              <a:p>
                <a:pPr marL="171450" indent="-171450" defTabSz="685800">
                  <a:lnSpc>
                    <a:spcPct val="114000"/>
                  </a:lnSpc>
                  <a:buFont typeface="Wingdings" panose="05000000000000000000" pitchFamily="2" charset="2"/>
                  <a:buChar char="l"/>
                </a:pPr>
                <a:r>
                  <a:rPr lang="zh-CN" altLang="en-US" sz="1200">
                    <a:cs typeface="+mn-ea"/>
                    <a:sym typeface="+mn-lt"/>
                  </a:rPr>
                  <a:t>公司目前</a:t>
                </a:r>
                <a:r>
                  <a:rPr lang="zh-CN" altLang="en-US" sz="1200" dirty="0">
                    <a:cs typeface="+mn-ea"/>
                    <a:sym typeface="+mn-lt"/>
                  </a:rPr>
                  <a:t>基本是处在零起步，停留在粗线条的人工管理阶段；</a:t>
                </a:r>
                <a:endParaRPr lang="en-US" altLang="zh-CN" sz="1200" dirty="0">
                  <a:cs typeface="+mn-ea"/>
                  <a:sym typeface="+mn-lt"/>
                </a:endParaRPr>
              </a:p>
              <a:p>
                <a:pPr marL="171450" indent="-171450" defTabSz="685800">
                  <a:lnSpc>
                    <a:spcPct val="114000"/>
                  </a:lnSpc>
                  <a:buFont typeface="Wingdings" panose="05000000000000000000" pitchFamily="2" charset="2"/>
                  <a:buChar char="l"/>
                </a:pPr>
                <a:r>
                  <a:rPr lang="zh-CN" altLang="en-US" sz="1200" dirty="0">
                    <a:cs typeface="+mn-ea"/>
                    <a:sym typeface="+mn-lt"/>
                  </a:rPr>
                  <a:t>无法达到母公司的监管要求。</a:t>
                </a:r>
                <a:endParaRPr lang="en-US" altLang="zh-CN" sz="1200" dirty="0">
                  <a:cs typeface="+mn-ea"/>
                  <a:sym typeface="+mn-lt"/>
                </a:endParaRPr>
              </a:p>
            </p:txBody>
          </p:sp>
        </p:grpSp>
      </p:grpSp>
      <p:sp>
        <p:nvSpPr>
          <p:cNvPr id="1048643" name="Oval 24"/>
          <p:cNvSpPr/>
          <p:nvPr/>
        </p:nvSpPr>
        <p:spPr bwMode="auto">
          <a:xfrm>
            <a:off x="995650" y="2185826"/>
            <a:ext cx="1240329" cy="1240329"/>
          </a:xfrm>
          <a:prstGeom prst="ellipse">
            <a:avLst/>
          </a:prstGeom>
          <a:solidFill>
            <a:schemeClr val="tx1">
              <a:lumMod val="75000"/>
              <a:lumOff val="25000"/>
            </a:schemeClr>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b="1" kern="0" dirty="0">
                <a:gradFill>
                  <a:gsLst>
                    <a:gs pos="0">
                      <a:srgbClr val="FFFFFF"/>
                    </a:gs>
                    <a:gs pos="100000">
                      <a:srgbClr val="FFFFFF"/>
                    </a:gs>
                  </a:gsLst>
                  <a:lin ang="5400000" scaled="0"/>
                </a:gradFill>
                <a:cs typeface="+mn-ea"/>
                <a:sym typeface="+mn-lt"/>
              </a:rPr>
              <a:t>现状</a:t>
            </a:r>
          </a:p>
        </p:txBody>
      </p:sp>
      <p:sp>
        <p:nvSpPr>
          <p:cNvPr id="1048644" name="箭头: 右 56"/>
          <p:cNvSpPr/>
          <p:nvPr/>
        </p:nvSpPr>
        <p:spPr>
          <a:xfrm>
            <a:off x="2465246" y="2504815"/>
            <a:ext cx="258730" cy="602351"/>
          </a:xfrm>
          <a:prstGeom prst="rightArrow">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8645" name="Oval 24"/>
          <p:cNvSpPr/>
          <p:nvPr/>
        </p:nvSpPr>
        <p:spPr bwMode="auto">
          <a:xfrm>
            <a:off x="6732090" y="2185826"/>
            <a:ext cx="1240329" cy="1240329"/>
          </a:xfrm>
          <a:prstGeom prst="ellipse">
            <a:avLst/>
          </a:prstGeom>
          <a:solidFill>
            <a:schemeClr val="tx1">
              <a:lumMod val="75000"/>
              <a:lumOff val="25000"/>
            </a:schemeClr>
          </a:solidFill>
          <a:ln w="101600" cap="flat" cmpd="sng" algn="ctr">
            <a:solidFill>
              <a:srgbClr val="EAEAEA"/>
            </a:solidFill>
            <a:prstDash val="solid"/>
            <a:headEnd type="none" w="med" len="med"/>
            <a:tailEnd type="none" w="med" len="med"/>
          </a:ln>
          <a:effectLst/>
        </p:spPr>
        <p:txBody>
          <a:bodyPr rot="0" spcFirstLastPara="0" vertOverflow="overflow" horzOverflow="overflow" vert="horz" wrap="square" lIns="0" tIns="143428" rIns="0" bIns="143428" numCol="1" spcCol="0" rtlCol="0" fromWordArt="0" anchor="ctr" anchorCtr="0" forceAA="0" compatLnSpc="1">
            <a:noAutofit/>
          </a:bodyPr>
          <a:lstStyle/>
          <a:p>
            <a:pPr algn="ctr" defTabSz="914400">
              <a:lnSpc>
                <a:spcPct val="120000"/>
              </a:lnSpc>
            </a:pPr>
            <a:r>
              <a:rPr lang="zh-CN" altLang="en-US" sz="2000" b="1" kern="0" dirty="0">
                <a:gradFill>
                  <a:gsLst>
                    <a:gs pos="0">
                      <a:srgbClr val="FFFFFF"/>
                    </a:gs>
                    <a:gs pos="100000">
                      <a:srgbClr val="FFFFFF"/>
                    </a:gs>
                  </a:gsLst>
                  <a:lin ang="5400000" scaled="0"/>
                </a:gradFill>
                <a:cs typeface="+mn-ea"/>
                <a:sym typeface="+mn-lt"/>
              </a:rPr>
              <a:t>问题</a:t>
            </a:r>
          </a:p>
        </p:txBody>
      </p:sp>
      <p:sp>
        <p:nvSpPr>
          <p:cNvPr id="1048646" name="箭头: 右 58"/>
          <p:cNvSpPr/>
          <p:nvPr/>
        </p:nvSpPr>
        <p:spPr>
          <a:xfrm rot="10800000">
            <a:off x="6212226" y="2504815"/>
            <a:ext cx="258730" cy="602351"/>
          </a:xfrm>
          <a:prstGeom prst="rightArrow">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45733" name="连接符: 肘形 60"/>
          <p:cNvCxnSpPr>
            <a:stCxn id="1048636" idx="0"/>
          </p:cNvCxnSpPr>
          <p:nvPr/>
        </p:nvCxnSpPr>
        <p:spPr>
          <a:xfrm rot="16200000" flipV="1">
            <a:off x="3281288" y="896339"/>
            <a:ext cx="843797" cy="1614923"/>
          </a:xfrm>
          <a:prstGeom prst="bentConnector2">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34" name="连接符: 肘形 62"/>
          <p:cNvCxnSpPr>
            <a:stCxn id="1048636" idx="0"/>
          </p:cNvCxnSpPr>
          <p:nvPr/>
        </p:nvCxnSpPr>
        <p:spPr>
          <a:xfrm rot="5400000" flipH="1" flipV="1">
            <a:off x="4861034" y="931516"/>
            <a:ext cx="843797" cy="1544571"/>
          </a:xfrm>
          <a:prstGeom prst="bentConnector2">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1" name="组合 76"/>
          <p:cNvGrpSpPr/>
          <p:nvPr/>
        </p:nvGrpSpPr>
        <p:grpSpPr>
          <a:xfrm>
            <a:off x="376248" y="5823722"/>
            <a:ext cx="8115429" cy="950311"/>
            <a:chOff x="338148" y="5867537"/>
            <a:chExt cx="8115429" cy="950311"/>
          </a:xfrm>
        </p:grpSpPr>
        <p:sp>
          <p:nvSpPr>
            <p:cNvPr id="1048647" name="TextBox 67"/>
            <p:cNvSpPr txBox="1"/>
            <p:nvPr/>
          </p:nvSpPr>
          <p:spPr>
            <a:xfrm>
              <a:off x="350407" y="5867537"/>
              <a:ext cx="4825091" cy="411775"/>
            </a:xfrm>
            <a:prstGeom prst="rect">
              <a:avLst/>
            </a:prstGeom>
            <a:solidFill>
              <a:srgbClr val="D94E59"/>
            </a:solidFill>
            <a:ln w="3175" cmpd="sng">
              <a:solidFill>
                <a:srgbClr val="FFFFFF"/>
              </a:solidFill>
              <a:miter lim="800000"/>
            </a:ln>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078355"/>
              <a:r>
                <a:rPr lang="zh-CN" altLang="en-US" sz="1600" dirty="0">
                  <a:solidFill>
                    <a:schemeClr val="bg1"/>
                  </a:solidFill>
                  <a:latin typeface="+mn-lt"/>
                  <a:ea typeface="+mn-ea"/>
                  <a:cs typeface="+mn-ea"/>
                  <a:sym typeface="+mn-lt"/>
                </a:rPr>
                <a:t>基于统一规划分步完善的思路</a:t>
              </a:r>
            </a:p>
          </p:txBody>
        </p:sp>
        <p:sp>
          <p:nvSpPr>
            <p:cNvPr id="1048648" name="TextBox 67"/>
            <p:cNvSpPr txBox="1"/>
            <p:nvPr/>
          </p:nvSpPr>
          <p:spPr>
            <a:xfrm>
              <a:off x="338148" y="6319600"/>
              <a:ext cx="4825091" cy="498248"/>
            </a:xfrm>
            <a:prstGeom prst="rect">
              <a:avLst/>
            </a:prstGeom>
            <a:solidFill>
              <a:srgbClr val="D94E59"/>
            </a:solidFill>
            <a:ln w="3175" cmpd="sng">
              <a:solidFill>
                <a:srgbClr val="FFFFFF"/>
              </a:solidFill>
              <a:miter lim="800000"/>
            </a:ln>
            <a:effectLst/>
          </p:spPr>
          <p:txBody>
            <a:bodyPr wrap="none" lIns="72000" tIns="103908" rIns="72000"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lgn="l" defTabSz="2078355"/>
              <a:r>
                <a:rPr lang="zh-CN" altLang="en-US" sz="1300" b="1" dirty="0">
                  <a:solidFill>
                    <a:schemeClr val="bg1"/>
                  </a:solidFill>
                  <a:latin typeface="+mn-lt"/>
                  <a:ea typeface="+mn-ea"/>
                  <a:cs typeface="+mn-ea"/>
                  <a:sym typeface="+mn-lt"/>
                </a:rPr>
                <a:t>现阶段急需的是满足母公司对子公司系统可用性、安全性的考核</a:t>
              </a:r>
              <a:endParaRPr lang="en-US" altLang="zh-CN" sz="1300" b="1" dirty="0">
                <a:solidFill>
                  <a:schemeClr val="bg1"/>
                </a:solidFill>
                <a:latin typeface="+mn-lt"/>
                <a:ea typeface="+mn-ea"/>
                <a:cs typeface="+mn-ea"/>
                <a:sym typeface="+mn-lt"/>
              </a:endParaRPr>
            </a:p>
            <a:p>
              <a:pPr algn="l" defTabSz="2078355"/>
              <a:r>
                <a:rPr lang="zh-CN" altLang="en-US" sz="1300" b="1" dirty="0">
                  <a:solidFill>
                    <a:schemeClr val="bg1"/>
                  </a:solidFill>
                  <a:latin typeface="+mn-lt"/>
                  <a:ea typeface="+mn-ea"/>
                  <a:cs typeface="+mn-ea"/>
                  <a:sym typeface="+mn-lt"/>
                </a:rPr>
                <a:t>和检查，确保系统运行稳定服务好甲方客户</a:t>
              </a:r>
            </a:p>
          </p:txBody>
        </p:sp>
        <p:sp>
          <p:nvSpPr>
            <p:cNvPr id="1048649" name="Pentagon 9@|1FFC:4308095|FBC:16777215|LFC:16777215|LBC:16777215"/>
            <p:cNvSpPr/>
            <p:nvPr/>
          </p:nvSpPr>
          <p:spPr>
            <a:xfrm>
              <a:off x="6147395" y="5927648"/>
              <a:ext cx="2306182" cy="834996"/>
            </a:xfrm>
            <a:prstGeom prst="homePlate">
              <a:avLst>
                <a:gd name="adj" fmla="val 31720"/>
              </a:avLst>
            </a:prstGeom>
            <a:solidFill>
              <a:srgbClr val="D94E59"/>
            </a:solidFill>
            <a:ln w="12700" cap="flat" cmpd="sng" algn="ctr">
              <a:noFill/>
              <a:prstDash val="solid"/>
              <a:miter lim="800000"/>
            </a:ln>
            <a:effectLst/>
          </p:spPr>
          <p:txBody>
            <a:bodyPr rtlCol="0" anchor="ctr"/>
            <a:lstStyle/>
            <a:p>
              <a:pPr algn="ctr"/>
              <a:r>
                <a:rPr lang="zh-CN" altLang="en-US" sz="2000" b="1" kern="0" dirty="0">
                  <a:solidFill>
                    <a:prstClr val="white"/>
                  </a:solidFill>
                  <a:cs typeface="+mn-ea"/>
                  <a:sym typeface="+mn-lt"/>
                </a:rPr>
                <a:t>本期项目的重点是实现集中监控</a:t>
              </a:r>
              <a:endParaRPr lang="en-US" sz="2000" b="1" kern="0" dirty="0">
                <a:solidFill>
                  <a:prstClr val="white"/>
                </a:solidFill>
                <a:cs typeface="+mn-ea"/>
                <a:sym typeface="+mn-lt"/>
              </a:endParaRPr>
            </a:p>
          </p:txBody>
        </p:sp>
        <p:sp>
          <p:nvSpPr>
            <p:cNvPr id="1048650" name="箭头: 右 75"/>
            <p:cNvSpPr/>
            <p:nvPr/>
          </p:nvSpPr>
          <p:spPr>
            <a:xfrm>
              <a:off x="5568840" y="6061661"/>
              <a:ext cx="258730" cy="602351"/>
            </a:xfrm>
            <a:prstGeom prst="rightArrow">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8618"/>
                                        </p:tgtEl>
                                        <p:attrNameLst>
                                          <p:attrName>style.visibility</p:attrName>
                                        </p:attrNameLst>
                                      </p:cBhvr>
                                      <p:to>
                                        <p:strVal val="visible"/>
                                      </p:to>
                                    </p:set>
                                    <p:animEffect transition="in" filter="wipe(up)">
                                      <p:cBhvr>
                                        <p:cTn id="7" dur="500"/>
                                        <p:tgtEl>
                                          <p:spTgt spid="10486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Rectangle 69"/>
          <p:cNvSpPr txBox="1">
            <a:spLocks noChangeArrowheads="1"/>
          </p:cNvSpPr>
          <p:nvPr/>
        </p:nvSpPr>
        <p:spPr bwMode="auto">
          <a:xfrm>
            <a:off x="323850" y="44450"/>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b="1" dirty="0">
              <a:solidFill>
                <a:schemeClr val="bg1"/>
              </a:solidFill>
              <a:latin typeface="+mn-lt"/>
              <a:ea typeface="+mn-ea"/>
              <a:cs typeface="+mn-ea"/>
              <a:sym typeface="+mn-lt"/>
            </a:endParaRPr>
          </a:p>
        </p:txBody>
      </p:sp>
      <p:sp>
        <p:nvSpPr>
          <p:cNvPr id="1048652" name="Rectangle 69"/>
          <p:cNvSpPr txBox="1">
            <a:spLocks noChangeArrowheads="1"/>
          </p:cNvSpPr>
          <p:nvPr/>
        </p:nvSpPr>
        <p:spPr bwMode="auto">
          <a:xfrm>
            <a:off x="106929" y="23114"/>
            <a:ext cx="7217712"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chemeClr val="bg1"/>
                </a:solidFill>
                <a:latin typeface="+mn-lt"/>
                <a:ea typeface="+mn-ea"/>
                <a:cs typeface="+mn-ea"/>
                <a:sym typeface="+mn-lt"/>
              </a:rPr>
              <a:t>项目背景</a:t>
            </a:r>
            <a:r>
              <a:rPr lang="en-US" altLang="zh-CN" sz="2400" b="1" dirty="0">
                <a:solidFill>
                  <a:schemeClr val="bg1"/>
                </a:solidFill>
                <a:latin typeface="+mn-lt"/>
                <a:ea typeface="+mn-ea"/>
                <a:cs typeface="+mn-ea"/>
                <a:sym typeface="+mn-lt"/>
              </a:rPr>
              <a:t>-</a:t>
            </a:r>
            <a:r>
              <a:rPr lang="zh-CN" altLang="en-US" sz="2400" b="1" dirty="0">
                <a:solidFill>
                  <a:schemeClr val="bg1"/>
                </a:solidFill>
                <a:latin typeface="+mn-lt"/>
                <a:ea typeface="+mn-ea"/>
                <a:cs typeface="+mn-ea"/>
                <a:sym typeface="+mn-lt"/>
              </a:rPr>
              <a:t>当前</a:t>
            </a:r>
            <a:r>
              <a:rPr lang="en-US" altLang="zh-CN" sz="2400" b="1" dirty="0">
                <a:solidFill>
                  <a:schemeClr val="bg1"/>
                </a:solidFill>
                <a:latin typeface="+mn-lt"/>
                <a:ea typeface="+mn-ea"/>
                <a:cs typeface="+mn-ea"/>
                <a:sym typeface="+mn-lt"/>
              </a:rPr>
              <a:t>IT</a:t>
            </a:r>
            <a:r>
              <a:rPr lang="zh-CN" altLang="en-US" sz="2400" b="1" dirty="0">
                <a:solidFill>
                  <a:schemeClr val="bg1"/>
                </a:solidFill>
                <a:latin typeface="+mn-lt"/>
                <a:ea typeface="+mn-ea"/>
                <a:cs typeface="+mn-ea"/>
                <a:sym typeface="+mn-lt"/>
              </a:rPr>
              <a:t>运维在集中监控方向的总体趋势</a:t>
            </a:r>
          </a:p>
        </p:txBody>
      </p:sp>
      <p:sp>
        <p:nvSpPr>
          <p:cNvPr id="1048653" name="矩形 81"/>
          <p:cNvSpPr>
            <a:spLocks noChangeArrowheads="1"/>
          </p:cNvSpPr>
          <p:nvPr/>
        </p:nvSpPr>
        <p:spPr bwMode="auto">
          <a:xfrm>
            <a:off x="145899" y="855869"/>
            <a:ext cx="8667750" cy="421640"/>
          </a:xfrm>
          <a:prstGeom prst="rect">
            <a:avLst/>
          </a:prstGeom>
          <a:noFill/>
          <a:ln w="9525">
            <a:noFill/>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Ø"/>
            </a:pPr>
            <a:r>
              <a:rPr lang="zh-CN" altLang="en-US" sz="1400" b="1" kern="100" dirty="0">
                <a:latin typeface="+mn-lt"/>
                <a:ea typeface="+mn-ea"/>
                <a:cs typeface="+mn-ea"/>
                <a:sym typeface="+mn-lt"/>
              </a:rPr>
              <a:t>   随着企业数字化的迅猛发展，给</a:t>
            </a:r>
            <a:r>
              <a:rPr lang="en-US" altLang="zh-CN" sz="1400" b="1" kern="100" dirty="0">
                <a:latin typeface="+mn-lt"/>
                <a:ea typeface="+mn-ea"/>
                <a:cs typeface="+mn-ea"/>
                <a:sym typeface="+mn-lt"/>
              </a:rPr>
              <a:t>IT</a:t>
            </a:r>
            <a:r>
              <a:rPr lang="zh-CN" altLang="en-US" sz="1400" b="1" kern="100" dirty="0">
                <a:latin typeface="+mn-lt"/>
                <a:ea typeface="+mn-ea"/>
                <a:cs typeface="+mn-ea"/>
                <a:sym typeface="+mn-lt"/>
              </a:rPr>
              <a:t>运维带来了全新的挑战，主要体现在：</a:t>
            </a:r>
            <a:endParaRPr lang="en-US" altLang="zh-CN" sz="1400" b="1" kern="100" dirty="0">
              <a:latin typeface="+mn-lt"/>
              <a:ea typeface="+mn-ea"/>
              <a:cs typeface="+mn-ea"/>
              <a:sym typeface="+mn-lt"/>
            </a:endParaRPr>
          </a:p>
        </p:txBody>
      </p:sp>
      <p:sp>
        <p:nvSpPr>
          <p:cNvPr id="1048654" name="矩形 89"/>
          <p:cNvSpPr/>
          <p:nvPr/>
        </p:nvSpPr>
        <p:spPr>
          <a:xfrm>
            <a:off x="169650" y="3902781"/>
            <a:ext cx="8890596" cy="613583"/>
          </a:xfrm>
          <a:prstGeom prst="rect">
            <a:avLst/>
          </a:prstGeom>
        </p:spPr>
        <p:txBody>
          <a:bodyPr wrap="square" lIns="91335" tIns="45665" rIns="91335" bIns="45665">
            <a:spAutoFit/>
          </a:bodyPr>
          <a:lstStyle/>
          <a:p>
            <a:pPr defTabSz="913130">
              <a:lnSpc>
                <a:spcPct val="150000"/>
              </a:lnSpc>
            </a:pPr>
            <a:r>
              <a:rPr lang="zh-CN" altLang="en-US" sz="1200" dirty="0">
                <a:solidFill>
                  <a:schemeClr val="tx1">
                    <a:lumMod val="85000"/>
                    <a:lumOff val="15000"/>
                  </a:schemeClr>
                </a:solidFill>
                <a:cs typeface="+mn-ea"/>
                <a:sym typeface="+mn-lt"/>
              </a:rPr>
              <a:t>    随着业务对</a:t>
            </a:r>
            <a:r>
              <a:rPr lang="en-US" altLang="zh-CN" sz="1200" dirty="0">
                <a:solidFill>
                  <a:schemeClr val="tx1">
                    <a:lumMod val="85000"/>
                    <a:lumOff val="15000"/>
                  </a:schemeClr>
                </a:solidFill>
                <a:cs typeface="+mn-ea"/>
                <a:sym typeface="+mn-lt"/>
              </a:rPr>
              <a:t>IT</a:t>
            </a:r>
            <a:r>
              <a:rPr lang="zh-CN" altLang="en-US" sz="1200" dirty="0">
                <a:solidFill>
                  <a:schemeClr val="tx1">
                    <a:lumMod val="85000"/>
                    <a:lumOff val="15000"/>
                  </a:schemeClr>
                </a:solidFill>
                <a:cs typeface="+mn-ea"/>
                <a:sym typeface="+mn-lt"/>
              </a:rPr>
              <a:t>运维提出的要求越来越高，原来被动救火式的</a:t>
            </a:r>
            <a:r>
              <a:rPr lang="en-US" altLang="zh-CN" sz="1200" dirty="0">
                <a:solidFill>
                  <a:schemeClr val="tx1">
                    <a:lumMod val="85000"/>
                    <a:lumOff val="15000"/>
                  </a:schemeClr>
                </a:solidFill>
                <a:cs typeface="+mn-ea"/>
                <a:sym typeface="+mn-lt"/>
              </a:rPr>
              <a:t>IT</a:t>
            </a:r>
            <a:r>
              <a:rPr lang="zh-CN" altLang="en-US" sz="1200" dirty="0">
                <a:solidFill>
                  <a:schemeClr val="tx1">
                    <a:lumMod val="85000"/>
                    <a:lumOff val="15000"/>
                  </a:schemeClr>
                </a:solidFill>
                <a:cs typeface="+mn-ea"/>
                <a:sym typeface="+mn-lt"/>
              </a:rPr>
              <a:t>运维模式已不能满足企业要求，无法为业务发展提供保障。只有构建主动巡防式的</a:t>
            </a:r>
            <a:r>
              <a:rPr lang="en-US" altLang="zh-CN" sz="1200" dirty="0">
                <a:solidFill>
                  <a:schemeClr val="tx1">
                    <a:lumMod val="85000"/>
                    <a:lumOff val="15000"/>
                  </a:schemeClr>
                </a:solidFill>
                <a:cs typeface="+mn-ea"/>
                <a:sym typeface="+mn-lt"/>
              </a:rPr>
              <a:t>IT</a:t>
            </a:r>
            <a:r>
              <a:rPr lang="zh-CN" altLang="en-US" sz="1200" dirty="0">
                <a:solidFill>
                  <a:schemeClr val="tx1">
                    <a:lumMod val="85000"/>
                    <a:lumOff val="15000"/>
                  </a:schemeClr>
                </a:solidFill>
                <a:cs typeface="+mn-ea"/>
                <a:sym typeface="+mn-lt"/>
              </a:rPr>
              <a:t>监控与运维体系，能够提前预防并处理系统各类故障，才能为业务的快速发展保驾护航，满足企业对</a:t>
            </a:r>
            <a:r>
              <a:rPr lang="en-US" altLang="zh-CN" sz="1200" dirty="0">
                <a:solidFill>
                  <a:schemeClr val="tx1">
                    <a:lumMod val="85000"/>
                    <a:lumOff val="15000"/>
                  </a:schemeClr>
                </a:solidFill>
                <a:cs typeface="+mn-ea"/>
                <a:sym typeface="+mn-lt"/>
              </a:rPr>
              <a:t>IT</a:t>
            </a:r>
            <a:r>
              <a:rPr lang="zh-CN" altLang="en-US" sz="1200" dirty="0">
                <a:solidFill>
                  <a:schemeClr val="tx1">
                    <a:lumMod val="85000"/>
                    <a:lumOff val="15000"/>
                  </a:schemeClr>
                </a:solidFill>
                <a:cs typeface="+mn-ea"/>
                <a:sym typeface="+mn-lt"/>
              </a:rPr>
              <a:t>的要求。</a:t>
            </a:r>
            <a:endParaRPr lang="en-US" altLang="zh-CN" sz="1200" dirty="0">
              <a:solidFill>
                <a:schemeClr val="tx1">
                  <a:lumMod val="85000"/>
                  <a:lumOff val="15000"/>
                </a:schemeClr>
              </a:solidFill>
              <a:cs typeface="+mn-ea"/>
              <a:sym typeface="+mn-lt"/>
            </a:endParaRPr>
          </a:p>
        </p:txBody>
      </p:sp>
      <p:sp>
        <p:nvSpPr>
          <p:cNvPr id="1048655" name="矩形 81"/>
          <p:cNvSpPr>
            <a:spLocks noChangeArrowheads="1"/>
          </p:cNvSpPr>
          <p:nvPr/>
        </p:nvSpPr>
        <p:spPr bwMode="auto">
          <a:xfrm>
            <a:off x="705235" y="1230503"/>
            <a:ext cx="2380996" cy="2123440"/>
          </a:xfrm>
          <a:prstGeom prst="rect">
            <a:avLst/>
          </a:prstGeom>
          <a:noFill/>
          <a:ln w="9525">
            <a:solidFill>
              <a:schemeClr val="accent1"/>
            </a:solidFill>
            <a:prstDash val="sysDot"/>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业务变化越来越快</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系统变更越来越频</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新系统上线越来越多</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业务访问量快速增长</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用户体验要求越来越高</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业务处理时效性更高</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业务中断容忍度更低</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高层对</a:t>
            </a:r>
            <a:r>
              <a:rPr lang="en-US" altLang="zh-CN" sz="1100" kern="100" dirty="0">
                <a:solidFill>
                  <a:schemeClr val="bg1">
                    <a:lumMod val="50000"/>
                  </a:schemeClr>
                </a:solidFill>
                <a:latin typeface="+mn-lt"/>
                <a:ea typeface="+mn-ea"/>
                <a:cs typeface="+mn-ea"/>
                <a:sym typeface="+mn-lt"/>
              </a:rPr>
              <a:t>IT</a:t>
            </a:r>
            <a:r>
              <a:rPr lang="zh-CN" altLang="en-US" sz="1100" kern="100" dirty="0">
                <a:solidFill>
                  <a:schemeClr val="bg1">
                    <a:lumMod val="50000"/>
                  </a:schemeClr>
                </a:solidFill>
                <a:latin typeface="+mn-lt"/>
                <a:ea typeface="+mn-ea"/>
                <a:cs typeface="+mn-ea"/>
                <a:sym typeface="+mn-lt"/>
              </a:rPr>
              <a:t>部门考核更严</a:t>
            </a:r>
            <a:r>
              <a:rPr lang="en-US" altLang="zh-CN" sz="1100" kern="100" dirty="0">
                <a:solidFill>
                  <a:schemeClr val="bg1">
                    <a:lumMod val="50000"/>
                  </a:schemeClr>
                </a:solidFill>
                <a:latin typeface="+mn-lt"/>
                <a:ea typeface="+mn-ea"/>
                <a:cs typeface="+mn-ea"/>
                <a:sym typeface="+mn-lt"/>
              </a:rPr>
              <a:t>……</a:t>
            </a:r>
          </a:p>
        </p:txBody>
      </p:sp>
      <p:sp>
        <p:nvSpPr>
          <p:cNvPr id="1048656" name="矩形 81"/>
          <p:cNvSpPr>
            <a:spLocks noChangeArrowheads="1"/>
          </p:cNvSpPr>
          <p:nvPr/>
        </p:nvSpPr>
        <p:spPr bwMode="auto">
          <a:xfrm>
            <a:off x="6010271" y="1263214"/>
            <a:ext cx="2380995" cy="2123440"/>
          </a:xfrm>
          <a:prstGeom prst="rect">
            <a:avLst/>
          </a:prstGeom>
          <a:noFill/>
          <a:ln w="9525">
            <a:solidFill>
              <a:srgbClr val="FF0000"/>
            </a:solidFill>
            <a:prstDash val="sysDot"/>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系统架构越来越复杂</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故障类型越来越多</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系统负载更大、故障风险高</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故障排查、修复更难</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技术快速演进与新技术应用</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人员技术能力与经验不足</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人员成本越来越高</a:t>
            </a:r>
          </a:p>
          <a:p>
            <a:pPr marL="171450" indent="-171450">
              <a:lnSpc>
                <a:spcPct val="150000"/>
              </a:lnSpc>
              <a:spcBef>
                <a:spcPct val="0"/>
              </a:spcBef>
              <a:buFont typeface="Wingdings" panose="05000000000000000000" pitchFamily="2" charset="2"/>
              <a:buChar char="l"/>
            </a:pPr>
            <a:r>
              <a:rPr lang="zh-CN" altLang="en-US" sz="1100" kern="100" dirty="0">
                <a:solidFill>
                  <a:schemeClr val="bg1">
                    <a:lumMod val="50000"/>
                  </a:schemeClr>
                </a:solidFill>
                <a:latin typeface="+mn-lt"/>
                <a:ea typeface="+mn-ea"/>
                <a:cs typeface="+mn-ea"/>
                <a:sym typeface="+mn-lt"/>
              </a:rPr>
              <a:t>知识经验无法沉淀</a:t>
            </a:r>
            <a:r>
              <a:rPr lang="en-US" altLang="zh-CN" sz="1100" kern="100" dirty="0">
                <a:solidFill>
                  <a:schemeClr val="bg1">
                    <a:lumMod val="50000"/>
                  </a:schemeClr>
                </a:solidFill>
                <a:latin typeface="+mn-lt"/>
                <a:ea typeface="+mn-ea"/>
                <a:cs typeface="+mn-ea"/>
                <a:sym typeface="+mn-lt"/>
              </a:rPr>
              <a:t>……</a:t>
            </a:r>
          </a:p>
        </p:txBody>
      </p:sp>
      <p:sp>
        <p:nvSpPr>
          <p:cNvPr id="1048657" name="矩形 81"/>
          <p:cNvSpPr>
            <a:spLocks noChangeArrowheads="1"/>
          </p:cNvSpPr>
          <p:nvPr/>
        </p:nvSpPr>
        <p:spPr bwMode="auto">
          <a:xfrm>
            <a:off x="183457" y="3580304"/>
            <a:ext cx="8667750" cy="421639"/>
          </a:xfrm>
          <a:prstGeom prst="rect">
            <a:avLst/>
          </a:prstGeom>
          <a:noFill/>
          <a:ln w="9525">
            <a:noFill/>
            <a:miter lim="800000"/>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Ø"/>
            </a:pPr>
            <a:r>
              <a:rPr lang="zh-CN" altLang="en-US" sz="1400" b="1" kern="100" dirty="0">
                <a:latin typeface="+mn-lt"/>
                <a:ea typeface="+mn-ea"/>
                <a:cs typeface="+mn-ea"/>
                <a:sym typeface="+mn-lt"/>
              </a:rPr>
              <a:t>因此，构建主动式的</a:t>
            </a:r>
            <a:r>
              <a:rPr lang="en-US" altLang="zh-CN" sz="1400" b="1" kern="100" dirty="0">
                <a:latin typeface="+mn-lt"/>
                <a:ea typeface="+mn-ea"/>
                <a:cs typeface="+mn-ea"/>
                <a:sym typeface="+mn-lt"/>
              </a:rPr>
              <a:t>IT</a:t>
            </a:r>
            <a:r>
              <a:rPr lang="zh-CN" altLang="en-US" sz="1400" b="1" kern="100" dirty="0">
                <a:latin typeface="+mn-lt"/>
                <a:ea typeface="+mn-ea"/>
                <a:cs typeface="+mn-ea"/>
                <a:sym typeface="+mn-lt"/>
              </a:rPr>
              <a:t>监控与运维将成为必然所趋</a:t>
            </a:r>
            <a:endParaRPr lang="en-US" altLang="zh-CN" sz="1400" b="1" kern="100" dirty="0">
              <a:latin typeface="+mn-lt"/>
              <a:ea typeface="+mn-ea"/>
              <a:cs typeface="+mn-ea"/>
              <a:sym typeface="+mn-lt"/>
            </a:endParaRPr>
          </a:p>
        </p:txBody>
      </p:sp>
      <p:sp>
        <p:nvSpPr>
          <p:cNvPr id="1048658" name="椭圆 93"/>
          <p:cNvSpPr/>
          <p:nvPr/>
        </p:nvSpPr>
        <p:spPr>
          <a:xfrm>
            <a:off x="3044487" y="1775357"/>
            <a:ext cx="892850" cy="892845"/>
          </a:xfrm>
          <a:prstGeom prst="ellipse">
            <a:avLst/>
          </a:prstGeom>
          <a:solidFill>
            <a:srgbClr val="5B9BD5"/>
          </a:solidFill>
          <a:ln w="25400" cap="flat" cmpd="sng" algn="ctr">
            <a:noFill/>
            <a:prstDash val="solid"/>
          </a:ln>
          <a:effectLst/>
        </p:spPr>
        <p:txBody>
          <a:bodyPr rtlCol="0" anchor="ctr"/>
          <a:lstStyle/>
          <a:p>
            <a:pPr marL="0" marR="0" lvl="0" indent="0" algn="ctr" defTabSz="912495"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048659" name="椭圆 94"/>
          <p:cNvSpPr/>
          <p:nvPr/>
        </p:nvSpPr>
        <p:spPr>
          <a:xfrm>
            <a:off x="5196325" y="1761213"/>
            <a:ext cx="892850" cy="892845"/>
          </a:xfrm>
          <a:prstGeom prst="ellipse">
            <a:avLst/>
          </a:prstGeom>
          <a:solidFill>
            <a:srgbClr val="FF0000"/>
          </a:solidFill>
          <a:ln w="25400" cap="flat" cmpd="sng" algn="ctr">
            <a:noFill/>
            <a:prstDash val="solid"/>
          </a:ln>
          <a:effectLst/>
        </p:spPr>
        <p:txBody>
          <a:bodyPr rtlCol="0" anchor="ctr"/>
          <a:lstStyle/>
          <a:p>
            <a:pPr marL="0" marR="0" lvl="0" indent="0" algn="ctr" defTabSz="912495"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048660" name="文本框 2"/>
          <p:cNvSpPr txBox="1"/>
          <p:nvPr/>
        </p:nvSpPr>
        <p:spPr>
          <a:xfrm>
            <a:off x="4399985" y="1951230"/>
            <a:ext cx="429926" cy="523220"/>
          </a:xfrm>
          <a:prstGeom prst="rect">
            <a:avLst/>
          </a:prstGeom>
          <a:noFill/>
        </p:spPr>
        <p:txBody>
          <a:bodyPr wrap="none" rtlCol="0">
            <a:spAutoFit/>
          </a:bodyPr>
          <a:lstStyle/>
          <a:p>
            <a:r>
              <a:rPr lang="en-US" altLang="zh-CN" sz="2800" dirty="0">
                <a:cs typeface="+mn-ea"/>
                <a:sym typeface="+mn-lt"/>
              </a:rPr>
              <a:t>&amp;</a:t>
            </a:r>
            <a:endParaRPr lang="zh-CN" altLang="en-US" sz="2800" dirty="0">
              <a:cs typeface="+mn-ea"/>
              <a:sym typeface="+mn-lt"/>
            </a:endParaRPr>
          </a:p>
        </p:txBody>
      </p:sp>
      <p:sp>
        <p:nvSpPr>
          <p:cNvPr id="1048661" name="文本框 3"/>
          <p:cNvSpPr txBox="1"/>
          <p:nvPr/>
        </p:nvSpPr>
        <p:spPr>
          <a:xfrm>
            <a:off x="3190362" y="1904766"/>
            <a:ext cx="646331" cy="646331"/>
          </a:xfrm>
          <a:prstGeom prst="rect">
            <a:avLst/>
          </a:prstGeom>
          <a:noFill/>
        </p:spPr>
        <p:txBody>
          <a:bodyPr wrap="none" rtlCol="0">
            <a:spAutoFit/>
          </a:bodyPr>
          <a:lstStyle/>
          <a:p>
            <a:r>
              <a:rPr lang="zh-CN" altLang="en-US" dirty="0">
                <a:solidFill>
                  <a:schemeClr val="bg1"/>
                </a:solidFill>
                <a:cs typeface="+mn-ea"/>
                <a:sym typeface="+mn-lt"/>
              </a:rPr>
              <a:t>外部</a:t>
            </a:r>
            <a:endParaRPr lang="en-US" altLang="zh-CN" dirty="0">
              <a:solidFill>
                <a:schemeClr val="bg1"/>
              </a:solidFill>
              <a:cs typeface="+mn-ea"/>
              <a:sym typeface="+mn-lt"/>
            </a:endParaRPr>
          </a:p>
          <a:p>
            <a:r>
              <a:rPr lang="zh-CN" altLang="en-US" dirty="0">
                <a:solidFill>
                  <a:schemeClr val="bg1"/>
                </a:solidFill>
                <a:cs typeface="+mn-ea"/>
                <a:sym typeface="+mn-lt"/>
              </a:rPr>
              <a:t>压力</a:t>
            </a:r>
          </a:p>
        </p:txBody>
      </p:sp>
      <p:sp>
        <p:nvSpPr>
          <p:cNvPr id="1048662" name="文本框 95"/>
          <p:cNvSpPr txBox="1"/>
          <p:nvPr/>
        </p:nvSpPr>
        <p:spPr>
          <a:xfrm>
            <a:off x="5334625" y="1890130"/>
            <a:ext cx="646331" cy="646331"/>
          </a:xfrm>
          <a:prstGeom prst="rect">
            <a:avLst/>
          </a:prstGeom>
          <a:noFill/>
        </p:spPr>
        <p:txBody>
          <a:bodyPr wrap="none" rtlCol="0">
            <a:spAutoFit/>
          </a:bodyPr>
          <a:lstStyle/>
          <a:p>
            <a:r>
              <a:rPr lang="zh-CN" altLang="en-US" dirty="0">
                <a:solidFill>
                  <a:schemeClr val="bg1"/>
                </a:solidFill>
                <a:cs typeface="+mn-ea"/>
                <a:sym typeface="+mn-lt"/>
              </a:rPr>
              <a:t>内部</a:t>
            </a:r>
            <a:endParaRPr lang="en-US" altLang="zh-CN" dirty="0">
              <a:solidFill>
                <a:schemeClr val="bg1"/>
              </a:solidFill>
              <a:cs typeface="+mn-ea"/>
              <a:sym typeface="+mn-lt"/>
            </a:endParaRPr>
          </a:p>
          <a:p>
            <a:r>
              <a:rPr lang="zh-CN" altLang="en-US" dirty="0">
                <a:solidFill>
                  <a:schemeClr val="bg1"/>
                </a:solidFill>
                <a:cs typeface="+mn-ea"/>
                <a:sym typeface="+mn-lt"/>
              </a:rPr>
              <a:t>挑战</a:t>
            </a:r>
          </a:p>
        </p:txBody>
      </p:sp>
      <p:pic>
        <p:nvPicPr>
          <p:cNvPr id="2097155" name="图片 6"/>
          <p:cNvPicPr>
            <a:picLocks noChangeAspect="1"/>
          </p:cNvPicPr>
          <p:nvPr/>
        </p:nvPicPr>
        <p:blipFill>
          <a:blip r:embed="rId3"/>
          <a:stretch>
            <a:fillRect/>
          </a:stretch>
        </p:blipFill>
        <p:spPr>
          <a:xfrm>
            <a:off x="1425362" y="4483527"/>
            <a:ext cx="6171557" cy="1790941"/>
          </a:xfrm>
          <a:prstGeom prst="rect">
            <a:avLst/>
          </a:prstGeom>
        </p:spPr>
      </p:pic>
      <p:sp>
        <p:nvSpPr>
          <p:cNvPr id="1048663" name="文本框 9"/>
          <p:cNvSpPr txBox="1"/>
          <p:nvPr/>
        </p:nvSpPr>
        <p:spPr>
          <a:xfrm>
            <a:off x="4285464" y="5986155"/>
            <a:ext cx="569387" cy="323165"/>
          </a:xfrm>
          <a:prstGeom prst="rect">
            <a:avLst/>
          </a:prstGeom>
          <a:noFill/>
        </p:spPr>
        <p:txBody>
          <a:bodyPr wrap="none" rtlCol="0">
            <a:spAutoFit/>
          </a:bodyPr>
          <a:lstStyle/>
          <a:p>
            <a:r>
              <a:rPr lang="zh-CN" altLang="en-US" sz="1500" b="1" dirty="0">
                <a:solidFill>
                  <a:schemeClr val="bg1"/>
                </a:solidFill>
                <a:cs typeface="+mn-ea"/>
                <a:sym typeface="+mn-lt"/>
              </a:rPr>
              <a:t>案例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矩形 73"/>
          <p:cNvSpPr/>
          <p:nvPr/>
        </p:nvSpPr>
        <p:spPr bwMode="auto">
          <a:xfrm>
            <a:off x="1390333" y="2609850"/>
            <a:ext cx="6359525" cy="571500"/>
          </a:xfrm>
          <a:prstGeom prst="rect">
            <a:avLst/>
          </a:prstGeom>
          <a:solidFill>
            <a:srgbClr val="BFBFB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68" name="矩形 74"/>
          <p:cNvSpPr/>
          <p:nvPr/>
        </p:nvSpPr>
        <p:spPr bwMode="auto">
          <a:xfrm>
            <a:off x="1390333" y="2609850"/>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669" name="TextBox 21"/>
          <p:cNvSpPr txBox="1">
            <a:spLocks noChangeArrowheads="1"/>
          </p:cNvSpPr>
          <p:nvPr/>
        </p:nvSpPr>
        <p:spPr bwMode="auto">
          <a:xfrm>
            <a:off x="1496723" y="2665412"/>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2</a:t>
            </a:r>
          </a:p>
        </p:txBody>
      </p:sp>
      <p:sp>
        <p:nvSpPr>
          <p:cNvPr id="1048670" name="TextBox 26"/>
          <p:cNvSpPr txBox="1">
            <a:spLocks noChangeArrowheads="1"/>
          </p:cNvSpPr>
          <p:nvPr/>
        </p:nvSpPr>
        <p:spPr bwMode="auto">
          <a:xfrm>
            <a:off x="2293144" y="4282440"/>
            <a:ext cx="4858963" cy="64516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平台特性</a:t>
            </a:r>
            <a:endParaRPr lang="zh-CN" altLang="en-US" b="1" dirty="0">
              <a:solidFill>
                <a:schemeClr val="tx1"/>
              </a:solidFill>
              <a:latin typeface="+mn-lt"/>
              <a:ea typeface="+mn-ea"/>
              <a:cs typeface="+mn-ea"/>
              <a:sym typeface="+mn-lt"/>
            </a:endParaRPr>
          </a:p>
          <a:p>
            <a:pPr eaLnBrk="1" hangingPunct="1"/>
            <a:endParaRPr lang="zh-CN" altLang="en-US" b="1" dirty="0">
              <a:solidFill>
                <a:schemeClr val="tx1"/>
              </a:solidFill>
              <a:latin typeface="+mn-lt"/>
              <a:ea typeface="+mn-ea"/>
              <a:cs typeface="+mn-ea"/>
              <a:sym typeface="+mn-lt"/>
            </a:endParaRPr>
          </a:p>
        </p:txBody>
      </p:sp>
      <p:sp>
        <p:nvSpPr>
          <p:cNvPr id="1048671" name="Rectangle 69"/>
          <p:cNvSpPr txBox="1">
            <a:spLocks noChangeArrowheads="1"/>
          </p:cNvSpPr>
          <p:nvPr/>
        </p:nvSpPr>
        <p:spPr bwMode="auto">
          <a:xfrm>
            <a:off x="323850" y="44450"/>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b="1" dirty="0">
              <a:solidFill>
                <a:schemeClr val="bg1"/>
              </a:solidFill>
              <a:latin typeface="+mn-lt"/>
              <a:ea typeface="+mn-ea"/>
              <a:cs typeface="+mn-ea"/>
              <a:sym typeface="+mn-lt"/>
            </a:endParaRPr>
          </a:p>
        </p:txBody>
      </p:sp>
      <p:sp>
        <p:nvSpPr>
          <p:cNvPr id="1048672" name="Rectangle 69"/>
          <p:cNvSpPr txBox="1">
            <a:spLocks noChangeArrowheads="1"/>
          </p:cNvSpPr>
          <p:nvPr/>
        </p:nvSpPr>
        <p:spPr bwMode="auto">
          <a:xfrm>
            <a:off x="106929" y="23114"/>
            <a:ext cx="165675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目录</a:t>
            </a:r>
          </a:p>
        </p:txBody>
      </p:sp>
      <p:grpSp>
        <p:nvGrpSpPr>
          <p:cNvPr id="66" name="组合 5"/>
          <p:cNvGrpSpPr/>
          <p:nvPr/>
        </p:nvGrpSpPr>
        <p:grpSpPr bwMode="auto">
          <a:xfrm>
            <a:off x="1392238" y="1846263"/>
            <a:ext cx="6359525" cy="571500"/>
            <a:chOff x="1392238" y="1633364"/>
            <a:chExt cx="6359525" cy="571500"/>
          </a:xfrm>
        </p:grpSpPr>
        <p:sp>
          <p:nvSpPr>
            <p:cNvPr id="1048673" name="矩形 22"/>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74" name="矩形 28"/>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75"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048676" name="TextBox 26"/>
            <p:cNvSpPr txBox="1">
              <a:spLocks noChangeArrowheads="1"/>
            </p:cNvSpPr>
            <p:nvPr/>
          </p:nvSpPr>
          <p:spPr bwMode="auto">
            <a:xfrm>
              <a:off x="2321158" y="1734329"/>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项目背景</a:t>
              </a:r>
            </a:p>
          </p:txBody>
        </p:sp>
      </p:grpSp>
      <p:grpSp>
        <p:nvGrpSpPr>
          <p:cNvPr id="67" name="组合 6"/>
          <p:cNvGrpSpPr/>
          <p:nvPr/>
        </p:nvGrpSpPr>
        <p:grpSpPr bwMode="auto">
          <a:xfrm>
            <a:off x="1392238" y="3429000"/>
            <a:ext cx="6359525" cy="571500"/>
            <a:chOff x="1392238" y="1633364"/>
            <a:chExt cx="6359525" cy="571500"/>
          </a:xfrm>
        </p:grpSpPr>
        <p:sp>
          <p:nvSpPr>
            <p:cNvPr id="1048677" name="矩形 59"/>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78" name="矩形 60"/>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679"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3</a:t>
              </a:r>
              <a:endParaRPr lang="zh-CN" altLang="en-US" sz="2400" b="1">
                <a:solidFill>
                  <a:schemeClr val="bg1"/>
                </a:solidFill>
                <a:latin typeface="+mn-lt"/>
                <a:ea typeface="+mn-ea"/>
                <a:cs typeface="+mn-ea"/>
                <a:sym typeface="+mn-lt"/>
              </a:endParaRPr>
            </a:p>
          </p:txBody>
        </p:sp>
        <p:sp>
          <p:nvSpPr>
            <p:cNvPr id="1048680" name="TextBox 26"/>
            <p:cNvSpPr txBox="1">
              <a:spLocks noChangeArrowheads="1"/>
            </p:cNvSpPr>
            <p:nvPr/>
          </p:nvSpPr>
          <p:spPr bwMode="auto">
            <a:xfrm>
              <a:off x="2321158" y="1734964"/>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实施内容</a:t>
              </a:r>
            </a:p>
          </p:txBody>
        </p:sp>
      </p:grpSp>
      <p:grpSp>
        <p:nvGrpSpPr>
          <p:cNvPr id="68" name="组合 5"/>
          <p:cNvGrpSpPr/>
          <p:nvPr/>
        </p:nvGrpSpPr>
        <p:grpSpPr bwMode="auto">
          <a:xfrm>
            <a:off x="1390650" y="4180840"/>
            <a:ext cx="6359525" cy="571500"/>
            <a:chOff x="1392238" y="1633364"/>
            <a:chExt cx="6359525" cy="571500"/>
          </a:xfrm>
        </p:grpSpPr>
        <p:sp>
          <p:nvSpPr>
            <p:cNvPr id="1048681" name="矩形 69"/>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82" name="矩形 70"/>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83"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a:solidFill>
                    <a:schemeClr val="bg1"/>
                  </a:solidFill>
                  <a:latin typeface="+mn-lt"/>
                  <a:ea typeface="+mn-ea"/>
                  <a:cs typeface="+mn-ea"/>
                  <a:sym typeface="+mn-lt"/>
                </a:rPr>
                <a:t>4</a:t>
              </a:r>
            </a:p>
          </p:txBody>
        </p:sp>
      </p:grpSp>
      <p:sp>
        <p:nvSpPr>
          <p:cNvPr id="1048684" name="TextBox 26"/>
          <p:cNvSpPr txBox="1">
            <a:spLocks noChangeArrowheads="1"/>
          </p:cNvSpPr>
          <p:nvPr/>
        </p:nvSpPr>
        <p:spPr bwMode="auto">
          <a:xfrm>
            <a:off x="2321158" y="266477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建设目标</a:t>
            </a:r>
          </a:p>
        </p:txBody>
      </p:sp>
      <p:sp>
        <p:nvSpPr>
          <p:cNvPr id="1048685" name="TextBox 26"/>
          <p:cNvSpPr txBox="1">
            <a:spLocks noChangeArrowheads="1"/>
          </p:cNvSpPr>
          <p:nvPr/>
        </p:nvSpPr>
        <p:spPr bwMode="auto">
          <a:xfrm>
            <a:off x="2283058" y="5040630"/>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项目实施计划</a:t>
            </a:r>
          </a:p>
        </p:txBody>
      </p:sp>
      <p:grpSp>
        <p:nvGrpSpPr>
          <p:cNvPr id="69" name="组合 5"/>
          <p:cNvGrpSpPr/>
          <p:nvPr/>
        </p:nvGrpSpPr>
        <p:grpSpPr bwMode="auto">
          <a:xfrm>
            <a:off x="1390650" y="4939030"/>
            <a:ext cx="6359525" cy="571500"/>
            <a:chOff x="1392238" y="1633364"/>
            <a:chExt cx="6359525" cy="571500"/>
          </a:xfrm>
        </p:grpSpPr>
        <p:sp>
          <p:nvSpPr>
            <p:cNvPr id="1048686" name="矩形 25"/>
            <p:cNvSpPr/>
            <p:nvPr/>
          </p:nvSpPr>
          <p:spPr bwMode="auto">
            <a:xfrm>
              <a:off x="1392238" y="163336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687" name="矩形 26"/>
            <p:cNvSpPr/>
            <p:nvPr/>
          </p:nvSpPr>
          <p:spPr bwMode="auto">
            <a:xfrm>
              <a:off x="1392238" y="163336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688" name="TextBox 21"/>
            <p:cNvSpPr txBox="1">
              <a:spLocks noChangeArrowheads="1"/>
            </p:cNvSpPr>
            <p:nvPr/>
          </p:nvSpPr>
          <p:spPr bwMode="auto">
            <a:xfrm>
              <a:off x="1498628" y="168892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dirty="0">
                  <a:solidFill>
                    <a:schemeClr val="bg1"/>
                  </a:solidFill>
                  <a:latin typeface="+mn-lt"/>
                  <a:ea typeface="+mn-ea"/>
                  <a:cs typeface="+mn-ea"/>
                  <a:sym typeface="+mn-lt"/>
                </a:rPr>
                <a:t>5</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标题 1"/>
          <p:cNvSpPr txBox="1"/>
          <p:nvPr/>
        </p:nvSpPr>
        <p:spPr>
          <a:xfrm>
            <a:off x="0" y="0"/>
            <a:ext cx="8229600" cy="692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325"/>
            <a:endParaRPr lang="zh-CN" altLang="en-US" sz="1400" b="1" dirty="0">
              <a:solidFill>
                <a:schemeClr val="bg1"/>
              </a:solidFill>
              <a:latin typeface="+mn-lt"/>
              <a:ea typeface="+mn-ea"/>
              <a:cs typeface="+mn-ea"/>
              <a:sym typeface="+mn-lt"/>
            </a:endParaRPr>
          </a:p>
        </p:txBody>
      </p:sp>
      <p:sp>
        <p:nvSpPr>
          <p:cNvPr id="1048690" name="矩形 5"/>
          <p:cNvSpPr/>
          <p:nvPr/>
        </p:nvSpPr>
        <p:spPr>
          <a:xfrm>
            <a:off x="92899" y="795690"/>
            <a:ext cx="8892480" cy="1060450"/>
          </a:xfrm>
          <a:prstGeom prst="rect">
            <a:avLst/>
          </a:prstGeom>
        </p:spPr>
        <p:txBody>
          <a:bodyPr wrap="square">
            <a:spAutoFit/>
          </a:bodyPr>
          <a:lstStyle/>
          <a:p>
            <a:pPr indent="266700" algn="just">
              <a:lnSpc>
                <a:spcPct val="150000"/>
              </a:lnSpc>
              <a:spcAft>
                <a:spcPts val="0"/>
              </a:spcAft>
            </a:pPr>
            <a:r>
              <a:rPr lang="zh-CN" altLang="en-US" sz="1400" kern="100" dirty="0">
                <a:cs typeface="+mn-ea"/>
                <a:sym typeface="+mn-lt"/>
              </a:rPr>
              <a:t>总体目标是搭建智能化</a:t>
            </a:r>
            <a:r>
              <a:rPr lang="en-US" altLang="zh-CN" sz="1400" kern="100" dirty="0">
                <a:cs typeface="+mn-ea"/>
                <a:sym typeface="+mn-lt"/>
              </a:rPr>
              <a:t>IT</a:t>
            </a:r>
            <a:r>
              <a:rPr lang="zh-CN" altLang="en-US" sz="1400" kern="100" dirty="0">
                <a:cs typeface="+mn-ea"/>
                <a:sym typeface="+mn-lt"/>
              </a:rPr>
              <a:t>运维管理平台，协助子公司售后团队构建主动巡防式的</a:t>
            </a:r>
            <a:r>
              <a:rPr lang="en-US" altLang="zh-CN" sz="1400" kern="100" dirty="0">
                <a:cs typeface="+mn-ea"/>
                <a:sym typeface="+mn-lt"/>
              </a:rPr>
              <a:t>IT</a:t>
            </a:r>
            <a:r>
              <a:rPr lang="zh-CN" altLang="en-US" sz="1400" kern="100" dirty="0">
                <a:cs typeface="+mn-ea"/>
                <a:sym typeface="+mn-lt"/>
              </a:rPr>
              <a:t>运维体系，提升</a:t>
            </a:r>
            <a:r>
              <a:rPr lang="en-US" altLang="zh-CN" sz="1400" kern="100" dirty="0">
                <a:cs typeface="+mn-ea"/>
                <a:sym typeface="+mn-lt"/>
              </a:rPr>
              <a:t>IT</a:t>
            </a:r>
            <a:r>
              <a:rPr lang="zh-CN" altLang="en-US" sz="1400" kern="100" dirty="0">
                <a:cs typeface="+mn-ea"/>
                <a:sym typeface="+mn-lt"/>
              </a:rPr>
              <a:t>运维效率，保障业务可用性，满足母公司对子公司各项考核和检查要求。结合运维能力短板和能力需要的迫切性，本期项目的重点是实现集中的监控管理。具体建设目标包括：</a:t>
            </a:r>
          </a:p>
        </p:txBody>
      </p:sp>
      <p:sp>
        <p:nvSpPr>
          <p:cNvPr id="1048691" name="Rectangle 69"/>
          <p:cNvSpPr txBox="1">
            <a:spLocks noChangeArrowheads="1"/>
          </p:cNvSpPr>
          <p:nvPr/>
        </p:nvSpPr>
        <p:spPr bwMode="auto">
          <a:xfrm>
            <a:off x="106929" y="23114"/>
            <a:ext cx="165675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bg1"/>
                </a:solidFill>
                <a:latin typeface="+mn-lt"/>
                <a:ea typeface="+mn-ea"/>
                <a:cs typeface="+mn-ea"/>
                <a:sym typeface="+mn-lt"/>
              </a:rPr>
              <a:t>建设目标</a:t>
            </a:r>
          </a:p>
        </p:txBody>
      </p:sp>
      <p:sp>
        <p:nvSpPr>
          <p:cNvPr id="1048692" name="Rectangle 8"/>
          <p:cNvSpPr/>
          <p:nvPr/>
        </p:nvSpPr>
        <p:spPr>
          <a:xfrm>
            <a:off x="158756" y="2234733"/>
            <a:ext cx="2036980" cy="3426515"/>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3" name="Trapezoid 10@|1FFC:3506772|FBC:16777215|LFC:16777215|LBC:16777215"/>
          <p:cNvSpPr/>
          <p:nvPr/>
        </p:nvSpPr>
        <p:spPr>
          <a:xfrm>
            <a:off x="554976" y="2027770"/>
            <a:ext cx="1241877" cy="172600"/>
          </a:xfrm>
          <a:prstGeom prst="trapezoid">
            <a:avLst>
              <a:gd name="adj" fmla="val 67927"/>
            </a:avLst>
          </a:prstGeom>
          <a:solidFill>
            <a:schemeClr val="bg1">
              <a:lumMod val="5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4" name="Pentagon 9@|1FFC:4308095|FBC:16777215|LFC:16777215|LBC:16777215"/>
          <p:cNvSpPr/>
          <p:nvPr/>
        </p:nvSpPr>
        <p:spPr>
          <a:xfrm rot="5400000">
            <a:off x="763034" y="1934243"/>
            <a:ext cx="824981" cy="1010346"/>
          </a:xfrm>
          <a:prstGeom prst="homePlate">
            <a:avLst>
              <a:gd name="adj" fmla="val 31720"/>
            </a:avLst>
          </a:prstGeom>
          <a:solidFill>
            <a:schemeClr val="accent2">
              <a:lumMod val="10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5" name="Rectangle 15"/>
          <p:cNvSpPr/>
          <p:nvPr/>
        </p:nvSpPr>
        <p:spPr>
          <a:xfrm>
            <a:off x="2422955" y="2234733"/>
            <a:ext cx="2036980" cy="3426515"/>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6" name="Trapezoid 17@|1FFC:1137349|FBC:16777215|LFC:16777215|LBC:16777215"/>
          <p:cNvSpPr/>
          <p:nvPr/>
        </p:nvSpPr>
        <p:spPr>
          <a:xfrm>
            <a:off x="2819175" y="2027770"/>
            <a:ext cx="1241877" cy="172600"/>
          </a:xfrm>
          <a:prstGeom prst="trapezoid">
            <a:avLst>
              <a:gd name="adj" fmla="val 67927"/>
            </a:avLst>
          </a:prstGeom>
          <a:solidFill>
            <a:schemeClr val="bg1">
              <a:lumMod val="5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7" name="Pentagon 18@|1FFC:1554685|FBC:16777215|LFC:16777215|LBC:16777215"/>
          <p:cNvSpPr/>
          <p:nvPr/>
        </p:nvSpPr>
        <p:spPr>
          <a:xfrm rot="5400000">
            <a:off x="3027233" y="1934243"/>
            <a:ext cx="824981" cy="1010346"/>
          </a:xfrm>
          <a:prstGeom prst="homePlate">
            <a:avLst>
              <a:gd name="adj" fmla="val 31720"/>
            </a:avLst>
          </a:prstGeom>
          <a:solidFill>
            <a:schemeClr val="accent1">
              <a:lumMod val="10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8" name="Rectangle 21"/>
          <p:cNvSpPr/>
          <p:nvPr/>
        </p:nvSpPr>
        <p:spPr>
          <a:xfrm>
            <a:off x="4695260" y="2234733"/>
            <a:ext cx="2036980" cy="3426515"/>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699" name="Trapezoid 23@|1FFC:192|FBC:16777215|LFC:16777215|LBC:16777215"/>
          <p:cNvSpPr/>
          <p:nvPr/>
        </p:nvSpPr>
        <p:spPr>
          <a:xfrm>
            <a:off x="5091480" y="2027770"/>
            <a:ext cx="1241877" cy="172600"/>
          </a:xfrm>
          <a:prstGeom prst="trapezoid">
            <a:avLst>
              <a:gd name="adj" fmla="val 67927"/>
            </a:avLst>
          </a:prstGeom>
          <a:solidFill>
            <a:schemeClr val="bg1">
              <a:lumMod val="5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700" name="Pentagon 24@|1FFC:2381804|FBC:16777215|LFC:16777215|LBC:16777215"/>
          <p:cNvSpPr/>
          <p:nvPr/>
        </p:nvSpPr>
        <p:spPr>
          <a:xfrm rot="5400000">
            <a:off x="5299538" y="1934243"/>
            <a:ext cx="824981" cy="1010346"/>
          </a:xfrm>
          <a:prstGeom prst="homePlate">
            <a:avLst>
              <a:gd name="adj" fmla="val 31720"/>
            </a:avLst>
          </a:prstGeom>
          <a:solidFill>
            <a:schemeClr val="accent4">
              <a:lumMod val="10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701" name="Rectangle 21"/>
          <p:cNvSpPr/>
          <p:nvPr/>
        </p:nvSpPr>
        <p:spPr>
          <a:xfrm>
            <a:off x="6948264" y="2234733"/>
            <a:ext cx="2036980" cy="3426515"/>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702" name="Trapezoid 23@|1FFC:192|FBC:16777215|LFC:16777215|LBC:16777215"/>
          <p:cNvSpPr/>
          <p:nvPr/>
        </p:nvSpPr>
        <p:spPr>
          <a:xfrm>
            <a:off x="7344483" y="2027770"/>
            <a:ext cx="1241877" cy="172600"/>
          </a:xfrm>
          <a:prstGeom prst="trapezoid">
            <a:avLst>
              <a:gd name="adj" fmla="val 67927"/>
            </a:avLst>
          </a:prstGeom>
          <a:solidFill>
            <a:schemeClr val="bg1">
              <a:lumMod val="50000"/>
            </a:schemeClr>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703" name="Pentagon 24@|1FFC:2381804|FBC:16777215|LFC:16777215|LBC:16777215"/>
          <p:cNvSpPr/>
          <p:nvPr/>
        </p:nvSpPr>
        <p:spPr>
          <a:xfrm rot="5400000">
            <a:off x="7552542" y="1934243"/>
            <a:ext cx="824981" cy="1010346"/>
          </a:xfrm>
          <a:prstGeom prst="homePlate">
            <a:avLst>
              <a:gd name="adj" fmla="val 31720"/>
            </a:avLst>
          </a:prstGeom>
          <a:solidFill>
            <a:srgbClr val="00B050"/>
          </a:solidFill>
          <a:ln w="12700" cap="flat" cmpd="sng" algn="ctr">
            <a:noFill/>
            <a:prstDash val="solid"/>
            <a:miter lim="800000"/>
          </a:ln>
          <a:effectLst/>
        </p:spPr>
        <p:txBody>
          <a:bodyPr rtlCol="0" anchor="ctr"/>
          <a:lstStyle/>
          <a:p>
            <a:pPr algn="ctr" defTabSz="914400"/>
            <a:endParaRPr lang="en-US" sz="3190" kern="0" dirty="0">
              <a:solidFill>
                <a:prstClr val="white"/>
              </a:solidFill>
              <a:cs typeface="+mn-ea"/>
              <a:sym typeface="+mn-lt"/>
            </a:endParaRPr>
          </a:p>
        </p:txBody>
      </p:sp>
      <p:sp>
        <p:nvSpPr>
          <p:cNvPr id="1048704" name="Freeform 59"/>
          <p:cNvSpPr>
            <a:spLocks noEditPoints="1"/>
          </p:cNvSpPr>
          <p:nvPr/>
        </p:nvSpPr>
        <p:spPr bwMode="auto">
          <a:xfrm>
            <a:off x="3224894" y="2225948"/>
            <a:ext cx="398863" cy="398864"/>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bg1"/>
          </a:solidFill>
          <a:ln w="9525">
            <a:noFill/>
            <a:round/>
          </a:ln>
        </p:spPr>
        <p:txBody>
          <a:bodyPr lIns="162560" tIns="81280" rIns="162560" bIns="81280"/>
          <a:lstStyle/>
          <a:p>
            <a:pPr defTabSz="1219200"/>
            <a:endParaRPr lang="en-US" sz="4265" dirty="0">
              <a:solidFill>
                <a:prstClr val="black"/>
              </a:solidFill>
              <a:cs typeface="+mn-ea"/>
              <a:sym typeface="+mn-lt"/>
            </a:endParaRPr>
          </a:p>
        </p:txBody>
      </p:sp>
      <p:sp>
        <p:nvSpPr>
          <p:cNvPr id="1048705" name="Freeform 106"/>
          <p:cNvSpPr>
            <a:spLocks noEditPoints="1"/>
          </p:cNvSpPr>
          <p:nvPr/>
        </p:nvSpPr>
        <p:spPr bwMode="auto">
          <a:xfrm>
            <a:off x="971600" y="2276872"/>
            <a:ext cx="407921" cy="302813"/>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bg1"/>
          </a:solidFill>
          <a:ln w="9525">
            <a:noFill/>
            <a:round/>
          </a:ln>
        </p:spPr>
        <p:txBody>
          <a:bodyPr lIns="162560" tIns="81280" rIns="162560" bIns="81280"/>
          <a:lstStyle/>
          <a:p>
            <a:pPr defTabSz="1219200"/>
            <a:endParaRPr lang="en-US" sz="4265" dirty="0">
              <a:solidFill>
                <a:prstClr val="black"/>
              </a:solidFill>
              <a:cs typeface="+mn-ea"/>
              <a:sym typeface="+mn-lt"/>
            </a:endParaRPr>
          </a:p>
        </p:txBody>
      </p:sp>
      <p:sp>
        <p:nvSpPr>
          <p:cNvPr id="1048706" name="Freeform 13"/>
          <p:cNvSpPr>
            <a:spLocks noEditPoints="1"/>
          </p:cNvSpPr>
          <p:nvPr/>
        </p:nvSpPr>
        <p:spPr bwMode="auto">
          <a:xfrm>
            <a:off x="7788620" y="2224531"/>
            <a:ext cx="398719" cy="365637"/>
          </a:xfrm>
          <a:custGeom>
            <a:avLst/>
            <a:gdLst>
              <a:gd name="T0" fmla="*/ 53 w 110"/>
              <a:gd name="T1" fmla="*/ 85 h 101"/>
              <a:gd name="T2" fmla="*/ 18 w 110"/>
              <a:gd name="T3" fmla="*/ 74 h 101"/>
              <a:gd name="T4" fmla="*/ 18 w 110"/>
              <a:gd name="T5" fmla="*/ 2 h 101"/>
              <a:gd name="T6" fmla="*/ 53 w 110"/>
              <a:gd name="T7" fmla="*/ 12 h 101"/>
              <a:gd name="T8" fmla="*/ 53 w 110"/>
              <a:gd name="T9" fmla="*/ 85 h 101"/>
              <a:gd name="T10" fmla="*/ 49 w 110"/>
              <a:gd name="T11" fmla="*/ 99 h 101"/>
              <a:gd name="T12" fmla="*/ 5 w 110"/>
              <a:gd name="T13" fmla="*/ 96 h 101"/>
              <a:gd name="T14" fmla="*/ 0 w 110"/>
              <a:gd name="T15" fmla="*/ 96 h 101"/>
              <a:gd name="T16" fmla="*/ 0 w 110"/>
              <a:gd name="T17" fmla="*/ 14 h 101"/>
              <a:gd name="T18" fmla="*/ 5 w 110"/>
              <a:gd name="T19" fmla="*/ 14 h 101"/>
              <a:gd name="T20" fmla="*/ 5 w 110"/>
              <a:gd name="T21" fmla="*/ 87 h 101"/>
              <a:gd name="T22" fmla="*/ 49 w 110"/>
              <a:gd name="T23" fmla="*/ 94 h 101"/>
              <a:gd name="T24" fmla="*/ 49 w 110"/>
              <a:gd name="T25" fmla="*/ 92 h 101"/>
              <a:gd name="T26" fmla="*/ 14 w 110"/>
              <a:gd name="T27" fmla="*/ 83 h 101"/>
              <a:gd name="T28" fmla="*/ 10 w 110"/>
              <a:gd name="T29" fmla="*/ 83 h 101"/>
              <a:gd name="T30" fmla="*/ 10 w 110"/>
              <a:gd name="T31" fmla="*/ 10 h 101"/>
              <a:gd name="T32" fmla="*/ 14 w 110"/>
              <a:gd name="T33" fmla="*/ 10 h 101"/>
              <a:gd name="T34" fmla="*/ 14 w 110"/>
              <a:gd name="T35" fmla="*/ 78 h 101"/>
              <a:gd name="T36" fmla="*/ 52 w 110"/>
              <a:gd name="T37" fmla="*/ 90 h 101"/>
              <a:gd name="T38" fmla="*/ 58 w 110"/>
              <a:gd name="T39" fmla="*/ 90 h 101"/>
              <a:gd name="T40" fmla="*/ 96 w 110"/>
              <a:gd name="T41" fmla="*/ 78 h 101"/>
              <a:gd name="T42" fmla="*/ 96 w 110"/>
              <a:gd name="T43" fmla="*/ 10 h 101"/>
              <a:gd name="T44" fmla="*/ 100 w 110"/>
              <a:gd name="T45" fmla="*/ 10 h 101"/>
              <a:gd name="T46" fmla="*/ 100 w 110"/>
              <a:gd name="T47" fmla="*/ 83 h 101"/>
              <a:gd name="T48" fmla="*/ 96 w 110"/>
              <a:gd name="T49" fmla="*/ 83 h 101"/>
              <a:gd name="T50" fmla="*/ 61 w 110"/>
              <a:gd name="T51" fmla="*/ 92 h 101"/>
              <a:gd name="T52" fmla="*/ 61 w 110"/>
              <a:gd name="T53" fmla="*/ 94 h 101"/>
              <a:gd name="T54" fmla="*/ 105 w 110"/>
              <a:gd name="T55" fmla="*/ 87 h 101"/>
              <a:gd name="T56" fmla="*/ 105 w 110"/>
              <a:gd name="T57" fmla="*/ 14 h 101"/>
              <a:gd name="T58" fmla="*/ 110 w 110"/>
              <a:gd name="T59" fmla="*/ 14 h 101"/>
              <a:gd name="T60" fmla="*/ 110 w 110"/>
              <a:gd name="T61" fmla="*/ 96 h 101"/>
              <a:gd name="T62" fmla="*/ 105 w 110"/>
              <a:gd name="T63" fmla="*/ 96 h 101"/>
              <a:gd name="T64" fmla="*/ 61 w 110"/>
              <a:gd name="T65" fmla="*/ 99 h 101"/>
              <a:gd name="T66" fmla="*/ 49 w 110"/>
              <a:gd name="T67" fmla="*/ 99 h 101"/>
              <a:gd name="T68" fmla="*/ 57 w 110"/>
              <a:gd name="T69" fmla="*/ 85 h 101"/>
              <a:gd name="T70" fmla="*/ 93 w 110"/>
              <a:gd name="T71" fmla="*/ 74 h 101"/>
              <a:gd name="T72" fmla="*/ 93 w 110"/>
              <a:gd name="T73" fmla="*/ 2 h 101"/>
              <a:gd name="T74" fmla="*/ 57 w 110"/>
              <a:gd name="T75" fmla="*/ 12 h 101"/>
              <a:gd name="T76" fmla="*/ 57 w 110"/>
              <a:gd name="T77"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01">
                <a:moveTo>
                  <a:pt x="53" y="85"/>
                </a:moveTo>
                <a:cubicBezTo>
                  <a:pt x="43" y="76"/>
                  <a:pt x="31" y="73"/>
                  <a:pt x="18" y="74"/>
                </a:cubicBezTo>
                <a:cubicBezTo>
                  <a:pt x="18" y="50"/>
                  <a:pt x="18" y="26"/>
                  <a:pt x="18" y="2"/>
                </a:cubicBezTo>
                <a:cubicBezTo>
                  <a:pt x="32" y="0"/>
                  <a:pt x="45" y="4"/>
                  <a:pt x="53" y="12"/>
                </a:cubicBezTo>
                <a:cubicBezTo>
                  <a:pt x="53" y="36"/>
                  <a:pt x="53" y="61"/>
                  <a:pt x="53" y="85"/>
                </a:cubicBezTo>
                <a:close/>
                <a:moveTo>
                  <a:pt x="49" y="99"/>
                </a:moveTo>
                <a:cubicBezTo>
                  <a:pt x="40" y="95"/>
                  <a:pt x="22" y="93"/>
                  <a:pt x="5" y="96"/>
                </a:cubicBezTo>
                <a:cubicBezTo>
                  <a:pt x="0" y="96"/>
                  <a:pt x="0" y="96"/>
                  <a:pt x="0" y="96"/>
                </a:cubicBezTo>
                <a:cubicBezTo>
                  <a:pt x="0" y="14"/>
                  <a:pt x="0" y="14"/>
                  <a:pt x="0" y="14"/>
                </a:cubicBezTo>
                <a:cubicBezTo>
                  <a:pt x="5" y="14"/>
                  <a:pt x="5" y="14"/>
                  <a:pt x="5" y="14"/>
                </a:cubicBezTo>
                <a:cubicBezTo>
                  <a:pt x="5" y="87"/>
                  <a:pt x="5" y="87"/>
                  <a:pt x="5" y="87"/>
                </a:cubicBezTo>
                <a:cubicBezTo>
                  <a:pt x="21" y="86"/>
                  <a:pt x="37" y="86"/>
                  <a:pt x="49" y="94"/>
                </a:cubicBezTo>
                <a:cubicBezTo>
                  <a:pt x="49" y="94"/>
                  <a:pt x="49" y="93"/>
                  <a:pt x="49" y="92"/>
                </a:cubicBezTo>
                <a:cubicBezTo>
                  <a:pt x="41" y="86"/>
                  <a:pt x="32" y="83"/>
                  <a:pt x="14" y="83"/>
                </a:cubicBezTo>
                <a:cubicBezTo>
                  <a:pt x="10" y="83"/>
                  <a:pt x="10" y="83"/>
                  <a:pt x="10" y="83"/>
                </a:cubicBezTo>
                <a:cubicBezTo>
                  <a:pt x="10" y="10"/>
                  <a:pt x="10" y="10"/>
                  <a:pt x="10" y="10"/>
                </a:cubicBezTo>
                <a:cubicBezTo>
                  <a:pt x="14" y="10"/>
                  <a:pt x="14" y="10"/>
                  <a:pt x="14" y="10"/>
                </a:cubicBezTo>
                <a:cubicBezTo>
                  <a:pt x="14" y="78"/>
                  <a:pt x="14" y="78"/>
                  <a:pt x="14" y="78"/>
                </a:cubicBezTo>
                <a:cubicBezTo>
                  <a:pt x="30" y="76"/>
                  <a:pt x="45" y="81"/>
                  <a:pt x="52" y="90"/>
                </a:cubicBezTo>
                <a:cubicBezTo>
                  <a:pt x="54" y="89"/>
                  <a:pt x="56" y="89"/>
                  <a:pt x="58" y="90"/>
                </a:cubicBezTo>
                <a:cubicBezTo>
                  <a:pt x="65" y="81"/>
                  <a:pt x="80" y="76"/>
                  <a:pt x="96" y="78"/>
                </a:cubicBezTo>
                <a:cubicBezTo>
                  <a:pt x="96" y="10"/>
                  <a:pt x="96" y="10"/>
                  <a:pt x="96" y="10"/>
                </a:cubicBezTo>
                <a:cubicBezTo>
                  <a:pt x="100" y="10"/>
                  <a:pt x="100" y="10"/>
                  <a:pt x="100" y="10"/>
                </a:cubicBezTo>
                <a:cubicBezTo>
                  <a:pt x="100" y="83"/>
                  <a:pt x="100" y="83"/>
                  <a:pt x="100" y="83"/>
                </a:cubicBezTo>
                <a:cubicBezTo>
                  <a:pt x="96" y="83"/>
                  <a:pt x="96" y="83"/>
                  <a:pt x="96" y="83"/>
                </a:cubicBezTo>
                <a:cubicBezTo>
                  <a:pt x="78" y="83"/>
                  <a:pt x="69" y="86"/>
                  <a:pt x="61" y="92"/>
                </a:cubicBezTo>
                <a:cubicBezTo>
                  <a:pt x="61" y="93"/>
                  <a:pt x="61" y="94"/>
                  <a:pt x="61" y="94"/>
                </a:cubicBezTo>
                <a:cubicBezTo>
                  <a:pt x="74" y="86"/>
                  <a:pt x="89" y="86"/>
                  <a:pt x="105" y="87"/>
                </a:cubicBezTo>
                <a:cubicBezTo>
                  <a:pt x="105" y="14"/>
                  <a:pt x="105" y="14"/>
                  <a:pt x="105" y="14"/>
                </a:cubicBezTo>
                <a:cubicBezTo>
                  <a:pt x="110" y="14"/>
                  <a:pt x="110" y="14"/>
                  <a:pt x="110" y="14"/>
                </a:cubicBezTo>
                <a:cubicBezTo>
                  <a:pt x="110" y="96"/>
                  <a:pt x="110" y="96"/>
                  <a:pt x="110" y="96"/>
                </a:cubicBezTo>
                <a:cubicBezTo>
                  <a:pt x="105" y="96"/>
                  <a:pt x="105" y="96"/>
                  <a:pt x="105" y="96"/>
                </a:cubicBezTo>
                <a:cubicBezTo>
                  <a:pt x="89" y="93"/>
                  <a:pt x="70" y="95"/>
                  <a:pt x="61" y="99"/>
                </a:cubicBezTo>
                <a:cubicBezTo>
                  <a:pt x="61" y="101"/>
                  <a:pt x="49" y="101"/>
                  <a:pt x="49" y="99"/>
                </a:cubicBezTo>
                <a:close/>
                <a:moveTo>
                  <a:pt x="57" y="85"/>
                </a:moveTo>
                <a:cubicBezTo>
                  <a:pt x="67" y="76"/>
                  <a:pt x="79" y="73"/>
                  <a:pt x="93" y="74"/>
                </a:cubicBezTo>
                <a:cubicBezTo>
                  <a:pt x="93" y="50"/>
                  <a:pt x="93" y="26"/>
                  <a:pt x="93" y="2"/>
                </a:cubicBezTo>
                <a:cubicBezTo>
                  <a:pt x="78" y="0"/>
                  <a:pt x="66" y="4"/>
                  <a:pt x="57" y="12"/>
                </a:cubicBezTo>
                <a:cubicBezTo>
                  <a:pt x="57" y="36"/>
                  <a:pt x="57" y="61"/>
                  <a:pt x="57" y="85"/>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dirty="0">
              <a:solidFill>
                <a:srgbClr val="25282B"/>
              </a:solidFill>
              <a:cs typeface="+mn-ea"/>
              <a:sym typeface="+mn-lt"/>
            </a:endParaRPr>
          </a:p>
        </p:txBody>
      </p:sp>
      <p:sp>
        <p:nvSpPr>
          <p:cNvPr id="1048707" name="Freeform 53"/>
          <p:cNvSpPr>
            <a:spLocks noEditPoints="1"/>
          </p:cNvSpPr>
          <p:nvPr/>
        </p:nvSpPr>
        <p:spPr bwMode="auto">
          <a:xfrm>
            <a:off x="5532319" y="2237763"/>
            <a:ext cx="391504" cy="367954"/>
          </a:xfrm>
          <a:custGeom>
            <a:avLst/>
            <a:gdLst>
              <a:gd name="T0" fmla="*/ 38 w 128"/>
              <a:gd name="T1" fmla="*/ 99 h 120"/>
              <a:gd name="T2" fmla="*/ 55 w 128"/>
              <a:gd name="T3" fmla="*/ 99 h 120"/>
              <a:gd name="T4" fmla="*/ 55 w 128"/>
              <a:gd name="T5" fmla="*/ 103 h 120"/>
              <a:gd name="T6" fmla="*/ 38 w 128"/>
              <a:gd name="T7" fmla="*/ 103 h 120"/>
              <a:gd name="T8" fmla="*/ 38 w 128"/>
              <a:gd name="T9" fmla="*/ 99 h 120"/>
              <a:gd name="T10" fmla="*/ 88 w 128"/>
              <a:gd name="T11" fmla="*/ 98 h 120"/>
              <a:gd name="T12" fmla="*/ 60 w 128"/>
              <a:gd name="T13" fmla="*/ 103 h 120"/>
              <a:gd name="T14" fmla="*/ 65 w 128"/>
              <a:gd name="T15" fmla="*/ 76 h 120"/>
              <a:gd name="T16" fmla="*/ 105 w 128"/>
              <a:gd name="T17" fmla="*/ 35 h 120"/>
              <a:gd name="T18" fmla="*/ 128 w 128"/>
              <a:gd name="T19" fmla="*/ 57 h 120"/>
              <a:gd name="T20" fmla="*/ 88 w 128"/>
              <a:gd name="T21" fmla="*/ 98 h 120"/>
              <a:gd name="T22" fmla="*/ 83 w 128"/>
              <a:gd name="T23" fmla="*/ 87 h 120"/>
              <a:gd name="T24" fmla="*/ 117 w 128"/>
              <a:gd name="T25" fmla="*/ 52 h 120"/>
              <a:gd name="T26" fmla="*/ 114 w 128"/>
              <a:gd name="T27" fmla="*/ 49 h 120"/>
              <a:gd name="T28" fmla="*/ 80 w 128"/>
              <a:gd name="T29" fmla="*/ 84 h 120"/>
              <a:gd name="T30" fmla="*/ 83 w 128"/>
              <a:gd name="T31" fmla="*/ 87 h 120"/>
              <a:gd name="T32" fmla="*/ 85 w 128"/>
              <a:gd name="T33" fmla="*/ 95 h 120"/>
              <a:gd name="T34" fmla="*/ 73 w 128"/>
              <a:gd name="T35" fmla="*/ 97 h 120"/>
              <a:gd name="T36" fmla="*/ 66 w 128"/>
              <a:gd name="T37" fmla="*/ 90 h 120"/>
              <a:gd name="T38" fmla="*/ 68 w 128"/>
              <a:gd name="T39" fmla="*/ 78 h 120"/>
              <a:gd name="T40" fmla="*/ 85 w 128"/>
              <a:gd name="T41" fmla="*/ 95 h 120"/>
              <a:gd name="T42" fmla="*/ 74 w 128"/>
              <a:gd name="T43" fmla="*/ 78 h 120"/>
              <a:gd name="T44" fmla="*/ 108 w 128"/>
              <a:gd name="T45" fmla="*/ 43 h 120"/>
              <a:gd name="T46" fmla="*/ 106 w 128"/>
              <a:gd name="T47" fmla="*/ 40 h 120"/>
              <a:gd name="T48" fmla="*/ 71 w 128"/>
              <a:gd name="T49" fmla="*/ 76 h 120"/>
              <a:gd name="T50" fmla="*/ 74 w 128"/>
              <a:gd name="T51" fmla="*/ 78 h 120"/>
              <a:gd name="T52" fmla="*/ 3 w 128"/>
              <a:gd name="T53" fmla="*/ 120 h 120"/>
              <a:gd name="T54" fmla="*/ 92 w 128"/>
              <a:gd name="T55" fmla="*/ 120 h 120"/>
              <a:gd name="T56" fmla="*/ 96 w 128"/>
              <a:gd name="T57" fmla="*/ 120 h 120"/>
              <a:gd name="T58" fmla="*/ 96 w 128"/>
              <a:gd name="T59" fmla="*/ 117 h 120"/>
              <a:gd name="T60" fmla="*/ 96 w 128"/>
              <a:gd name="T61" fmla="*/ 96 h 120"/>
              <a:gd name="T62" fmla="*/ 89 w 128"/>
              <a:gd name="T63" fmla="*/ 103 h 120"/>
              <a:gd name="T64" fmla="*/ 89 w 128"/>
              <a:gd name="T65" fmla="*/ 114 h 120"/>
              <a:gd name="T66" fmla="*/ 7 w 128"/>
              <a:gd name="T67" fmla="*/ 114 h 120"/>
              <a:gd name="T68" fmla="*/ 7 w 128"/>
              <a:gd name="T69" fmla="*/ 49 h 120"/>
              <a:gd name="T70" fmla="*/ 45 w 128"/>
              <a:gd name="T71" fmla="*/ 49 h 120"/>
              <a:gd name="T72" fmla="*/ 47 w 128"/>
              <a:gd name="T73" fmla="*/ 46 h 120"/>
              <a:gd name="T74" fmla="*/ 47 w 128"/>
              <a:gd name="T75" fmla="*/ 7 h 120"/>
              <a:gd name="T76" fmla="*/ 89 w 128"/>
              <a:gd name="T77" fmla="*/ 7 h 120"/>
              <a:gd name="T78" fmla="*/ 89 w 128"/>
              <a:gd name="T79" fmla="*/ 44 h 120"/>
              <a:gd name="T80" fmla="*/ 96 w 128"/>
              <a:gd name="T81" fmla="*/ 38 h 120"/>
              <a:gd name="T82" fmla="*/ 96 w 128"/>
              <a:gd name="T83" fmla="*/ 4 h 120"/>
              <a:gd name="T84" fmla="*/ 96 w 128"/>
              <a:gd name="T85" fmla="*/ 0 h 120"/>
              <a:gd name="T86" fmla="*/ 92 w 128"/>
              <a:gd name="T87" fmla="*/ 0 h 120"/>
              <a:gd name="T88" fmla="*/ 42 w 128"/>
              <a:gd name="T89" fmla="*/ 0 h 120"/>
              <a:gd name="T90" fmla="*/ 0 w 128"/>
              <a:gd name="T91" fmla="*/ 43 h 120"/>
              <a:gd name="T92" fmla="*/ 0 w 128"/>
              <a:gd name="T93" fmla="*/ 117 h 120"/>
              <a:gd name="T94" fmla="*/ 0 w 128"/>
              <a:gd name="T95" fmla="*/ 120 h 120"/>
              <a:gd name="T96" fmla="*/ 3 w 128"/>
              <a:gd name="T9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38" y="99"/>
                </a:moveTo>
                <a:cubicBezTo>
                  <a:pt x="55" y="99"/>
                  <a:pt x="55" y="99"/>
                  <a:pt x="55" y="99"/>
                </a:cubicBezTo>
                <a:cubicBezTo>
                  <a:pt x="55" y="103"/>
                  <a:pt x="55" y="103"/>
                  <a:pt x="55" y="103"/>
                </a:cubicBezTo>
                <a:cubicBezTo>
                  <a:pt x="38" y="103"/>
                  <a:pt x="38" y="103"/>
                  <a:pt x="38" y="103"/>
                </a:cubicBezTo>
                <a:cubicBezTo>
                  <a:pt x="38" y="99"/>
                  <a:pt x="38" y="99"/>
                  <a:pt x="38" y="99"/>
                </a:cubicBezTo>
                <a:close/>
                <a:moveTo>
                  <a:pt x="88" y="98"/>
                </a:moveTo>
                <a:cubicBezTo>
                  <a:pt x="60" y="103"/>
                  <a:pt x="60" y="103"/>
                  <a:pt x="60" y="103"/>
                </a:cubicBezTo>
                <a:cubicBezTo>
                  <a:pt x="65" y="76"/>
                  <a:pt x="65" y="76"/>
                  <a:pt x="65" y="76"/>
                </a:cubicBezTo>
                <a:cubicBezTo>
                  <a:pt x="105" y="35"/>
                  <a:pt x="105" y="35"/>
                  <a:pt x="105" y="35"/>
                </a:cubicBezTo>
                <a:cubicBezTo>
                  <a:pt x="128" y="57"/>
                  <a:pt x="128" y="57"/>
                  <a:pt x="128" y="57"/>
                </a:cubicBezTo>
                <a:cubicBezTo>
                  <a:pt x="88" y="98"/>
                  <a:pt x="88" y="98"/>
                  <a:pt x="88" y="98"/>
                </a:cubicBezTo>
                <a:close/>
                <a:moveTo>
                  <a:pt x="83" y="87"/>
                </a:moveTo>
                <a:cubicBezTo>
                  <a:pt x="117" y="52"/>
                  <a:pt x="117" y="52"/>
                  <a:pt x="117" y="52"/>
                </a:cubicBezTo>
                <a:cubicBezTo>
                  <a:pt x="114" y="49"/>
                  <a:pt x="114" y="49"/>
                  <a:pt x="114" y="49"/>
                </a:cubicBezTo>
                <a:cubicBezTo>
                  <a:pt x="80" y="84"/>
                  <a:pt x="80" y="84"/>
                  <a:pt x="80" y="84"/>
                </a:cubicBezTo>
                <a:cubicBezTo>
                  <a:pt x="83" y="87"/>
                  <a:pt x="83" y="87"/>
                  <a:pt x="83" y="87"/>
                </a:cubicBezTo>
                <a:close/>
                <a:moveTo>
                  <a:pt x="85" y="95"/>
                </a:moveTo>
                <a:cubicBezTo>
                  <a:pt x="73" y="97"/>
                  <a:pt x="73" y="97"/>
                  <a:pt x="73" y="97"/>
                </a:cubicBezTo>
                <a:cubicBezTo>
                  <a:pt x="66" y="90"/>
                  <a:pt x="66" y="90"/>
                  <a:pt x="66" y="90"/>
                </a:cubicBezTo>
                <a:cubicBezTo>
                  <a:pt x="68" y="78"/>
                  <a:pt x="68" y="78"/>
                  <a:pt x="68" y="78"/>
                </a:cubicBezTo>
                <a:cubicBezTo>
                  <a:pt x="85" y="95"/>
                  <a:pt x="85" y="95"/>
                  <a:pt x="85" y="95"/>
                </a:cubicBezTo>
                <a:close/>
                <a:moveTo>
                  <a:pt x="74" y="78"/>
                </a:moveTo>
                <a:cubicBezTo>
                  <a:pt x="108" y="43"/>
                  <a:pt x="108" y="43"/>
                  <a:pt x="108" y="43"/>
                </a:cubicBezTo>
                <a:cubicBezTo>
                  <a:pt x="106" y="40"/>
                  <a:pt x="106" y="40"/>
                  <a:pt x="106" y="40"/>
                </a:cubicBezTo>
                <a:cubicBezTo>
                  <a:pt x="71" y="76"/>
                  <a:pt x="71" y="76"/>
                  <a:pt x="71" y="76"/>
                </a:cubicBezTo>
                <a:cubicBezTo>
                  <a:pt x="74" y="78"/>
                  <a:pt x="74" y="78"/>
                  <a:pt x="74" y="78"/>
                </a:cubicBezTo>
                <a:close/>
                <a:moveTo>
                  <a:pt x="3" y="120"/>
                </a:moveTo>
                <a:cubicBezTo>
                  <a:pt x="92" y="120"/>
                  <a:pt x="92" y="120"/>
                  <a:pt x="92" y="120"/>
                </a:cubicBezTo>
                <a:cubicBezTo>
                  <a:pt x="96" y="120"/>
                  <a:pt x="96" y="120"/>
                  <a:pt x="96" y="120"/>
                </a:cubicBezTo>
                <a:cubicBezTo>
                  <a:pt x="96" y="117"/>
                  <a:pt x="96" y="117"/>
                  <a:pt x="96" y="117"/>
                </a:cubicBezTo>
                <a:cubicBezTo>
                  <a:pt x="96" y="96"/>
                  <a:pt x="96" y="96"/>
                  <a:pt x="96" y="96"/>
                </a:cubicBezTo>
                <a:cubicBezTo>
                  <a:pt x="89" y="103"/>
                  <a:pt x="89" y="103"/>
                  <a:pt x="89" y="103"/>
                </a:cubicBezTo>
                <a:cubicBezTo>
                  <a:pt x="89" y="114"/>
                  <a:pt x="89" y="114"/>
                  <a:pt x="89" y="114"/>
                </a:cubicBezTo>
                <a:cubicBezTo>
                  <a:pt x="7" y="114"/>
                  <a:pt x="7" y="114"/>
                  <a:pt x="7" y="114"/>
                </a:cubicBezTo>
                <a:cubicBezTo>
                  <a:pt x="7" y="49"/>
                  <a:pt x="7" y="49"/>
                  <a:pt x="7" y="49"/>
                </a:cubicBezTo>
                <a:cubicBezTo>
                  <a:pt x="19" y="49"/>
                  <a:pt x="32" y="49"/>
                  <a:pt x="45" y="49"/>
                </a:cubicBezTo>
                <a:cubicBezTo>
                  <a:pt x="46" y="49"/>
                  <a:pt x="47" y="48"/>
                  <a:pt x="47" y="46"/>
                </a:cubicBezTo>
                <a:cubicBezTo>
                  <a:pt x="47" y="33"/>
                  <a:pt x="47" y="20"/>
                  <a:pt x="47" y="7"/>
                </a:cubicBezTo>
                <a:cubicBezTo>
                  <a:pt x="89" y="7"/>
                  <a:pt x="89" y="7"/>
                  <a:pt x="89" y="7"/>
                </a:cubicBezTo>
                <a:cubicBezTo>
                  <a:pt x="89" y="44"/>
                  <a:pt x="89" y="44"/>
                  <a:pt x="89" y="44"/>
                </a:cubicBezTo>
                <a:cubicBezTo>
                  <a:pt x="96" y="38"/>
                  <a:pt x="96" y="38"/>
                  <a:pt x="96" y="38"/>
                </a:cubicBezTo>
                <a:cubicBezTo>
                  <a:pt x="96" y="4"/>
                  <a:pt x="96" y="4"/>
                  <a:pt x="96" y="4"/>
                </a:cubicBezTo>
                <a:cubicBezTo>
                  <a:pt x="96" y="0"/>
                  <a:pt x="96" y="0"/>
                  <a:pt x="96" y="0"/>
                </a:cubicBezTo>
                <a:cubicBezTo>
                  <a:pt x="92" y="0"/>
                  <a:pt x="92" y="0"/>
                  <a:pt x="92" y="0"/>
                </a:cubicBezTo>
                <a:cubicBezTo>
                  <a:pt x="42" y="0"/>
                  <a:pt x="42" y="0"/>
                  <a:pt x="42" y="0"/>
                </a:cubicBezTo>
                <a:cubicBezTo>
                  <a:pt x="0" y="43"/>
                  <a:pt x="0" y="43"/>
                  <a:pt x="0" y="43"/>
                </a:cubicBezTo>
                <a:cubicBezTo>
                  <a:pt x="0" y="117"/>
                  <a:pt x="0" y="117"/>
                  <a:pt x="0" y="117"/>
                </a:cubicBezTo>
                <a:cubicBezTo>
                  <a:pt x="0" y="120"/>
                  <a:pt x="0" y="120"/>
                  <a:pt x="0" y="120"/>
                </a:cubicBezTo>
                <a:cubicBezTo>
                  <a:pt x="3" y="120"/>
                  <a:pt x="3" y="120"/>
                  <a:pt x="3" y="120"/>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dirty="0">
              <a:solidFill>
                <a:srgbClr val="25282B"/>
              </a:solidFill>
              <a:cs typeface="+mn-ea"/>
              <a:sym typeface="+mn-lt"/>
            </a:endParaRPr>
          </a:p>
        </p:txBody>
      </p:sp>
      <p:sp>
        <p:nvSpPr>
          <p:cNvPr id="1048708" name="矩形 4"/>
          <p:cNvSpPr/>
          <p:nvPr/>
        </p:nvSpPr>
        <p:spPr>
          <a:xfrm>
            <a:off x="227201" y="3571368"/>
            <a:ext cx="1892964" cy="1831399"/>
          </a:xfrm>
          <a:prstGeom prst="rect">
            <a:avLst/>
          </a:prstGeom>
        </p:spPr>
        <p:txBody>
          <a:bodyPr wrap="square">
            <a:spAutoFit/>
          </a:bodyPr>
          <a:lstStyle/>
          <a:p>
            <a:pPr algn="just">
              <a:lnSpc>
                <a:spcPct val="130000"/>
              </a:lnSpc>
            </a:pPr>
            <a:r>
              <a:rPr lang="zh-CN" altLang="en-US" sz="1100" dirty="0">
                <a:solidFill>
                  <a:schemeClr val="bg1">
                    <a:lumMod val="50000"/>
                  </a:schemeClr>
                </a:solidFill>
                <a:cs typeface="+mn-ea"/>
                <a:sym typeface="+mn-lt"/>
              </a:rPr>
              <a:t>通过实施统一</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监控运维平台，不仅打造了一体化、标准化的监控运维体系，并注入了主动的</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监控数据采集与自动的故障风险能力，可以为公司打造更加完善的</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监控能力，满足运维团队对监控深度和广度的诉求。</a:t>
            </a:r>
            <a:endParaRPr lang="en-US" altLang="zh-CN" sz="1100" dirty="0">
              <a:solidFill>
                <a:schemeClr val="bg1">
                  <a:lumMod val="50000"/>
                </a:schemeClr>
              </a:solidFill>
              <a:cs typeface="+mn-ea"/>
              <a:sym typeface="+mn-lt"/>
            </a:endParaRPr>
          </a:p>
        </p:txBody>
      </p:sp>
      <p:sp>
        <p:nvSpPr>
          <p:cNvPr id="1048709" name="矩形 6"/>
          <p:cNvSpPr/>
          <p:nvPr/>
        </p:nvSpPr>
        <p:spPr>
          <a:xfrm>
            <a:off x="219749" y="2873393"/>
            <a:ext cx="1892964" cy="300082"/>
          </a:xfrm>
          <a:prstGeom prst="rect">
            <a:avLst/>
          </a:prstGeom>
        </p:spPr>
        <p:txBody>
          <a:bodyPr wrap="square">
            <a:spAutoFit/>
          </a:bodyPr>
          <a:lstStyle/>
          <a:p>
            <a:pPr lvl="0" algn="ctr" defTabSz="1377950">
              <a:lnSpc>
                <a:spcPct val="90000"/>
              </a:lnSpc>
              <a:spcBef>
                <a:spcPct val="0"/>
              </a:spcBef>
              <a:spcAft>
                <a:spcPct val="35000"/>
              </a:spcAft>
            </a:pPr>
            <a:r>
              <a:rPr lang="zh-CN" altLang="en-US" sz="1500" b="1" dirty="0">
                <a:solidFill>
                  <a:srgbClr val="CC0000"/>
                </a:solidFill>
                <a:cs typeface="+mn-ea"/>
                <a:sym typeface="+mn-lt"/>
              </a:rPr>
              <a:t>打造完善监控能力</a:t>
            </a:r>
          </a:p>
        </p:txBody>
      </p:sp>
      <p:sp>
        <p:nvSpPr>
          <p:cNvPr id="1048710" name="矩形 104"/>
          <p:cNvSpPr/>
          <p:nvPr/>
        </p:nvSpPr>
        <p:spPr>
          <a:xfrm>
            <a:off x="2506838" y="3564565"/>
            <a:ext cx="1892964" cy="1611339"/>
          </a:xfrm>
          <a:prstGeom prst="rect">
            <a:avLst/>
          </a:prstGeom>
        </p:spPr>
        <p:txBody>
          <a:bodyPr wrap="square">
            <a:spAutoFit/>
          </a:bodyPr>
          <a:lstStyle/>
          <a:p>
            <a:pPr algn="just">
              <a:lnSpc>
                <a:spcPct val="130000"/>
              </a:lnSpc>
            </a:pPr>
            <a:r>
              <a:rPr lang="zh-CN" altLang="en-US" sz="1100" dirty="0">
                <a:solidFill>
                  <a:schemeClr val="bg1">
                    <a:lumMod val="50000"/>
                  </a:schemeClr>
                </a:solidFill>
                <a:cs typeface="+mn-ea"/>
                <a:sym typeface="+mn-lt"/>
              </a:rPr>
              <a:t>实现监控与故障数据的可视化展示，对监控与故障数据进行全面、深度的分析，分析故障特征，辅助发现问题根源，定期输出分析报告，支持我们从传统运维统计转向自动化运维</a:t>
            </a:r>
            <a:r>
              <a:rPr lang="zh-CN" altLang="en-US" sz="1100">
                <a:solidFill>
                  <a:schemeClr val="bg1">
                    <a:lumMod val="50000"/>
                  </a:schemeClr>
                </a:solidFill>
                <a:cs typeface="+mn-ea"/>
                <a:sym typeface="+mn-lt"/>
              </a:rPr>
              <a:t>分析。 </a:t>
            </a:r>
            <a:endParaRPr lang="en-US" altLang="zh-CN" sz="1100" dirty="0">
              <a:solidFill>
                <a:schemeClr val="bg1">
                  <a:lumMod val="50000"/>
                </a:schemeClr>
              </a:solidFill>
              <a:cs typeface="+mn-ea"/>
              <a:sym typeface="+mn-lt"/>
            </a:endParaRPr>
          </a:p>
        </p:txBody>
      </p:sp>
      <p:sp>
        <p:nvSpPr>
          <p:cNvPr id="1048711" name="矩形 105"/>
          <p:cNvSpPr/>
          <p:nvPr/>
        </p:nvSpPr>
        <p:spPr>
          <a:xfrm>
            <a:off x="2450655" y="2852936"/>
            <a:ext cx="1988300" cy="582467"/>
          </a:xfrm>
          <a:prstGeom prst="rect">
            <a:avLst/>
          </a:prstGeom>
        </p:spPr>
        <p:txBody>
          <a:bodyPr wrap="square">
            <a:spAutoFit/>
          </a:bodyPr>
          <a:lstStyle/>
          <a:p>
            <a:pPr lvl="0" defTabSz="1377950">
              <a:lnSpc>
                <a:spcPct val="110000"/>
              </a:lnSpc>
              <a:spcBef>
                <a:spcPct val="0"/>
              </a:spcBef>
            </a:pPr>
            <a:r>
              <a:rPr lang="zh-CN" altLang="en-US" sz="1500" b="1" dirty="0">
                <a:solidFill>
                  <a:srgbClr val="3366CC"/>
                </a:solidFill>
                <a:cs typeface="+mn-ea"/>
                <a:sym typeface="+mn-lt"/>
              </a:rPr>
              <a:t>实现可视化</a:t>
            </a:r>
            <a:r>
              <a:rPr lang="en-US" altLang="zh-CN" sz="1500" b="1" dirty="0">
                <a:solidFill>
                  <a:srgbClr val="3366CC"/>
                </a:solidFill>
                <a:cs typeface="+mn-ea"/>
                <a:sym typeface="+mn-lt"/>
              </a:rPr>
              <a:t>IT</a:t>
            </a:r>
            <a:r>
              <a:rPr lang="zh-CN" altLang="en-US" sz="1500" b="1" dirty="0">
                <a:solidFill>
                  <a:srgbClr val="3366CC"/>
                </a:solidFill>
                <a:cs typeface="+mn-ea"/>
                <a:sym typeface="+mn-lt"/>
              </a:rPr>
              <a:t>监控与分析</a:t>
            </a:r>
          </a:p>
        </p:txBody>
      </p:sp>
      <p:sp>
        <p:nvSpPr>
          <p:cNvPr id="1048712" name="矩形 106"/>
          <p:cNvSpPr/>
          <p:nvPr/>
        </p:nvSpPr>
        <p:spPr>
          <a:xfrm>
            <a:off x="4767268" y="3543357"/>
            <a:ext cx="1892964" cy="2051459"/>
          </a:xfrm>
          <a:prstGeom prst="rect">
            <a:avLst/>
          </a:prstGeom>
        </p:spPr>
        <p:txBody>
          <a:bodyPr wrap="square">
            <a:spAutoFit/>
          </a:bodyPr>
          <a:lstStyle/>
          <a:p>
            <a:pPr algn="just">
              <a:lnSpc>
                <a:spcPct val="130000"/>
              </a:lnSpc>
            </a:pPr>
            <a:r>
              <a:rPr lang="zh-CN" altLang="en-US" sz="1100" dirty="0">
                <a:solidFill>
                  <a:schemeClr val="bg1">
                    <a:lumMod val="50000"/>
                  </a:schemeClr>
                </a:solidFill>
                <a:cs typeface="+mn-ea"/>
                <a:sym typeface="+mn-lt"/>
              </a:rPr>
              <a:t>统一</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监控运维平台会全面采集被监控系统各项运行数据，可以为运维团队提供有效的故障信息和原因定位辅助，帮助运维人员及时发现系统故障并迅速、准确定位故障原有，进而可快速修复系统故障，保障业务的可用性和连续性。</a:t>
            </a:r>
          </a:p>
        </p:txBody>
      </p:sp>
      <p:sp>
        <p:nvSpPr>
          <p:cNvPr id="1048713" name="矩形 107"/>
          <p:cNvSpPr/>
          <p:nvPr/>
        </p:nvSpPr>
        <p:spPr>
          <a:xfrm>
            <a:off x="4695260" y="2853772"/>
            <a:ext cx="2036980" cy="582467"/>
          </a:xfrm>
          <a:prstGeom prst="rect">
            <a:avLst/>
          </a:prstGeom>
        </p:spPr>
        <p:txBody>
          <a:bodyPr wrap="square">
            <a:spAutoFit/>
          </a:bodyPr>
          <a:lstStyle/>
          <a:p>
            <a:pPr lvl="0" defTabSz="1377950">
              <a:lnSpc>
                <a:spcPct val="110000"/>
              </a:lnSpc>
              <a:spcBef>
                <a:spcPct val="0"/>
              </a:spcBef>
            </a:pPr>
            <a:r>
              <a:rPr lang="zh-CN" altLang="en-US" sz="1500" b="1" dirty="0">
                <a:solidFill>
                  <a:schemeClr val="accent4"/>
                </a:solidFill>
                <a:cs typeface="+mn-ea"/>
                <a:sym typeface="+mn-lt"/>
              </a:rPr>
              <a:t>提供有效故障信息和定位辅助</a:t>
            </a:r>
          </a:p>
        </p:txBody>
      </p:sp>
      <p:sp>
        <p:nvSpPr>
          <p:cNvPr id="1048714" name="矩形 108"/>
          <p:cNvSpPr/>
          <p:nvPr/>
        </p:nvSpPr>
        <p:spPr>
          <a:xfrm>
            <a:off x="7018939" y="3543357"/>
            <a:ext cx="1892964" cy="2051459"/>
          </a:xfrm>
          <a:prstGeom prst="rect">
            <a:avLst/>
          </a:prstGeom>
        </p:spPr>
        <p:txBody>
          <a:bodyPr wrap="square">
            <a:spAutoFit/>
          </a:bodyPr>
          <a:lstStyle/>
          <a:p>
            <a:pPr algn="just">
              <a:lnSpc>
                <a:spcPct val="130000"/>
              </a:lnSpc>
            </a:pPr>
            <a:r>
              <a:rPr lang="zh-CN" altLang="en-US" sz="1100" dirty="0">
                <a:solidFill>
                  <a:schemeClr val="bg1">
                    <a:lumMod val="50000"/>
                  </a:schemeClr>
                </a:solidFill>
                <a:cs typeface="+mn-ea"/>
                <a:sym typeface="+mn-lt"/>
              </a:rPr>
              <a:t>利用平台的自动化故障处理能力，帮助我们构建更加完善的</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故障处理机制，沉淀</a:t>
            </a:r>
            <a:r>
              <a:rPr lang="en-US" altLang="zh-CN" sz="1100" dirty="0">
                <a:solidFill>
                  <a:schemeClr val="bg1">
                    <a:lumMod val="50000"/>
                  </a:schemeClr>
                </a:solidFill>
                <a:cs typeface="+mn-ea"/>
                <a:sym typeface="+mn-lt"/>
              </a:rPr>
              <a:t>IT</a:t>
            </a:r>
            <a:r>
              <a:rPr lang="zh-CN" altLang="en-US" sz="1100" dirty="0">
                <a:solidFill>
                  <a:schemeClr val="bg1">
                    <a:lumMod val="50000"/>
                  </a:schemeClr>
                </a:solidFill>
                <a:cs typeface="+mn-ea"/>
                <a:sym typeface="+mn-lt"/>
              </a:rPr>
              <a:t>应急预案，提升故障处置的准确性。今后，对于一般系统故障可由人工进行标准化处理，而对于关键平台的服务不可用或功能故障则由平台自动进行处置。</a:t>
            </a:r>
            <a:endParaRPr lang="en-US" altLang="zh-CN" sz="1100" dirty="0">
              <a:solidFill>
                <a:schemeClr val="bg1">
                  <a:lumMod val="50000"/>
                </a:schemeClr>
              </a:solidFill>
              <a:cs typeface="+mn-ea"/>
              <a:sym typeface="+mn-lt"/>
            </a:endParaRPr>
          </a:p>
        </p:txBody>
      </p:sp>
      <p:sp>
        <p:nvSpPr>
          <p:cNvPr id="1048715" name="矩形 109"/>
          <p:cNvSpPr/>
          <p:nvPr/>
        </p:nvSpPr>
        <p:spPr>
          <a:xfrm>
            <a:off x="6948264" y="2846130"/>
            <a:ext cx="2036980" cy="582467"/>
          </a:xfrm>
          <a:prstGeom prst="rect">
            <a:avLst/>
          </a:prstGeom>
        </p:spPr>
        <p:txBody>
          <a:bodyPr wrap="square">
            <a:spAutoFit/>
          </a:bodyPr>
          <a:lstStyle/>
          <a:p>
            <a:pPr defTabSz="1377950">
              <a:lnSpc>
                <a:spcPct val="110000"/>
              </a:lnSpc>
              <a:spcBef>
                <a:spcPct val="0"/>
              </a:spcBef>
            </a:pPr>
            <a:r>
              <a:rPr lang="zh-CN" altLang="en-US" sz="1500" b="1" dirty="0">
                <a:solidFill>
                  <a:srgbClr val="00B050"/>
                </a:solidFill>
                <a:cs typeface="+mn-ea"/>
                <a:sym typeface="+mn-lt"/>
              </a:rPr>
              <a:t>沉淀应急预案提升处置准确性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Rectangle 69"/>
          <p:cNvSpPr txBox="1">
            <a:spLocks noChangeArrowheads="1"/>
          </p:cNvSpPr>
          <p:nvPr/>
        </p:nvSpPr>
        <p:spPr bwMode="auto">
          <a:xfrm>
            <a:off x="323850" y="44450"/>
            <a:ext cx="6264275"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b="1" dirty="0">
              <a:solidFill>
                <a:schemeClr val="bg1"/>
              </a:solidFill>
              <a:latin typeface="+mn-lt"/>
              <a:ea typeface="+mn-ea"/>
              <a:cs typeface="+mn-ea"/>
              <a:sym typeface="+mn-lt"/>
            </a:endParaRPr>
          </a:p>
        </p:txBody>
      </p:sp>
      <p:sp>
        <p:nvSpPr>
          <p:cNvPr id="1048719" name="Rectangle 69"/>
          <p:cNvSpPr txBox="1">
            <a:spLocks noChangeArrowheads="1"/>
          </p:cNvSpPr>
          <p:nvPr/>
        </p:nvSpPr>
        <p:spPr bwMode="auto">
          <a:xfrm>
            <a:off x="106929" y="23114"/>
            <a:ext cx="1656759" cy="602879"/>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目录</a:t>
            </a:r>
          </a:p>
        </p:txBody>
      </p:sp>
      <p:sp>
        <p:nvSpPr>
          <p:cNvPr id="1048720" name="矩形 22"/>
          <p:cNvSpPr/>
          <p:nvPr/>
        </p:nvSpPr>
        <p:spPr bwMode="auto">
          <a:xfrm>
            <a:off x="1392238" y="1846263"/>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721" name="矩形 28"/>
          <p:cNvSpPr/>
          <p:nvPr/>
        </p:nvSpPr>
        <p:spPr bwMode="auto">
          <a:xfrm>
            <a:off x="1392238" y="184626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722" name="TextBox 21"/>
          <p:cNvSpPr txBox="1">
            <a:spLocks noChangeArrowheads="1"/>
          </p:cNvSpPr>
          <p:nvPr/>
        </p:nvSpPr>
        <p:spPr bwMode="auto">
          <a:xfrm>
            <a:off x="1498628" y="190182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048723" name="TextBox 26"/>
          <p:cNvSpPr txBox="1">
            <a:spLocks noChangeArrowheads="1"/>
          </p:cNvSpPr>
          <p:nvPr/>
        </p:nvSpPr>
        <p:spPr bwMode="auto">
          <a:xfrm>
            <a:off x="2321158" y="194722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项目背景</a:t>
            </a:r>
          </a:p>
        </p:txBody>
      </p:sp>
      <p:sp>
        <p:nvSpPr>
          <p:cNvPr id="1048724" name="矩形 69"/>
          <p:cNvSpPr/>
          <p:nvPr/>
        </p:nvSpPr>
        <p:spPr bwMode="auto">
          <a:xfrm>
            <a:off x="1390650" y="4777794"/>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725" name="矩形 70"/>
          <p:cNvSpPr/>
          <p:nvPr/>
        </p:nvSpPr>
        <p:spPr bwMode="auto">
          <a:xfrm>
            <a:off x="1390650" y="4777794"/>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726" name="TextBox 21"/>
          <p:cNvSpPr txBox="1">
            <a:spLocks noChangeArrowheads="1"/>
          </p:cNvSpPr>
          <p:nvPr/>
        </p:nvSpPr>
        <p:spPr bwMode="auto">
          <a:xfrm>
            <a:off x="1497040" y="4833356"/>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sz="2400" b="1" dirty="0">
                <a:solidFill>
                  <a:schemeClr val="bg1"/>
                </a:solidFill>
                <a:latin typeface="+mn-lt"/>
                <a:ea typeface="+mn-ea"/>
                <a:cs typeface="+mn-ea"/>
                <a:sym typeface="+mn-lt"/>
              </a:rPr>
              <a:t>5</a:t>
            </a:r>
          </a:p>
        </p:txBody>
      </p:sp>
      <p:sp>
        <p:nvSpPr>
          <p:cNvPr id="1048727" name="TextBox 26"/>
          <p:cNvSpPr txBox="1">
            <a:spLocks noChangeArrowheads="1"/>
          </p:cNvSpPr>
          <p:nvPr/>
        </p:nvSpPr>
        <p:spPr bwMode="auto">
          <a:xfrm>
            <a:off x="2321158" y="2716848"/>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建设目标</a:t>
            </a:r>
          </a:p>
        </p:txBody>
      </p:sp>
      <p:sp>
        <p:nvSpPr>
          <p:cNvPr id="1048728" name="矩形 3"/>
          <p:cNvSpPr/>
          <p:nvPr/>
        </p:nvSpPr>
        <p:spPr bwMode="auto">
          <a:xfrm>
            <a:off x="1390333" y="3280678"/>
            <a:ext cx="6359525" cy="571500"/>
          </a:xfrm>
          <a:prstGeom prst="rect">
            <a:avLst/>
          </a:prstGeom>
          <a:solidFill>
            <a:srgbClr val="BFBFB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729" name="矩形 4"/>
          <p:cNvSpPr/>
          <p:nvPr/>
        </p:nvSpPr>
        <p:spPr bwMode="auto">
          <a:xfrm>
            <a:off x="1390333" y="401410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chemeClr val="tx1"/>
              </a:solidFill>
              <a:cs typeface="+mn-ea"/>
              <a:sym typeface="+mn-lt"/>
            </a:endParaRPr>
          </a:p>
        </p:txBody>
      </p:sp>
      <p:sp>
        <p:nvSpPr>
          <p:cNvPr id="1048730" name="TextBox 21"/>
          <p:cNvSpPr txBox="1">
            <a:spLocks noChangeArrowheads="1"/>
          </p:cNvSpPr>
          <p:nvPr/>
        </p:nvSpPr>
        <p:spPr bwMode="auto">
          <a:xfrm>
            <a:off x="1496723" y="406966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dirty="0">
                <a:solidFill>
                  <a:schemeClr val="bg1"/>
                </a:solidFill>
                <a:latin typeface="+mn-lt"/>
                <a:ea typeface="+mn-ea"/>
                <a:cs typeface="+mn-ea"/>
                <a:sym typeface="+mn-lt"/>
              </a:rPr>
              <a:t>4</a:t>
            </a:r>
          </a:p>
        </p:txBody>
      </p:sp>
      <p:sp>
        <p:nvSpPr>
          <p:cNvPr id="1048731" name="矩形 7"/>
          <p:cNvSpPr/>
          <p:nvPr/>
        </p:nvSpPr>
        <p:spPr bwMode="auto">
          <a:xfrm>
            <a:off x="1390333" y="2569528"/>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732" name="矩形 8"/>
          <p:cNvSpPr/>
          <p:nvPr/>
        </p:nvSpPr>
        <p:spPr bwMode="auto">
          <a:xfrm>
            <a:off x="1390333" y="2569528"/>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733" name="TextBox 21"/>
          <p:cNvSpPr txBox="1">
            <a:spLocks noChangeArrowheads="1"/>
          </p:cNvSpPr>
          <p:nvPr/>
        </p:nvSpPr>
        <p:spPr bwMode="auto">
          <a:xfrm>
            <a:off x="1496723" y="2625090"/>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a:solidFill>
                  <a:schemeClr val="bg1"/>
                </a:solidFill>
                <a:latin typeface="+mn-lt"/>
                <a:ea typeface="+mn-ea"/>
                <a:cs typeface="+mn-ea"/>
                <a:sym typeface="+mn-lt"/>
              </a:rPr>
              <a:t>2</a:t>
            </a:r>
          </a:p>
        </p:txBody>
      </p:sp>
      <p:sp>
        <p:nvSpPr>
          <p:cNvPr id="1048734" name="TextBox 26"/>
          <p:cNvSpPr txBox="1">
            <a:spLocks noChangeArrowheads="1"/>
          </p:cNvSpPr>
          <p:nvPr/>
        </p:nvSpPr>
        <p:spPr bwMode="auto">
          <a:xfrm>
            <a:off x="2321158" y="4115386"/>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平台特性</a:t>
            </a:r>
          </a:p>
        </p:txBody>
      </p:sp>
      <p:sp>
        <p:nvSpPr>
          <p:cNvPr id="1048735" name="TextBox 26"/>
          <p:cNvSpPr txBox="1">
            <a:spLocks noChangeArrowheads="1"/>
          </p:cNvSpPr>
          <p:nvPr/>
        </p:nvSpPr>
        <p:spPr bwMode="auto">
          <a:xfrm>
            <a:off x="2321158" y="4879077"/>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dirty="0">
                <a:solidFill>
                  <a:schemeClr val="tx1"/>
                </a:solidFill>
                <a:latin typeface="+mn-lt"/>
                <a:ea typeface="+mn-ea"/>
                <a:cs typeface="+mn-ea"/>
                <a:sym typeface="+mn-lt"/>
              </a:rPr>
              <a:t>项目实施计划</a:t>
            </a:r>
          </a:p>
        </p:txBody>
      </p:sp>
      <p:sp>
        <p:nvSpPr>
          <p:cNvPr id="1048736" name="TextBox 26"/>
          <p:cNvSpPr txBox="1">
            <a:spLocks noChangeArrowheads="1"/>
          </p:cNvSpPr>
          <p:nvPr/>
        </p:nvSpPr>
        <p:spPr bwMode="auto">
          <a:xfrm>
            <a:off x="2321158" y="3427943"/>
            <a:ext cx="4858963" cy="368300"/>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zh-CN" altLang="en-US" b="1">
                <a:solidFill>
                  <a:schemeClr val="tx1"/>
                </a:solidFill>
                <a:latin typeface="+mn-lt"/>
                <a:ea typeface="+mn-ea"/>
                <a:cs typeface="+mn-ea"/>
                <a:sym typeface="+mn-lt"/>
              </a:rPr>
              <a:t>实施内容</a:t>
            </a:r>
            <a:endParaRPr lang="zh-CN" altLang="en-US" b="1" dirty="0">
              <a:solidFill>
                <a:schemeClr val="tx1"/>
              </a:solidFill>
              <a:latin typeface="+mn-lt"/>
              <a:ea typeface="+mn-ea"/>
              <a:cs typeface="+mn-ea"/>
              <a:sym typeface="+mn-lt"/>
            </a:endParaRPr>
          </a:p>
        </p:txBody>
      </p:sp>
      <p:sp>
        <p:nvSpPr>
          <p:cNvPr id="1048737" name="矩形 24"/>
          <p:cNvSpPr/>
          <p:nvPr/>
        </p:nvSpPr>
        <p:spPr bwMode="auto">
          <a:xfrm>
            <a:off x="1392238" y="4014683"/>
            <a:ext cx="6359525"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cs typeface="+mn-ea"/>
              <a:sym typeface="+mn-lt"/>
            </a:endParaRPr>
          </a:p>
        </p:txBody>
      </p:sp>
      <p:sp>
        <p:nvSpPr>
          <p:cNvPr id="1048738" name="矩形 25"/>
          <p:cNvSpPr/>
          <p:nvPr/>
        </p:nvSpPr>
        <p:spPr bwMode="auto">
          <a:xfrm>
            <a:off x="1390333" y="3280623"/>
            <a:ext cx="571500"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FF0000"/>
              </a:buClr>
              <a:buSzPct val="70000"/>
              <a:buFont typeface="Wingdings" panose="05000000000000000000" pitchFamily="2" charset="2"/>
              <a:buChar char="u"/>
            </a:pPr>
            <a:endParaRPr lang="zh-CN" altLang="en-US">
              <a:solidFill>
                <a:srgbClr val="00B0F0"/>
              </a:solidFill>
              <a:cs typeface="+mn-ea"/>
              <a:sym typeface="+mn-lt"/>
            </a:endParaRPr>
          </a:p>
        </p:txBody>
      </p:sp>
      <p:sp>
        <p:nvSpPr>
          <p:cNvPr id="1048739" name="TextBox 21"/>
          <p:cNvSpPr txBox="1">
            <a:spLocks noChangeArrowheads="1"/>
          </p:cNvSpPr>
          <p:nvPr/>
        </p:nvSpPr>
        <p:spPr bwMode="auto">
          <a:xfrm>
            <a:off x="1496723" y="3336185"/>
            <a:ext cx="357276" cy="460375"/>
          </a:xfrm>
          <a:prstGeom prst="rect">
            <a:avLst/>
          </a:prstGeom>
          <a:noFill/>
          <a:ln>
            <a:noFill/>
          </a:ln>
        </p:spPr>
        <p:txBody>
          <a:bodyPr>
            <a:spAutoFit/>
          </a:bodyPr>
          <a:lstStyle>
            <a:lvl1pPr>
              <a:defRPr>
                <a:solidFill>
                  <a:schemeClr val="tx2"/>
                </a:solidFill>
                <a:latin typeface="Verdana" panose="020B0604030504040204" charset="0"/>
                <a:ea typeface="宋体" panose="02010600030101010101" pitchFamily="2" charset="-122"/>
              </a:defRPr>
            </a:lvl1pPr>
            <a:lvl2pPr marL="742950" indent="-285750">
              <a:defRPr>
                <a:solidFill>
                  <a:schemeClr val="tx2"/>
                </a:solidFill>
                <a:latin typeface="Verdana" panose="020B0604030504040204" charset="0"/>
                <a:ea typeface="宋体" panose="02010600030101010101" pitchFamily="2" charset="-122"/>
              </a:defRPr>
            </a:lvl2pPr>
            <a:lvl3pPr marL="1143000" indent="-228600">
              <a:defRPr>
                <a:solidFill>
                  <a:schemeClr val="tx2"/>
                </a:solidFill>
                <a:latin typeface="Verdana" panose="020B0604030504040204" charset="0"/>
                <a:ea typeface="宋体" panose="02010600030101010101" pitchFamily="2" charset="-122"/>
              </a:defRPr>
            </a:lvl3pPr>
            <a:lvl4pPr marL="1600200" indent="-228600">
              <a:defRPr>
                <a:solidFill>
                  <a:schemeClr val="tx2"/>
                </a:solidFill>
                <a:latin typeface="Verdana" panose="020B0604030504040204" charset="0"/>
                <a:ea typeface="宋体" panose="02010600030101010101" pitchFamily="2" charset="-122"/>
              </a:defRPr>
            </a:lvl4pPr>
            <a:lvl5pPr marL="2057400" indent="-228600">
              <a:defRPr>
                <a:solidFill>
                  <a:schemeClr val="tx2"/>
                </a:solidFill>
                <a:latin typeface="Verdana" panose="020B0604030504040204" charset="0"/>
                <a:ea typeface="宋体" panose="02010600030101010101" pitchFamily="2" charset="-122"/>
              </a:defRPr>
            </a:lvl5pPr>
            <a:lvl6pPr marL="25146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6pPr>
            <a:lvl7pPr marL="29718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7pPr>
            <a:lvl8pPr marL="34290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8pPr>
            <a:lvl9pPr marL="3886200" indent="-228600" eaLnBrk="0" fontAlgn="base" hangingPunct="0">
              <a:spcBef>
                <a:spcPct val="0"/>
              </a:spcBef>
              <a:spcAft>
                <a:spcPct val="0"/>
              </a:spcAft>
              <a:defRPr>
                <a:solidFill>
                  <a:schemeClr val="tx2"/>
                </a:solidFill>
                <a:latin typeface="Verdana" panose="020B0604030504040204" charset="0"/>
                <a:ea typeface="宋体" panose="02010600030101010101" pitchFamily="2" charset="-122"/>
              </a:defRPr>
            </a:lvl9pPr>
          </a:lstStyle>
          <a:p>
            <a:pPr eaLnBrk="1" hangingPunct="1"/>
            <a:r>
              <a:rPr lang="en-US" altLang="zh-CN" sz="2400" b="1" dirty="0">
                <a:solidFill>
                  <a:schemeClr val="bg1"/>
                </a:solidFill>
                <a:latin typeface="+mn-lt"/>
                <a:ea typeface="+mn-ea"/>
                <a:cs typeface="+mn-ea"/>
                <a:sym typeface="+mn-lt"/>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Rectangle 69"/>
          <p:cNvSpPr txBox="1">
            <a:spLocks noChangeArrowheads="1"/>
          </p:cNvSpPr>
          <p:nvPr/>
        </p:nvSpPr>
        <p:spPr bwMode="auto">
          <a:xfrm>
            <a:off x="29210" y="22860"/>
            <a:ext cx="4825360" cy="60261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总体解决方案</a:t>
            </a:r>
          </a:p>
        </p:txBody>
      </p:sp>
      <p:grpSp>
        <p:nvGrpSpPr>
          <p:cNvPr id="75" name="组合 156"/>
          <p:cNvGrpSpPr/>
          <p:nvPr/>
        </p:nvGrpSpPr>
        <p:grpSpPr>
          <a:xfrm>
            <a:off x="2079430" y="5013076"/>
            <a:ext cx="5042927" cy="1440260"/>
            <a:chOff x="1891171" y="3695818"/>
            <a:chExt cx="5042927" cy="1440260"/>
          </a:xfrm>
        </p:grpSpPr>
        <p:grpSp>
          <p:nvGrpSpPr>
            <p:cNvPr id="76" name="组合 157"/>
            <p:cNvGrpSpPr/>
            <p:nvPr/>
          </p:nvGrpSpPr>
          <p:grpSpPr>
            <a:xfrm>
              <a:off x="1891171" y="4268457"/>
              <a:ext cx="5042927" cy="867621"/>
              <a:chOff x="988012" y="4315534"/>
              <a:chExt cx="5042926" cy="867620"/>
            </a:xfrm>
          </p:grpSpPr>
          <p:sp>
            <p:nvSpPr>
              <p:cNvPr id="1048741" name="Rounded Rectangle 34"/>
              <p:cNvSpPr/>
              <p:nvPr/>
            </p:nvSpPr>
            <p:spPr bwMode="gray">
              <a:xfrm>
                <a:off x="988285" y="4315534"/>
                <a:ext cx="5042653" cy="784785"/>
              </a:xfrm>
              <a:prstGeom prst="roundRect">
                <a:avLst>
                  <a:gd name="adj" fmla="val 7870"/>
                </a:avLst>
              </a:prstGeom>
              <a:noFill/>
              <a:ln w="19050" cap="flat" cmpd="sng" algn="ctr">
                <a:solidFill>
                  <a:schemeClr val="bg1">
                    <a:lumMod val="50000"/>
                  </a:schemeClr>
                </a:solidFill>
                <a:prstDash val="solid"/>
              </a:ln>
              <a:effectLst/>
            </p:spPr>
            <p:txBody>
              <a:bodyPr vert="horz" wrap="square" lIns="72000" tIns="72000" rIns="72000" bIns="72000" numCol="1" rtlCol="0" anchor="ctr" anchorCtr="0" compatLnSpc="1">
                <a:noAutofit/>
              </a:bodyPr>
              <a:lstStyle/>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p:txBody>
          </p:sp>
          <p:sp>
            <p:nvSpPr>
              <p:cNvPr id="1048742" name="TextBox 27"/>
              <p:cNvSpPr txBox="1"/>
              <p:nvPr/>
            </p:nvSpPr>
            <p:spPr>
              <a:xfrm>
                <a:off x="988012" y="4427144"/>
                <a:ext cx="629801" cy="584774"/>
              </a:xfrm>
              <a:prstGeom prst="rect">
                <a:avLst/>
              </a:prstGeom>
              <a:noFill/>
            </p:spPr>
            <p:txBody>
              <a:bodyPr wrap="square" rtlCol="0">
                <a:spAutoFit/>
              </a:bodyPr>
              <a:lstStyle/>
              <a:p>
                <a:pPr algn="ctr" defTabSz="913130"/>
                <a:r>
                  <a:rPr lang="zh-CN" altLang="en-US" sz="1600" b="1" kern="0" dirty="0">
                    <a:solidFill>
                      <a:srgbClr val="9BBB59"/>
                    </a:solidFill>
                    <a:cs typeface="+mn-ea"/>
                    <a:sym typeface="+mn-lt"/>
                  </a:rPr>
                  <a:t>人员支撑</a:t>
                </a:r>
              </a:p>
            </p:txBody>
          </p:sp>
          <p:pic>
            <p:nvPicPr>
              <p:cNvPr id="2097156" name="图片 163"/>
              <p:cNvPicPr>
                <a:picLocks noChangeAspect="1"/>
              </p:cNvPicPr>
              <p:nvPr/>
            </p:nvPicPr>
            <p:blipFill>
              <a:blip r:embed="rId3" cstate="print"/>
              <a:stretch>
                <a:fillRect/>
              </a:stretch>
            </p:blipFill>
            <p:spPr>
              <a:xfrm>
                <a:off x="4533405" y="4450742"/>
                <a:ext cx="376894" cy="376894"/>
              </a:xfrm>
              <a:prstGeom prst="rect">
                <a:avLst/>
              </a:prstGeom>
            </p:spPr>
          </p:pic>
          <p:pic>
            <p:nvPicPr>
              <p:cNvPr id="2097157" name="图片 164"/>
              <p:cNvPicPr>
                <a:picLocks noChangeAspect="1"/>
              </p:cNvPicPr>
              <p:nvPr/>
            </p:nvPicPr>
            <p:blipFill>
              <a:blip r:embed="rId4" cstate="print"/>
              <a:stretch>
                <a:fillRect/>
              </a:stretch>
            </p:blipFill>
            <p:spPr>
              <a:xfrm>
                <a:off x="5347824" y="4429915"/>
                <a:ext cx="376894" cy="352236"/>
              </a:xfrm>
              <a:prstGeom prst="rect">
                <a:avLst/>
              </a:prstGeom>
            </p:spPr>
          </p:pic>
          <p:pic>
            <p:nvPicPr>
              <p:cNvPr id="2097158" name="图片 165"/>
              <p:cNvPicPr>
                <a:picLocks noChangeAspect="1"/>
              </p:cNvPicPr>
              <p:nvPr/>
            </p:nvPicPr>
            <p:blipFill>
              <a:blip r:embed="rId5" cstate="print"/>
              <a:stretch>
                <a:fillRect/>
              </a:stretch>
            </p:blipFill>
            <p:spPr>
              <a:xfrm>
                <a:off x="2708866" y="4413968"/>
                <a:ext cx="414583" cy="414583"/>
              </a:xfrm>
              <a:prstGeom prst="rect">
                <a:avLst/>
              </a:prstGeom>
            </p:spPr>
          </p:pic>
          <p:pic>
            <p:nvPicPr>
              <p:cNvPr id="2097159" name="图片 166"/>
              <p:cNvPicPr>
                <a:picLocks noChangeAspect="1"/>
              </p:cNvPicPr>
              <p:nvPr/>
            </p:nvPicPr>
            <p:blipFill>
              <a:blip r:embed="rId6" cstate="print"/>
              <a:stretch>
                <a:fillRect/>
              </a:stretch>
            </p:blipFill>
            <p:spPr>
              <a:xfrm>
                <a:off x="1791339" y="4384747"/>
                <a:ext cx="456041" cy="456040"/>
              </a:xfrm>
              <a:prstGeom prst="rect">
                <a:avLst/>
              </a:prstGeom>
            </p:spPr>
          </p:pic>
          <p:sp>
            <p:nvSpPr>
              <p:cNvPr id="1048743" name="TextBox 58"/>
              <p:cNvSpPr txBox="1"/>
              <p:nvPr/>
            </p:nvSpPr>
            <p:spPr>
              <a:xfrm>
                <a:off x="1526983" y="4767656"/>
                <a:ext cx="951543"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运维工程师</a:t>
                </a:r>
              </a:p>
            </p:txBody>
          </p:sp>
          <p:sp>
            <p:nvSpPr>
              <p:cNvPr id="1048744" name="TextBox 59"/>
              <p:cNvSpPr txBox="1"/>
              <p:nvPr/>
            </p:nvSpPr>
            <p:spPr>
              <a:xfrm>
                <a:off x="2444606" y="4756937"/>
                <a:ext cx="951543"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技术工程师</a:t>
                </a:r>
              </a:p>
            </p:txBody>
          </p:sp>
          <p:sp>
            <p:nvSpPr>
              <p:cNvPr id="1048745" name="TextBox 60"/>
              <p:cNvSpPr txBox="1"/>
              <p:nvPr/>
            </p:nvSpPr>
            <p:spPr>
              <a:xfrm>
                <a:off x="4457717" y="4756675"/>
                <a:ext cx="472442" cy="408941"/>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en-US" altLang="zh-CN" sz="1100" b="1" kern="0" dirty="0">
                    <a:solidFill>
                      <a:srgbClr val="000000">
                        <a:lumMod val="50000"/>
                        <a:lumOff val="50000"/>
                      </a:srgbClr>
                    </a:solidFill>
                    <a:uFill>
                      <a:solidFill>
                        <a:srgbClr val="000000"/>
                      </a:solidFill>
                    </a:uFill>
                    <a:cs typeface="+mn-ea"/>
                    <a:sym typeface="+mn-lt"/>
                  </a:rPr>
                  <a:t>CIO</a:t>
                </a:r>
                <a:endParaRPr lang="zh-CN" altLang="en-US" sz="1100" b="1" kern="0" dirty="0">
                  <a:solidFill>
                    <a:srgbClr val="000000">
                      <a:lumMod val="50000"/>
                      <a:lumOff val="50000"/>
                    </a:srgbClr>
                  </a:solidFill>
                  <a:uFill>
                    <a:solidFill>
                      <a:srgbClr val="000000"/>
                    </a:solidFill>
                  </a:uFill>
                  <a:cs typeface="+mn-ea"/>
                  <a:sym typeface="+mn-lt"/>
                </a:endParaRPr>
              </a:p>
            </p:txBody>
          </p:sp>
          <p:sp>
            <p:nvSpPr>
              <p:cNvPr id="1048746" name="TextBox 61"/>
              <p:cNvSpPr txBox="1"/>
              <p:nvPr/>
            </p:nvSpPr>
            <p:spPr>
              <a:xfrm>
                <a:off x="5104473" y="4761090"/>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业务主管</a:t>
                </a:r>
              </a:p>
            </p:txBody>
          </p:sp>
          <p:pic>
            <p:nvPicPr>
              <p:cNvPr id="2097160" name="图片 171"/>
              <p:cNvPicPr>
                <a:picLocks noChangeAspect="1"/>
              </p:cNvPicPr>
              <p:nvPr/>
            </p:nvPicPr>
            <p:blipFill>
              <a:blip r:embed="rId7" cstate="print"/>
              <a:stretch>
                <a:fillRect/>
              </a:stretch>
            </p:blipFill>
            <p:spPr>
              <a:xfrm>
                <a:off x="3622939" y="4429164"/>
                <a:ext cx="414583" cy="373498"/>
              </a:xfrm>
              <a:prstGeom prst="rect">
                <a:avLst/>
              </a:prstGeom>
            </p:spPr>
          </p:pic>
          <p:sp>
            <p:nvSpPr>
              <p:cNvPr id="1048747" name="TextBox 63"/>
              <p:cNvSpPr txBox="1"/>
              <p:nvPr/>
            </p:nvSpPr>
            <p:spPr>
              <a:xfrm>
                <a:off x="3434157" y="4760556"/>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运维主管</a:t>
                </a:r>
              </a:p>
            </p:txBody>
          </p:sp>
        </p:grpSp>
        <p:cxnSp>
          <p:nvCxnSpPr>
            <p:cNvPr id="3145735" name="直接箭头连接符 158"/>
            <p:cNvCxnSpPr>
              <a:endCxn id="1048741" idx="0"/>
            </p:cNvCxnSpPr>
            <p:nvPr/>
          </p:nvCxnSpPr>
          <p:spPr>
            <a:xfrm>
              <a:off x="4408391" y="3724877"/>
              <a:ext cx="4380" cy="543580"/>
            </a:xfrm>
            <a:prstGeom prst="straightConnector1">
              <a:avLst/>
            </a:prstGeom>
            <a:noFill/>
            <a:ln w="25400" cap="flat">
              <a:solidFill>
                <a:schemeClr val="bg1">
                  <a:lumMod val="50000"/>
                </a:schemeClr>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a:srgbClr val="000000"/>
            </a:fontRef>
          </p:style>
        </p:cxnSp>
        <p:sp>
          <p:nvSpPr>
            <p:cNvPr id="1048748" name="TextBox 113"/>
            <p:cNvSpPr txBox="1"/>
            <p:nvPr/>
          </p:nvSpPr>
          <p:spPr>
            <a:xfrm>
              <a:off x="4463607" y="3704783"/>
              <a:ext cx="587668" cy="584775"/>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信息</a:t>
              </a:r>
              <a:endParaRPr lang="en-US" altLang="zh-CN" sz="1100" b="1" kern="0" dirty="0">
                <a:solidFill>
                  <a:srgbClr val="000000"/>
                </a:solidFill>
                <a:uFill>
                  <a:solidFill>
                    <a:srgbClr val="000000"/>
                  </a:solidFill>
                </a:uFill>
                <a:cs typeface="+mn-ea"/>
                <a:sym typeface="+mn-lt"/>
              </a:endParaRPr>
            </a:p>
            <a:p>
              <a:pPr algn="ctr" defTabSz="685165" hangingPunct="0"/>
              <a:r>
                <a:rPr lang="zh-CN" altLang="en-US" sz="1100" b="1" kern="0" dirty="0">
                  <a:solidFill>
                    <a:srgbClr val="000000"/>
                  </a:solidFill>
                  <a:uFill>
                    <a:solidFill>
                      <a:srgbClr val="000000"/>
                    </a:solidFill>
                  </a:uFill>
                  <a:cs typeface="+mn-ea"/>
                  <a:sym typeface="+mn-lt"/>
                </a:rPr>
                <a:t>推送</a:t>
              </a:r>
              <a:endParaRPr lang="en-US" altLang="zh-CN" sz="1100" b="1" kern="0" dirty="0">
                <a:solidFill>
                  <a:srgbClr val="000000"/>
                </a:solidFill>
                <a:uFill>
                  <a:solidFill>
                    <a:srgbClr val="000000"/>
                  </a:solidFill>
                </a:uFill>
                <a:cs typeface="+mn-ea"/>
                <a:sym typeface="+mn-lt"/>
              </a:endParaRPr>
            </a:p>
          </p:txBody>
        </p:sp>
        <p:sp>
          <p:nvSpPr>
            <p:cNvPr id="1048749" name="TextBox 114"/>
            <p:cNvSpPr txBox="1"/>
            <p:nvPr/>
          </p:nvSpPr>
          <p:spPr>
            <a:xfrm>
              <a:off x="3814086" y="3695818"/>
              <a:ext cx="534244" cy="584775"/>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工作支撑</a:t>
              </a:r>
              <a:endParaRPr lang="en-US" altLang="zh-CN" sz="1100" b="1" kern="0" dirty="0">
                <a:solidFill>
                  <a:srgbClr val="000000"/>
                </a:solidFill>
                <a:uFill>
                  <a:solidFill>
                    <a:srgbClr val="000000"/>
                  </a:solidFill>
                </a:uFill>
                <a:cs typeface="+mn-ea"/>
                <a:sym typeface="+mn-lt"/>
              </a:endParaRPr>
            </a:p>
          </p:txBody>
        </p:sp>
      </p:grpSp>
      <p:grpSp>
        <p:nvGrpSpPr>
          <p:cNvPr id="77" name="组合 173"/>
          <p:cNvGrpSpPr/>
          <p:nvPr/>
        </p:nvGrpSpPr>
        <p:grpSpPr>
          <a:xfrm>
            <a:off x="7143586" y="2186443"/>
            <a:ext cx="1732546" cy="3934618"/>
            <a:chOff x="7143586" y="869185"/>
            <a:chExt cx="1732546" cy="3934618"/>
          </a:xfrm>
        </p:grpSpPr>
        <p:cxnSp>
          <p:nvCxnSpPr>
            <p:cNvPr id="3145736" name="直接箭头连接符 174"/>
            <p:cNvCxnSpPr/>
            <p:nvPr/>
          </p:nvCxnSpPr>
          <p:spPr>
            <a:xfrm flipV="1">
              <a:off x="7252853" y="2845411"/>
              <a:ext cx="793676" cy="1"/>
            </a:xfrm>
            <a:prstGeom prst="straightConnector1">
              <a:avLst/>
            </a:prstGeom>
            <a:noFill/>
            <a:ln w="25400" cap="flat">
              <a:solidFill>
                <a:schemeClr val="bg1">
                  <a:lumMod val="50000"/>
                </a:schemeClr>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a:srgbClr val="000000"/>
            </a:fontRef>
          </p:style>
        </p:cxnSp>
        <p:sp>
          <p:nvSpPr>
            <p:cNvPr id="1048750" name="TextBox 117"/>
            <p:cNvSpPr txBox="1"/>
            <p:nvPr/>
          </p:nvSpPr>
          <p:spPr>
            <a:xfrm>
              <a:off x="7143586" y="2435853"/>
              <a:ext cx="958030"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数据采集</a:t>
              </a:r>
            </a:p>
          </p:txBody>
        </p:sp>
        <p:sp>
          <p:nvSpPr>
            <p:cNvPr id="1048751" name="TextBox 118"/>
            <p:cNvSpPr txBox="1"/>
            <p:nvPr/>
          </p:nvSpPr>
          <p:spPr>
            <a:xfrm>
              <a:off x="7161717" y="2866030"/>
              <a:ext cx="958030"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故障探测</a:t>
              </a:r>
            </a:p>
          </p:txBody>
        </p:sp>
        <p:grpSp>
          <p:nvGrpSpPr>
            <p:cNvPr id="78" name="组合 177"/>
            <p:cNvGrpSpPr/>
            <p:nvPr/>
          </p:nvGrpSpPr>
          <p:grpSpPr>
            <a:xfrm>
              <a:off x="8018615" y="869185"/>
              <a:ext cx="857517" cy="3934618"/>
              <a:chOff x="345562" y="1201175"/>
              <a:chExt cx="857517" cy="3934618"/>
            </a:xfrm>
          </p:grpSpPr>
          <p:pic>
            <p:nvPicPr>
              <p:cNvPr id="2097161" name="图片 178"/>
              <p:cNvPicPr>
                <a:picLocks noChangeAspect="1"/>
              </p:cNvPicPr>
              <p:nvPr/>
            </p:nvPicPr>
            <p:blipFill>
              <a:blip r:embed="rId8" cstate="print"/>
              <a:stretch>
                <a:fillRect/>
              </a:stretch>
            </p:blipFill>
            <p:spPr>
              <a:xfrm>
                <a:off x="586021" y="3780620"/>
                <a:ext cx="363043" cy="363043"/>
              </a:xfrm>
              <a:prstGeom prst="rect">
                <a:avLst/>
              </a:prstGeom>
            </p:spPr>
          </p:pic>
          <p:pic>
            <p:nvPicPr>
              <p:cNvPr id="2097162" name="图片 179"/>
              <p:cNvPicPr>
                <a:picLocks noChangeAspect="1"/>
              </p:cNvPicPr>
              <p:nvPr/>
            </p:nvPicPr>
            <p:blipFill>
              <a:blip r:embed="rId9" cstate="print"/>
              <a:stretch>
                <a:fillRect/>
              </a:stretch>
            </p:blipFill>
            <p:spPr>
              <a:xfrm>
                <a:off x="611586" y="1844762"/>
                <a:ext cx="300035" cy="300035"/>
              </a:xfrm>
              <a:prstGeom prst="rect">
                <a:avLst/>
              </a:prstGeom>
            </p:spPr>
          </p:pic>
          <p:pic>
            <p:nvPicPr>
              <p:cNvPr id="2097163" name="图片 180"/>
              <p:cNvPicPr>
                <a:picLocks noChangeAspect="1"/>
              </p:cNvPicPr>
              <p:nvPr/>
            </p:nvPicPr>
            <p:blipFill>
              <a:blip r:embed="rId10" cstate="print"/>
              <a:stretch>
                <a:fillRect/>
              </a:stretch>
            </p:blipFill>
            <p:spPr>
              <a:xfrm>
                <a:off x="590359" y="2469394"/>
                <a:ext cx="342486" cy="342486"/>
              </a:xfrm>
              <a:prstGeom prst="rect">
                <a:avLst/>
              </a:prstGeom>
            </p:spPr>
          </p:pic>
          <p:pic>
            <p:nvPicPr>
              <p:cNvPr id="2097164" name="图片 181"/>
              <p:cNvPicPr>
                <a:picLocks noChangeAspect="1"/>
              </p:cNvPicPr>
              <p:nvPr/>
            </p:nvPicPr>
            <p:blipFill>
              <a:blip r:embed="rId11" cstate="print"/>
              <a:stretch>
                <a:fillRect/>
              </a:stretch>
            </p:blipFill>
            <p:spPr>
              <a:xfrm>
                <a:off x="563756" y="3116450"/>
                <a:ext cx="353159" cy="353159"/>
              </a:xfrm>
              <a:prstGeom prst="rect">
                <a:avLst/>
              </a:prstGeom>
            </p:spPr>
          </p:pic>
          <p:grpSp>
            <p:nvGrpSpPr>
              <p:cNvPr id="79" name="组合 182"/>
              <p:cNvGrpSpPr/>
              <p:nvPr/>
            </p:nvGrpSpPr>
            <p:grpSpPr>
              <a:xfrm>
                <a:off x="362338" y="1201175"/>
                <a:ext cx="809935" cy="3881111"/>
                <a:chOff x="107741" y="1168026"/>
                <a:chExt cx="809935" cy="11389611"/>
              </a:xfrm>
            </p:grpSpPr>
            <p:sp>
              <p:nvSpPr>
                <p:cNvPr id="1048752" name="Rounded Rectangle 34"/>
                <p:cNvSpPr/>
                <p:nvPr/>
              </p:nvSpPr>
              <p:spPr bwMode="gray">
                <a:xfrm>
                  <a:off x="167611" y="1168026"/>
                  <a:ext cx="678792" cy="11389611"/>
                </a:xfrm>
                <a:prstGeom prst="roundRect">
                  <a:avLst>
                    <a:gd name="adj" fmla="val 7870"/>
                  </a:avLst>
                </a:prstGeom>
                <a:noFill/>
                <a:ln w="19050" cap="flat" cmpd="sng" algn="ctr">
                  <a:solidFill>
                    <a:schemeClr val="bg1">
                      <a:lumMod val="50000"/>
                    </a:schemeClr>
                  </a:solidFill>
                  <a:prstDash val="solid"/>
                </a:ln>
                <a:effectLst/>
              </p:spPr>
              <p:txBody>
                <a:bodyPr vert="horz" wrap="square" lIns="72000" tIns="72000" rIns="72000" bIns="72000" numCol="1" rtlCol="0" anchor="ctr" anchorCtr="0" compatLnSpc="1">
                  <a:noAutofit/>
                </a:bodyPr>
                <a:lstStyle/>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p:txBody>
            </p:sp>
            <p:sp>
              <p:nvSpPr>
                <p:cNvPr id="1048753" name="TextBox 75"/>
                <p:cNvSpPr txBox="1"/>
                <p:nvPr/>
              </p:nvSpPr>
              <p:spPr>
                <a:xfrm>
                  <a:off x="107741" y="1218874"/>
                  <a:ext cx="809935" cy="1716096"/>
                </a:xfrm>
                <a:prstGeom prst="rect">
                  <a:avLst/>
                </a:prstGeom>
                <a:noFill/>
              </p:spPr>
              <p:txBody>
                <a:bodyPr wrap="square" rtlCol="0">
                  <a:spAutoFit/>
                </a:bodyPr>
                <a:lstStyle/>
                <a:p>
                  <a:pPr algn="ctr" defTabSz="913130"/>
                  <a:r>
                    <a:rPr lang="zh-CN" altLang="en-US" sz="1600" b="1" kern="0" dirty="0">
                      <a:solidFill>
                        <a:srgbClr val="BC9A5F"/>
                      </a:solidFill>
                      <a:cs typeface="+mn-ea"/>
                      <a:sym typeface="+mn-lt"/>
                    </a:rPr>
                    <a:t>采集</a:t>
                  </a:r>
                  <a:endParaRPr lang="en-US" altLang="zh-CN" sz="1600" b="1" kern="0" dirty="0">
                    <a:solidFill>
                      <a:srgbClr val="BC9A5F"/>
                    </a:solidFill>
                    <a:cs typeface="+mn-ea"/>
                    <a:sym typeface="+mn-lt"/>
                  </a:endParaRPr>
                </a:p>
                <a:p>
                  <a:pPr algn="ctr" defTabSz="913130"/>
                  <a:r>
                    <a:rPr lang="zh-CN" altLang="en-US" sz="1600" b="1" kern="0" dirty="0">
                      <a:solidFill>
                        <a:srgbClr val="BC9A5F"/>
                      </a:solidFill>
                      <a:cs typeface="+mn-ea"/>
                      <a:sym typeface="+mn-lt"/>
                    </a:rPr>
                    <a:t>信息</a:t>
                  </a:r>
                </a:p>
              </p:txBody>
            </p:sp>
          </p:grpSp>
          <p:sp>
            <p:nvSpPr>
              <p:cNvPr id="1048754" name="TextBox 70"/>
              <p:cNvSpPr txBox="1"/>
              <p:nvPr/>
            </p:nvSpPr>
            <p:spPr>
              <a:xfrm>
                <a:off x="382274" y="4056867"/>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应用服务</a:t>
                </a:r>
              </a:p>
            </p:txBody>
          </p:sp>
          <p:sp>
            <p:nvSpPr>
              <p:cNvPr id="1048755" name="TextBox 71"/>
              <p:cNvSpPr txBox="1"/>
              <p:nvPr/>
            </p:nvSpPr>
            <p:spPr>
              <a:xfrm>
                <a:off x="416464" y="3392430"/>
                <a:ext cx="669414"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中间件</a:t>
                </a:r>
              </a:p>
            </p:txBody>
          </p:sp>
          <p:sp>
            <p:nvSpPr>
              <p:cNvPr id="1048756" name="TextBox 72"/>
              <p:cNvSpPr txBox="1"/>
              <p:nvPr/>
            </p:nvSpPr>
            <p:spPr>
              <a:xfrm>
                <a:off x="360316" y="2738728"/>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底层系统</a:t>
                </a:r>
              </a:p>
            </p:txBody>
          </p:sp>
          <p:sp>
            <p:nvSpPr>
              <p:cNvPr id="1048757" name="TextBox 73"/>
              <p:cNvSpPr txBox="1"/>
              <p:nvPr/>
            </p:nvSpPr>
            <p:spPr>
              <a:xfrm>
                <a:off x="345562" y="2065489"/>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基础设施</a:t>
                </a:r>
              </a:p>
            </p:txBody>
          </p:sp>
          <p:pic>
            <p:nvPicPr>
              <p:cNvPr id="2097165" name="图片 187"/>
              <p:cNvPicPr>
                <a:picLocks noChangeAspect="1"/>
              </p:cNvPicPr>
              <p:nvPr/>
            </p:nvPicPr>
            <p:blipFill>
              <a:blip r:embed="rId12" cstate="print"/>
              <a:stretch>
                <a:fillRect/>
              </a:stretch>
            </p:blipFill>
            <p:spPr>
              <a:xfrm>
                <a:off x="581088" y="4453724"/>
                <a:ext cx="363043" cy="363043"/>
              </a:xfrm>
              <a:prstGeom prst="rect">
                <a:avLst/>
              </a:prstGeom>
            </p:spPr>
          </p:pic>
          <p:sp>
            <p:nvSpPr>
              <p:cNvPr id="1048758" name="TextBox 70"/>
              <p:cNvSpPr txBox="1"/>
              <p:nvPr/>
            </p:nvSpPr>
            <p:spPr>
              <a:xfrm>
                <a:off x="392601" y="4720295"/>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业务状态</a:t>
                </a:r>
              </a:p>
            </p:txBody>
          </p:sp>
        </p:grpSp>
      </p:grpSp>
      <p:grpSp>
        <p:nvGrpSpPr>
          <p:cNvPr id="80" name="组合 191"/>
          <p:cNvGrpSpPr/>
          <p:nvPr/>
        </p:nvGrpSpPr>
        <p:grpSpPr>
          <a:xfrm>
            <a:off x="323665" y="2187255"/>
            <a:ext cx="1673341" cy="3925653"/>
            <a:chOff x="323664" y="869996"/>
            <a:chExt cx="1673341" cy="3925653"/>
          </a:xfrm>
        </p:grpSpPr>
        <p:cxnSp>
          <p:nvCxnSpPr>
            <p:cNvPr id="3145737" name="直接箭头连接符 192"/>
            <p:cNvCxnSpPr/>
            <p:nvPr/>
          </p:nvCxnSpPr>
          <p:spPr>
            <a:xfrm flipV="1">
              <a:off x="1093115" y="2832823"/>
              <a:ext cx="793676" cy="1"/>
            </a:xfrm>
            <a:prstGeom prst="straightConnector1">
              <a:avLst/>
            </a:prstGeom>
            <a:noFill/>
            <a:ln w="25400" cap="flat">
              <a:solidFill>
                <a:schemeClr val="bg1">
                  <a:lumMod val="50000"/>
                </a:schemeClr>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a:srgbClr val="000000"/>
            </a:fontRef>
          </p:style>
        </p:cxnSp>
        <p:grpSp>
          <p:nvGrpSpPr>
            <p:cNvPr id="81" name="组合 193"/>
            <p:cNvGrpSpPr/>
            <p:nvPr/>
          </p:nvGrpSpPr>
          <p:grpSpPr>
            <a:xfrm>
              <a:off x="323664" y="869996"/>
              <a:ext cx="1673341" cy="3925653"/>
              <a:chOff x="323664" y="869996"/>
              <a:chExt cx="1673341" cy="3925653"/>
            </a:xfrm>
          </p:grpSpPr>
          <p:grpSp>
            <p:nvGrpSpPr>
              <p:cNvPr id="82" name="组合 194"/>
              <p:cNvGrpSpPr/>
              <p:nvPr/>
            </p:nvGrpSpPr>
            <p:grpSpPr>
              <a:xfrm>
                <a:off x="323664" y="869996"/>
                <a:ext cx="814505" cy="3925653"/>
                <a:chOff x="360316" y="1201175"/>
                <a:chExt cx="814505" cy="3925653"/>
              </a:xfrm>
            </p:grpSpPr>
            <p:pic>
              <p:nvPicPr>
                <p:cNvPr id="2097166" name="图片 197"/>
                <p:cNvPicPr>
                  <a:picLocks noChangeAspect="1"/>
                </p:cNvPicPr>
                <p:nvPr/>
              </p:nvPicPr>
              <p:blipFill>
                <a:blip r:embed="rId13" cstate="print"/>
                <a:stretch>
                  <a:fillRect/>
                </a:stretch>
              </p:blipFill>
              <p:spPr>
                <a:xfrm>
                  <a:off x="586021" y="3780620"/>
                  <a:ext cx="363043" cy="363043"/>
                </a:xfrm>
                <a:prstGeom prst="rect">
                  <a:avLst/>
                </a:prstGeom>
              </p:spPr>
            </p:pic>
            <p:pic>
              <p:nvPicPr>
                <p:cNvPr id="2097167" name="图片 198"/>
                <p:cNvPicPr>
                  <a:picLocks noChangeAspect="1"/>
                </p:cNvPicPr>
                <p:nvPr/>
              </p:nvPicPr>
              <p:blipFill>
                <a:blip r:embed="rId14" cstate="print"/>
                <a:stretch>
                  <a:fillRect/>
                </a:stretch>
              </p:blipFill>
              <p:spPr>
                <a:xfrm>
                  <a:off x="561930" y="1795106"/>
                  <a:ext cx="399347" cy="399347"/>
                </a:xfrm>
                <a:prstGeom prst="rect">
                  <a:avLst/>
                </a:prstGeom>
              </p:spPr>
            </p:pic>
            <p:pic>
              <p:nvPicPr>
                <p:cNvPr id="2097168" name="图片 199"/>
                <p:cNvPicPr>
                  <a:picLocks noChangeAspect="1"/>
                </p:cNvPicPr>
                <p:nvPr/>
              </p:nvPicPr>
              <p:blipFill>
                <a:blip r:embed="rId15" cstate="print"/>
                <a:stretch>
                  <a:fillRect/>
                </a:stretch>
              </p:blipFill>
              <p:spPr>
                <a:xfrm>
                  <a:off x="590359" y="2469394"/>
                  <a:ext cx="342486" cy="342486"/>
                </a:xfrm>
                <a:prstGeom prst="rect">
                  <a:avLst/>
                </a:prstGeom>
              </p:spPr>
            </p:pic>
            <p:pic>
              <p:nvPicPr>
                <p:cNvPr id="2097169" name="图片 200"/>
                <p:cNvPicPr>
                  <a:picLocks noChangeAspect="1"/>
                </p:cNvPicPr>
                <p:nvPr/>
              </p:nvPicPr>
              <p:blipFill>
                <a:blip r:embed="rId16" cstate="print"/>
                <a:stretch>
                  <a:fillRect/>
                </a:stretch>
              </p:blipFill>
              <p:spPr>
                <a:xfrm>
                  <a:off x="563756" y="3116450"/>
                  <a:ext cx="353159" cy="353159"/>
                </a:xfrm>
                <a:prstGeom prst="rect">
                  <a:avLst/>
                </a:prstGeom>
              </p:spPr>
            </p:pic>
            <p:grpSp>
              <p:nvGrpSpPr>
                <p:cNvPr id="83" name="组合 201"/>
                <p:cNvGrpSpPr/>
                <p:nvPr/>
              </p:nvGrpSpPr>
              <p:grpSpPr>
                <a:xfrm>
                  <a:off x="362338" y="1201175"/>
                  <a:ext cx="809935" cy="3881111"/>
                  <a:chOff x="107741" y="1168026"/>
                  <a:chExt cx="809935" cy="11389611"/>
                </a:xfrm>
              </p:grpSpPr>
              <p:sp>
                <p:nvSpPr>
                  <p:cNvPr id="1048759" name="Rounded Rectangle 34"/>
                  <p:cNvSpPr/>
                  <p:nvPr/>
                </p:nvSpPr>
                <p:spPr bwMode="gray">
                  <a:xfrm>
                    <a:off x="167611" y="1168026"/>
                    <a:ext cx="678792" cy="11389611"/>
                  </a:xfrm>
                  <a:prstGeom prst="roundRect">
                    <a:avLst>
                      <a:gd name="adj" fmla="val 7870"/>
                    </a:avLst>
                  </a:prstGeom>
                  <a:noFill/>
                  <a:ln w="19050" cap="flat" cmpd="sng" algn="ctr">
                    <a:solidFill>
                      <a:schemeClr val="bg1">
                        <a:lumMod val="50000"/>
                      </a:schemeClr>
                    </a:solidFill>
                    <a:prstDash val="solid"/>
                  </a:ln>
                  <a:effectLst/>
                </p:spPr>
                <p:txBody>
                  <a:bodyPr vert="horz" wrap="square" lIns="72000" tIns="72000" rIns="72000" bIns="72000" numCol="1" rtlCol="0" anchor="ctr" anchorCtr="0" compatLnSpc="1">
                    <a:noAutofit/>
                  </a:bodyPr>
                  <a:lstStyle/>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p:txBody>
              </p:sp>
              <p:sp>
                <p:nvSpPr>
                  <p:cNvPr id="1048760" name="TextBox 75"/>
                  <p:cNvSpPr txBox="1"/>
                  <p:nvPr/>
                </p:nvSpPr>
                <p:spPr>
                  <a:xfrm>
                    <a:off x="107741" y="1218874"/>
                    <a:ext cx="809935" cy="1716096"/>
                  </a:xfrm>
                  <a:prstGeom prst="rect">
                    <a:avLst/>
                  </a:prstGeom>
                  <a:noFill/>
                </p:spPr>
                <p:txBody>
                  <a:bodyPr wrap="square" rtlCol="0">
                    <a:spAutoFit/>
                  </a:bodyPr>
                  <a:lstStyle/>
                  <a:p>
                    <a:pPr algn="ctr" defTabSz="913130"/>
                    <a:r>
                      <a:rPr lang="zh-CN" altLang="en-US" sz="1600" b="1" kern="0" dirty="0">
                        <a:solidFill>
                          <a:srgbClr val="BC9A5F"/>
                        </a:solidFill>
                        <a:cs typeface="+mn-ea"/>
                        <a:sym typeface="+mn-lt"/>
                      </a:rPr>
                      <a:t>连接</a:t>
                    </a:r>
                    <a:endParaRPr lang="en-US" altLang="zh-CN" sz="1600" b="1" kern="0" dirty="0">
                      <a:solidFill>
                        <a:srgbClr val="BC9A5F"/>
                      </a:solidFill>
                      <a:cs typeface="+mn-ea"/>
                      <a:sym typeface="+mn-lt"/>
                    </a:endParaRPr>
                  </a:p>
                  <a:p>
                    <a:pPr algn="ctr" defTabSz="913130"/>
                    <a:r>
                      <a:rPr lang="zh-CN" altLang="en-US" sz="1600" b="1" kern="0" dirty="0">
                        <a:solidFill>
                          <a:srgbClr val="BC9A5F"/>
                        </a:solidFill>
                        <a:cs typeface="+mn-ea"/>
                        <a:sym typeface="+mn-lt"/>
                      </a:rPr>
                      <a:t>系统</a:t>
                    </a:r>
                  </a:p>
                </p:txBody>
              </p:sp>
            </p:grpSp>
            <p:sp>
              <p:nvSpPr>
                <p:cNvPr id="1048761" name="TextBox 70"/>
                <p:cNvSpPr txBox="1"/>
                <p:nvPr/>
              </p:nvSpPr>
              <p:spPr>
                <a:xfrm>
                  <a:off x="364343" y="4056867"/>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移动办公</a:t>
                  </a:r>
                </a:p>
              </p:txBody>
            </p:sp>
            <p:sp>
              <p:nvSpPr>
                <p:cNvPr id="1048762" name="TextBox 71"/>
                <p:cNvSpPr txBox="1"/>
                <p:nvPr/>
              </p:nvSpPr>
              <p:spPr>
                <a:xfrm>
                  <a:off x="362674" y="3392430"/>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智慧社区</a:t>
                  </a:r>
                </a:p>
              </p:txBody>
            </p:sp>
            <p:sp>
              <p:nvSpPr>
                <p:cNvPr id="1048763" name="TextBox 72"/>
                <p:cNvSpPr txBox="1"/>
                <p:nvPr/>
              </p:nvSpPr>
              <p:spPr>
                <a:xfrm>
                  <a:off x="360316" y="2738728"/>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视频监控</a:t>
                  </a:r>
                </a:p>
              </p:txBody>
            </p:sp>
            <p:sp>
              <p:nvSpPr>
                <p:cNvPr id="1048764" name="TextBox 73"/>
                <p:cNvSpPr txBox="1"/>
                <p:nvPr/>
              </p:nvSpPr>
              <p:spPr>
                <a:xfrm>
                  <a:off x="408317" y="2065489"/>
                  <a:ext cx="67101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en-US" altLang="zh-CN" sz="1100" b="1" kern="0" dirty="0">
                      <a:solidFill>
                        <a:srgbClr val="000000">
                          <a:lumMod val="50000"/>
                          <a:lumOff val="50000"/>
                        </a:srgbClr>
                      </a:solidFill>
                      <a:uFill>
                        <a:solidFill>
                          <a:srgbClr val="000000"/>
                        </a:solidFill>
                      </a:uFill>
                      <a:cs typeface="+mn-ea"/>
                      <a:sym typeface="+mn-lt"/>
                    </a:rPr>
                    <a:t>WLAN</a:t>
                  </a:r>
                  <a:endParaRPr lang="zh-CN" altLang="en-US" sz="1100" b="1" kern="0" dirty="0">
                    <a:solidFill>
                      <a:srgbClr val="000000">
                        <a:lumMod val="50000"/>
                        <a:lumOff val="50000"/>
                      </a:srgbClr>
                    </a:solidFill>
                    <a:uFill>
                      <a:solidFill>
                        <a:srgbClr val="000000"/>
                      </a:solidFill>
                    </a:uFill>
                    <a:cs typeface="+mn-ea"/>
                    <a:sym typeface="+mn-lt"/>
                  </a:endParaRPr>
                </a:p>
              </p:txBody>
            </p:sp>
            <p:pic>
              <p:nvPicPr>
                <p:cNvPr id="2097170" name="图片 206"/>
                <p:cNvPicPr>
                  <a:picLocks noChangeAspect="1"/>
                </p:cNvPicPr>
                <p:nvPr/>
              </p:nvPicPr>
              <p:blipFill>
                <a:blip r:embed="rId17" cstate="print"/>
                <a:stretch>
                  <a:fillRect/>
                </a:stretch>
              </p:blipFill>
              <p:spPr>
                <a:xfrm>
                  <a:off x="581088" y="4453724"/>
                  <a:ext cx="363043" cy="363043"/>
                </a:xfrm>
                <a:prstGeom prst="rect">
                  <a:avLst/>
                </a:prstGeom>
              </p:spPr>
            </p:pic>
            <p:sp>
              <p:nvSpPr>
                <p:cNvPr id="1048765" name="TextBox 70"/>
                <p:cNvSpPr txBox="1"/>
                <p:nvPr/>
              </p:nvSpPr>
              <p:spPr>
                <a:xfrm>
                  <a:off x="401566" y="4711330"/>
                  <a:ext cx="664606"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en-US" altLang="zh-CN" sz="1100" b="1" kern="0" dirty="0">
                      <a:solidFill>
                        <a:srgbClr val="000000">
                          <a:lumMod val="50000"/>
                          <a:lumOff val="50000"/>
                        </a:srgbClr>
                      </a:solidFill>
                      <a:uFill>
                        <a:solidFill>
                          <a:srgbClr val="000000"/>
                        </a:solidFill>
                      </a:uFill>
                      <a:cs typeface="+mn-ea"/>
                      <a:sym typeface="+mn-lt"/>
                    </a:rPr>
                    <a:t>…</a:t>
                  </a:r>
                  <a:r>
                    <a:rPr lang="zh-CN" altLang="en-US" sz="1100" b="1" kern="0" dirty="0">
                      <a:solidFill>
                        <a:srgbClr val="000000">
                          <a:lumMod val="50000"/>
                          <a:lumOff val="50000"/>
                        </a:srgbClr>
                      </a:solidFill>
                      <a:uFill>
                        <a:solidFill>
                          <a:srgbClr val="000000"/>
                        </a:solidFill>
                      </a:uFill>
                      <a:cs typeface="+mn-ea"/>
                      <a:sym typeface="+mn-lt"/>
                    </a:rPr>
                    <a:t>系统</a:t>
                  </a:r>
                </a:p>
              </p:txBody>
            </p:sp>
          </p:grpSp>
          <p:sp>
            <p:nvSpPr>
              <p:cNvPr id="1048766" name="TextBox 117"/>
              <p:cNvSpPr txBox="1"/>
              <p:nvPr/>
            </p:nvSpPr>
            <p:spPr>
              <a:xfrm>
                <a:off x="1020844" y="2419301"/>
                <a:ext cx="958030"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数据采集</a:t>
                </a:r>
              </a:p>
            </p:txBody>
          </p:sp>
          <p:sp>
            <p:nvSpPr>
              <p:cNvPr id="1048767" name="TextBox 118"/>
              <p:cNvSpPr txBox="1"/>
              <p:nvPr/>
            </p:nvSpPr>
            <p:spPr>
              <a:xfrm>
                <a:off x="1038975" y="2849478"/>
                <a:ext cx="958030"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异常检测</a:t>
                </a:r>
              </a:p>
            </p:txBody>
          </p:sp>
        </p:grpSp>
      </p:grpSp>
      <p:grpSp>
        <p:nvGrpSpPr>
          <p:cNvPr id="84" name="组合 210"/>
          <p:cNvGrpSpPr/>
          <p:nvPr/>
        </p:nvGrpSpPr>
        <p:grpSpPr>
          <a:xfrm>
            <a:off x="2079430" y="1990990"/>
            <a:ext cx="5042927" cy="1365606"/>
            <a:chOff x="1891171" y="673732"/>
            <a:chExt cx="5042927" cy="1365606"/>
          </a:xfrm>
        </p:grpSpPr>
        <p:grpSp>
          <p:nvGrpSpPr>
            <p:cNvPr id="85" name="组合 211"/>
            <p:cNvGrpSpPr/>
            <p:nvPr/>
          </p:nvGrpSpPr>
          <p:grpSpPr>
            <a:xfrm>
              <a:off x="1891171" y="673732"/>
              <a:ext cx="5042927" cy="867621"/>
              <a:chOff x="988012" y="4315534"/>
              <a:chExt cx="5042926" cy="867620"/>
            </a:xfrm>
          </p:grpSpPr>
          <p:sp>
            <p:nvSpPr>
              <p:cNvPr id="1048768" name="Rounded Rectangle 34"/>
              <p:cNvSpPr/>
              <p:nvPr/>
            </p:nvSpPr>
            <p:spPr bwMode="gray">
              <a:xfrm>
                <a:off x="988285" y="4315534"/>
                <a:ext cx="5042653" cy="784785"/>
              </a:xfrm>
              <a:prstGeom prst="roundRect">
                <a:avLst>
                  <a:gd name="adj" fmla="val 7870"/>
                </a:avLst>
              </a:prstGeom>
              <a:noFill/>
              <a:ln w="19050" cap="flat" cmpd="sng" algn="ctr">
                <a:solidFill>
                  <a:schemeClr val="bg1">
                    <a:lumMod val="50000"/>
                  </a:schemeClr>
                </a:solidFill>
                <a:prstDash val="solid"/>
              </a:ln>
              <a:effectLst/>
            </p:spPr>
            <p:txBody>
              <a:bodyPr vert="horz" wrap="square" lIns="72000" tIns="72000" rIns="72000" bIns="72000" numCol="1" rtlCol="0" anchor="ctr" anchorCtr="0" compatLnSpc="1">
                <a:noAutofit/>
              </a:bodyPr>
              <a:lstStyle/>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a:p>
                <a:pPr algn="ctr" defTabSz="913130">
                  <a:spcAft>
                    <a:spcPts val="300"/>
                  </a:spcAft>
                </a:pPr>
                <a:endParaRPr lang="en-US" altLang="zh-CN" sz="1300" kern="0" dirty="0">
                  <a:solidFill>
                    <a:sysClr val="windowText" lastClr="000000"/>
                  </a:solidFill>
                  <a:cs typeface="+mn-ea"/>
                  <a:sym typeface="+mn-lt"/>
                </a:endParaRPr>
              </a:p>
            </p:txBody>
          </p:sp>
          <p:sp>
            <p:nvSpPr>
              <p:cNvPr id="1048769" name="TextBox 27"/>
              <p:cNvSpPr txBox="1"/>
              <p:nvPr/>
            </p:nvSpPr>
            <p:spPr>
              <a:xfrm>
                <a:off x="988012" y="4427144"/>
                <a:ext cx="629801" cy="584775"/>
              </a:xfrm>
              <a:prstGeom prst="rect">
                <a:avLst/>
              </a:prstGeom>
              <a:noFill/>
            </p:spPr>
            <p:txBody>
              <a:bodyPr wrap="square" rtlCol="0">
                <a:spAutoFit/>
              </a:bodyPr>
              <a:lstStyle/>
              <a:p>
                <a:pPr algn="ctr" defTabSz="913130"/>
                <a:r>
                  <a:rPr lang="zh-CN" altLang="en-US" sz="1600" b="1" kern="0" dirty="0">
                    <a:solidFill>
                      <a:srgbClr val="5B9BD5"/>
                    </a:solidFill>
                    <a:cs typeface="+mn-ea"/>
                    <a:sym typeface="+mn-lt"/>
                  </a:rPr>
                  <a:t>主动预警</a:t>
                </a:r>
                <a:endParaRPr lang="en-US" altLang="zh-CN" sz="1600" b="1" kern="0" dirty="0">
                  <a:solidFill>
                    <a:srgbClr val="5B9BD5"/>
                  </a:solidFill>
                  <a:cs typeface="+mn-ea"/>
                  <a:sym typeface="+mn-lt"/>
                </a:endParaRPr>
              </a:p>
            </p:txBody>
          </p:sp>
          <p:pic>
            <p:nvPicPr>
              <p:cNvPr id="2097171" name="图片 217"/>
              <p:cNvPicPr>
                <a:picLocks noChangeAspect="1"/>
              </p:cNvPicPr>
              <p:nvPr/>
            </p:nvPicPr>
            <p:blipFill>
              <a:blip r:embed="rId18" cstate="print"/>
              <a:stretch>
                <a:fillRect/>
              </a:stretch>
            </p:blipFill>
            <p:spPr>
              <a:xfrm>
                <a:off x="4533405" y="4450742"/>
                <a:ext cx="376894" cy="376894"/>
              </a:xfrm>
              <a:prstGeom prst="rect">
                <a:avLst/>
              </a:prstGeom>
            </p:spPr>
          </p:pic>
          <p:pic>
            <p:nvPicPr>
              <p:cNvPr id="2097172" name="图片 218"/>
              <p:cNvPicPr>
                <a:picLocks noChangeAspect="1"/>
              </p:cNvPicPr>
              <p:nvPr/>
            </p:nvPicPr>
            <p:blipFill>
              <a:blip r:embed="rId19" cstate="print"/>
              <a:stretch>
                <a:fillRect/>
              </a:stretch>
            </p:blipFill>
            <p:spPr>
              <a:xfrm>
                <a:off x="5360153" y="4429915"/>
                <a:ext cx="352236" cy="352236"/>
              </a:xfrm>
              <a:prstGeom prst="rect">
                <a:avLst/>
              </a:prstGeom>
            </p:spPr>
          </p:pic>
          <p:pic>
            <p:nvPicPr>
              <p:cNvPr id="2097173" name="图片 219"/>
              <p:cNvPicPr>
                <a:picLocks noChangeAspect="1"/>
              </p:cNvPicPr>
              <p:nvPr/>
            </p:nvPicPr>
            <p:blipFill>
              <a:blip r:embed="rId20" cstate="print"/>
              <a:stretch>
                <a:fillRect/>
              </a:stretch>
            </p:blipFill>
            <p:spPr>
              <a:xfrm>
                <a:off x="2708866" y="4413968"/>
                <a:ext cx="414583" cy="414583"/>
              </a:xfrm>
              <a:prstGeom prst="rect">
                <a:avLst/>
              </a:prstGeom>
            </p:spPr>
          </p:pic>
          <p:pic>
            <p:nvPicPr>
              <p:cNvPr id="2097174" name="图片 220"/>
              <p:cNvPicPr>
                <a:picLocks noChangeAspect="1"/>
              </p:cNvPicPr>
              <p:nvPr/>
            </p:nvPicPr>
            <p:blipFill>
              <a:blip r:embed="rId21" cstate="print"/>
              <a:stretch>
                <a:fillRect/>
              </a:stretch>
            </p:blipFill>
            <p:spPr>
              <a:xfrm>
                <a:off x="1791339" y="4384747"/>
                <a:ext cx="456041" cy="456040"/>
              </a:xfrm>
              <a:prstGeom prst="rect">
                <a:avLst/>
              </a:prstGeom>
            </p:spPr>
          </p:pic>
          <p:sp>
            <p:nvSpPr>
              <p:cNvPr id="1048770" name="TextBox 58"/>
              <p:cNvSpPr txBox="1"/>
              <p:nvPr/>
            </p:nvSpPr>
            <p:spPr>
              <a:xfrm>
                <a:off x="1562843" y="4767656"/>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信息通知</a:t>
                </a:r>
              </a:p>
            </p:txBody>
          </p:sp>
          <p:sp>
            <p:nvSpPr>
              <p:cNvPr id="1048771" name="TextBox 59"/>
              <p:cNvSpPr txBox="1"/>
              <p:nvPr/>
            </p:nvSpPr>
            <p:spPr>
              <a:xfrm>
                <a:off x="2498396" y="4756937"/>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邮件通知</a:t>
                </a:r>
              </a:p>
            </p:txBody>
          </p:sp>
          <p:sp>
            <p:nvSpPr>
              <p:cNvPr id="1048772" name="TextBox 60"/>
              <p:cNvSpPr txBox="1"/>
              <p:nvPr/>
            </p:nvSpPr>
            <p:spPr>
              <a:xfrm>
                <a:off x="4332210" y="4756675"/>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声音告警</a:t>
                </a:r>
              </a:p>
            </p:txBody>
          </p:sp>
          <p:sp>
            <p:nvSpPr>
              <p:cNvPr id="1048773" name="TextBox 61"/>
              <p:cNvSpPr txBox="1"/>
              <p:nvPr/>
            </p:nvSpPr>
            <p:spPr>
              <a:xfrm>
                <a:off x="5149298" y="4761090"/>
                <a:ext cx="810478"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报告推送</a:t>
                </a:r>
              </a:p>
            </p:txBody>
          </p:sp>
          <p:pic>
            <p:nvPicPr>
              <p:cNvPr id="2097175" name="图片 225"/>
              <p:cNvPicPr>
                <a:picLocks noChangeAspect="1"/>
              </p:cNvPicPr>
              <p:nvPr/>
            </p:nvPicPr>
            <p:blipFill>
              <a:blip r:embed="rId22" cstate="print"/>
              <a:stretch>
                <a:fillRect/>
              </a:stretch>
            </p:blipFill>
            <p:spPr>
              <a:xfrm>
                <a:off x="3622939" y="4434872"/>
                <a:ext cx="414583" cy="362081"/>
              </a:xfrm>
              <a:prstGeom prst="rect">
                <a:avLst/>
              </a:prstGeom>
            </p:spPr>
          </p:pic>
          <p:sp>
            <p:nvSpPr>
              <p:cNvPr id="1048774" name="TextBox 63"/>
              <p:cNvSpPr txBox="1"/>
              <p:nvPr/>
            </p:nvSpPr>
            <p:spPr>
              <a:xfrm>
                <a:off x="3362907" y="4760556"/>
                <a:ext cx="951543" cy="415498"/>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none" lIns="121920" tIns="121920" rIns="121920" bIns="121920" numCol="1" spcCol="38100" rtlCol="0" anchor="t">
                <a:spAutoFit/>
              </a:bodyPr>
              <a:lstStyle/>
              <a:p>
                <a:pPr defTabSz="685165" hangingPunct="0"/>
                <a:r>
                  <a:rPr lang="zh-CN" altLang="en-US" sz="1100" b="1" kern="0" dirty="0">
                    <a:solidFill>
                      <a:srgbClr val="000000">
                        <a:lumMod val="50000"/>
                        <a:lumOff val="50000"/>
                      </a:srgbClr>
                    </a:solidFill>
                    <a:uFill>
                      <a:solidFill>
                        <a:srgbClr val="000000"/>
                      </a:solidFill>
                    </a:uFill>
                    <a:cs typeface="+mn-ea"/>
                    <a:sym typeface="+mn-lt"/>
                  </a:rPr>
                  <a:t>可视化报表</a:t>
                </a:r>
              </a:p>
            </p:txBody>
          </p:sp>
        </p:grpSp>
        <p:cxnSp>
          <p:nvCxnSpPr>
            <p:cNvPr id="3145738" name="直接箭头连接符 212"/>
            <p:cNvCxnSpPr/>
            <p:nvPr/>
          </p:nvCxnSpPr>
          <p:spPr>
            <a:xfrm>
              <a:off x="4399474" y="1474657"/>
              <a:ext cx="0" cy="543580"/>
            </a:xfrm>
            <a:prstGeom prst="straightConnector1">
              <a:avLst/>
            </a:prstGeom>
            <a:noFill/>
            <a:ln w="25400" cap="flat">
              <a:solidFill>
                <a:schemeClr val="bg1">
                  <a:lumMod val="50000"/>
                </a:schemeClr>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a:srgbClr val="000000"/>
            </a:fontRef>
          </p:style>
        </p:cxnSp>
        <p:sp>
          <p:nvSpPr>
            <p:cNvPr id="1048775" name="TextBox 113"/>
            <p:cNvSpPr txBox="1"/>
            <p:nvPr/>
          </p:nvSpPr>
          <p:spPr>
            <a:xfrm>
              <a:off x="4454690" y="1454563"/>
              <a:ext cx="587668" cy="584775"/>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可视</a:t>
              </a:r>
              <a:endParaRPr lang="en-US" altLang="zh-CN" sz="1100" b="1" kern="0" dirty="0">
                <a:solidFill>
                  <a:srgbClr val="000000"/>
                </a:solidFill>
                <a:uFill>
                  <a:solidFill>
                    <a:srgbClr val="000000"/>
                  </a:solidFill>
                </a:uFill>
                <a:cs typeface="+mn-ea"/>
                <a:sym typeface="+mn-lt"/>
              </a:endParaRPr>
            </a:p>
            <a:p>
              <a:pPr algn="ctr" defTabSz="685165" hangingPunct="0"/>
              <a:r>
                <a:rPr lang="zh-CN" altLang="en-US" sz="1100" b="1" kern="0" dirty="0">
                  <a:solidFill>
                    <a:srgbClr val="000000"/>
                  </a:solidFill>
                  <a:uFill>
                    <a:solidFill>
                      <a:srgbClr val="000000"/>
                    </a:solidFill>
                  </a:uFill>
                  <a:cs typeface="+mn-ea"/>
                  <a:sym typeface="+mn-lt"/>
                </a:rPr>
                <a:t>展示</a:t>
              </a:r>
              <a:endParaRPr lang="en-US" altLang="zh-CN" sz="1100" b="1" kern="0" dirty="0">
                <a:solidFill>
                  <a:srgbClr val="000000"/>
                </a:solidFill>
                <a:uFill>
                  <a:solidFill>
                    <a:srgbClr val="000000"/>
                  </a:solidFill>
                </a:uFill>
                <a:cs typeface="+mn-ea"/>
                <a:sym typeface="+mn-lt"/>
              </a:endParaRPr>
            </a:p>
          </p:txBody>
        </p:sp>
        <p:sp>
          <p:nvSpPr>
            <p:cNvPr id="1048776" name="TextBox 114"/>
            <p:cNvSpPr txBox="1"/>
            <p:nvPr/>
          </p:nvSpPr>
          <p:spPr>
            <a:xfrm>
              <a:off x="3805169" y="1445598"/>
              <a:ext cx="534244" cy="584775"/>
            </a:xfrm>
            <a:prstGeom prst="rect">
              <a:avLst/>
            </a:prstGeom>
            <a:noFill/>
            <a:ln w="25400" cap="flat">
              <a:no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121920" tIns="121920" rIns="121920" bIns="121920" numCol="1" spcCol="38100" rtlCol="0" anchor="t">
              <a:spAutoFit/>
            </a:bodyPr>
            <a:lstStyle/>
            <a:p>
              <a:pPr algn="ctr" defTabSz="685165" hangingPunct="0"/>
              <a:r>
                <a:rPr lang="zh-CN" altLang="en-US" sz="1100" b="1" kern="0" dirty="0">
                  <a:solidFill>
                    <a:srgbClr val="000000"/>
                  </a:solidFill>
                  <a:uFill>
                    <a:solidFill>
                      <a:srgbClr val="000000"/>
                    </a:solidFill>
                  </a:uFill>
                  <a:cs typeface="+mn-ea"/>
                  <a:sym typeface="+mn-lt"/>
                </a:rPr>
                <a:t>主动告警</a:t>
              </a:r>
            </a:p>
          </p:txBody>
        </p:sp>
      </p:grpSp>
      <p:grpSp>
        <p:nvGrpSpPr>
          <p:cNvPr id="86" name="组合 227"/>
          <p:cNvGrpSpPr/>
          <p:nvPr/>
        </p:nvGrpSpPr>
        <p:grpSpPr>
          <a:xfrm>
            <a:off x="1901597" y="3325357"/>
            <a:ext cx="5363550" cy="1698048"/>
            <a:chOff x="1919527" y="1712259"/>
            <a:chExt cx="5363550" cy="1698048"/>
          </a:xfrm>
        </p:grpSpPr>
        <p:sp>
          <p:nvSpPr>
            <p:cNvPr id="1048777" name="TextBox 66"/>
            <p:cNvSpPr txBox="1"/>
            <p:nvPr/>
          </p:nvSpPr>
          <p:spPr>
            <a:xfrm>
              <a:off x="1919527" y="1712259"/>
              <a:ext cx="5363550" cy="1698048"/>
            </a:xfrm>
            <a:prstGeom prst="rect">
              <a:avLst/>
            </a:prstGeom>
            <a:gradFill flip="none" rotWithShape="1">
              <a:gsLst>
                <a:gs pos="0">
                  <a:srgbClr val="FFFFFF"/>
                </a:gs>
                <a:gs pos="9000">
                  <a:srgbClr val="5B9BD5"/>
                </a:gs>
              </a:gsLst>
              <a:lin ang="16200000" scaled="0"/>
            </a:gradFill>
            <a:ln w="3175" cmpd="sng">
              <a:solidFill>
                <a:srgbClr val="FFFFFF"/>
              </a:solidFill>
              <a:miter lim="800000"/>
            </a:ln>
            <a:effectLst>
              <a:reflection stA="50000" endPos="10000" dir="5400000" sy="-100000" algn="bl" rotWithShape="0"/>
            </a:effectLst>
          </p:spPr>
          <p:txBody>
            <a:bodyPr wrap="none"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913765"/>
              <a:endParaRPr lang="en-US" altLang="zh-CN" sz="1800" b="1" dirty="0">
                <a:solidFill>
                  <a:srgbClr val="FFFFFF"/>
                </a:solidFill>
                <a:latin typeface="+mn-lt"/>
                <a:ea typeface="+mn-ea"/>
                <a:cs typeface="+mn-ea"/>
                <a:sym typeface="+mn-lt"/>
              </a:endParaRPr>
            </a:p>
            <a:p>
              <a:pPr defTabSz="913765">
                <a:spcBef>
                  <a:spcPts val="1200"/>
                </a:spcBef>
              </a:pPr>
              <a:endParaRPr lang="en-US" altLang="zh-CN" sz="1800" b="1" dirty="0">
                <a:solidFill>
                  <a:srgbClr val="FFFFFF"/>
                </a:solidFill>
                <a:latin typeface="+mn-lt"/>
                <a:ea typeface="+mn-ea"/>
                <a:cs typeface="+mn-ea"/>
                <a:sym typeface="+mn-lt"/>
              </a:endParaRPr>
            </a:p>
            <a:p>
              <a:pPr defTabSz="913765">
                <a:spcBef>
                  <a:spcPts val="1200"/>
                </a:spcBef>
              </a:pPr>
              <a:endParaRPr lang="en-US" altLang="zh-CN" sz="1800" b="1" dirty="0">
                <a:solidFill>
                  <a:srgbClr val="FFFFFF"/>
                </a:solidFill>
                <a:latin typeface="+mn-lt"/>
                <a:ea typeface="+mn-ea"/>
                <a:cs typeface="+mn-ea"/>
                <a:sym typeface="+mn-lt"/>
              </a:endParaRPr>
            </a:p>
            <a:p>
              <a:pPr defTabSz="913765">
                <a:spcBef>
                  <a:spcPts val="1200"/>
                </a:spcBef>
              </a:pPr>
              <a:r>
                <a:rPr lang="zh-CN" altLang="en-US" sz="1800" b="1" dirty="0">
                  <a:solidFill>
                    <a:srgbClr val="FFFFFF"/>
                  </a:solidFill>
                  <a:latin typeface="+mn-lt"/>
                  <a:ea typeface="+mn-ea"/>
                  <a:cs typeface="+mn-ea"/>
                  <a:sym typeface="+mn-lt"/>
                </a:rPr>
                <a:t>智能</a:t>
              </a:r>
              <a:r>
                <a:rPr lang="en-US" altLang="zh-CN" sz="1800" b="1" dirty="0">
                  <a:solidFill>
                    <a:srgbClr val="FFFFFF"/>
                  </a:solidFill>
                  <a:latin typeface="+mn-lt"/>
                  <a:ea typeface="+mn-ea"/>
                  <a:cs typeface="+mn-ea"/>
                  <a:sym typeface="+mn-lt"/>
                </a:rPr>
                <a:t>IT</a:t>
              </a:r>
              <a:r>
                <a:rPr lang="zh-CN" altLang="en-US" sz="1800" b="1" dirty="0">
                  <a:solidFill>
                    <a:srgbClr val="FFFFFF"/>
                  </a:solidFill>
                  <a:latin typeface="+mn-lt"/>
                  <a:ea typeface="+mn-ea"/>
                  <a:cs typeface="+mn-ea"/>
                  <a:sym typeface="+mn-lt"/>
                </a:rPr>
                <a:t>监控与运维平台</a:t>
              </a:r>
            </a:p>
          </p:txBody>
        </p:sp>
        <p:grpSp>
          <p:nvGrpSpPr>
            <p:cNvPr id="87" name="组合 229"/>
            <p:cNvGrpSpPr/>
            <p:nvPr/>
          </p:nvGrpSpPr>
          <p:grpSpPr>
            <a:xfrm>
              <a:off x="2052202" y="2482202"/>
              <a:ext cx="2369307" cy="447960"/>
              <a:chOff x="3140360" y="211617"/>
              <a:chExt cx="1780095" cy="278148"/>
            </a:xfrm>
          </p:grpSpPr>
          <p:sp>
            <p:nvSpPr>
              <p:cNvPr id="1048778" name="圆角矩形 5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79" name="圆角矩形 52"/>
              <p:cNvSpPr/>
              <p:nvPr/>
            </p:nvSpPr>
            <p:spPr bwMode="auto">
              <a:xfrm>
                <a:off x="3151331" y="222647"/>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sp>
            <p:nvSpPr>
              <p:cNvPr id="1048780" name="矩形 260"/>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指标配置</a:t>
                </a:r>
                <a:endParaRPr lang="en-US" altLang="zh-CN" sz="1400" b="1" dirty="0">
                  <a:solidFill>
                    <a:srgbClr val="FFFFFF"/>
                  </a:solidFill>
                  <a:cs typeface="+mn-ea"/>
                  <a:sym typeface="+mn-lt"/>
                </a:endParaRPr>
              </a:p>
            </p:txBody>
          </p:sp>
          <p:sp>
            <p:nvSpPr>
              <p:cNvPr id="1048781" name="圆角矩形 50"/>
              <p:cNvSpPr/>
              <p:nvPr/>
            </p:nvSpPr>
            <p:spPr bwMode="auto">
              <a:xfrm>
                <a:off x="4211822" y="213168"/>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82" name="圆角矩形 52"/>
              <p:cNvSpPr/>
              <p:nvPr/>
            </p:nvSpPr>
            <p:spPr bwMode="auto">
              <a:xfrm>
                <a:off x="4220140" y="224198"/>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grpSp>
        <p:grpSp>
          <p:nvGrpSpPr>
            <p:cNvPr id="88" name="组合 231"/>
            <p:cNvGrpSpPr/>
            <p:nvPr/>
          </p:nvGrpSpPr>
          <p:grpSpPr>
            <a:xfrm>
              <a:off x="4855622" y="2472496"/>
              <a:ext cx="946722" cy="445463"/>
              <a:chOff x="3140360" y="211617"/>
              <a:chExt cx="711286" cy="276597"/>
            </a:xfrm>
          </p:grpSpPr>
          <p:sp>
            <p:nvSpPr>
              <p:cNvPr id="1048783" name="圆角矩形 5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84" name="圆角矩形 52"/>
              <p:cNvSpPr/>
              <p:nvPr/>
            </p:nvSpPr>
            <p:spPr bwMode="auto">
              <a:xfrm>
                <a:off x="3151331" y="222647"/>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sp>
            <p:nvSpPr>
              <p:cNvPr id="1048785" name="矩形 254"/>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数据采集</a:t>
                </a:r>
                <a:endParaRPr lang="en-US" altLang="zh-CN" sz="1400" b="1" dirty="0">
                  <a:solidFill>
                    <a:srgbClr val="FFFFFF"/>
                  </a:solidFill>
                  <a:cs typeface="+mn-ea"/>
                  <a:sym typeface="+mn-lt"/>
                </a:endParaRPr>
              </a:p>
            </p:txBody>
          </p:sp>
        </p:grpSp>
        <p:grpSp>
          <p:nvGrpSpPr>
            <p:cNvPr id="89" name="组合 232"/>
            <p:cNvGrpSpPr/>
            <p:nvPr/>
          </p:nvGrpSpPr>
          <p:grpSpPr>
            <a:xfrm>
              <a:off x="6195543" y="2456224"/>
              <a:ext cx="946722" cy="445463"/>
              <a:chOff x="3140360" y="211617"/>
              <a:chExt cx="711286" cy="276597"/>
            </a:xfrm>
          </p:grpSpPr>
          <p:sp>
            <p:nvSpPr>
              <p:cNvPr id="1048786" name="圆角矩形 5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87" name="圆角矩形 52"/>
              <p:cNvSpPr/>
              <p:nvPr/>
            </p:nvSpPr>
            <p:spPr bwMode="auto">
              <a:xfrm>
                <a:off x="3151331" y="222647"/>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sp>
            <p:nvSpPr>
              <p:cNvPr id="1048788" name="矩形 251"/>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探伤检测</a:t>
                </a:r>
                <a:endParaRPr lang="en-US" altLang="zh-CN" sz="1400" b="1" dirty="0">
                  <a:solidFill>
                    <a:srgbClr val="FFFFFF"/>
                  </a:solidFill>
                  <a:cs typeface="+mn-ea"/>
                  <a:sym typeface="+mn-lt"/>
                </a:endParaRPr>
              </a:p>
            </p:txBody>
          </p:sp>
        </p:grpSp>
        <p:grpSp>
          <p:nvGrpSpPr>
            <p:cNvPr id="90" name="组合 233"/>
            <p:cNvGrpSpPr/>
            <p:nvPr/>
          </p:nvGrpSpPr>
          <p:grpSpPr>
            <a:xfrm>
              <a:off x="2052202" y="1837573"/>
              <a:ext cx="946722" cy="445463"/>
              <a:chOff x="3140360" y="211617"/>
              <a:chExt cx="711286" cy="276597"/>
            </a:xfrm>
          </p:grpSpPr>
          <p:sp>
            <p:nvSpPr>
              <p:cNvPr id="1048789" name="圆角矩形 5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90" name="圆角矩形 52"/>
              <p:cNvSpPr/>
              <p:nvPr/>
            </p:nvSpPr>
            <p:spPr bwMode="auto">
              <a:xfrm>
                <a:off x="3151331" y="222647"/>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sp>
            <p:nvSpPr>
              <p:cNvPr id="1048791" name="矩形 248"/>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智能监控</a:t>
                </a:r>
                <a:endParaRPr lang="en-US" altLang="zh-CN" sz="1400" b="1" dirty="0">
                  <a:solidFill>
                    <a:srgbClr val="FFFFFF"/>
                  </a:solidFill>
                  <a:cs typeface="+mn-ea"/>
                  <a:sym typeface="+mn-lt"/>
                </a:endParaRPr>
              </a:p>
            </p:txBody>
          </p:sp>
        </p:grpSp>
        <p:sp>
          <p:nvSpPr>
            <p:cNvPr id="1048792" name="圆角矩形 50"/>
            <p:cNvSpPr/>
            <p:nvPr/>
          </p:nvSpPr>
          <p:spPr bwMode="auto">
            <a:xfrm>
              <a:off x="3462755" y="1820564"/>
              <a:ext cx="943191" cy="445463"/>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r>
                <a:rPr lang="zh-CN" altLang="en-US" sz="1400" b="1" dirty="0">
                  <a:solidFill>
                    <a:srgbClr val="FFFFFF"/>
                  </a:solidFill>
                  <a:cs typeface="+mn-ea"/>
                  <a:sym typeface="+mn-lt"/>
                </a:rPr>
                <a:t>自动修复</a:t>
              </a:r>
              <a:endParaRPr lang="zh-CN" altLang="en-US" b="1" dirty="0">
                <a:solidFill>
                  <a:srgbClr val="FFFFFF"/>
                </a:solidFill>
                <a:cs typeface="+mn-ea"/>
                <a:sym typeface="+mn-lt"/>
              </a:endParaRPr>
            </a:p>
          </p:txBody>
        </p:sp>
        <p:grpSp>
          <p:nvGrpSpPr>
            <p:cNvPr id="91" name="组合 235"/>
            <p:cNvGrpSpPr/>
            <p:nvPr/>
          </p:nvGrpSpPr>
          <p:grpSpPr>
            <a:xfrm>
              <a:off x="4835641" y="1810857"/>
              <a:ext cx="946722" cy="445463"/>
              <a:chOff x="3140360" y="211617"/>
              <a:chExt cx="711286" cy="276597"/>
            </a:xfrm>
          </p:grpSpPr>
          <p:sp>
            <p:nvSpPr>
              <p:cNvPr id="1048793" name="圆角矩形 50"/>
              <p:cNvSpPr/>
              <p:nvPr/>
            </p:nvSpPr>
            <p:spPr bwMode="auto">
              <a:xfrm>
                <a:off x="3143013" y="211617"/>
                <a:ext cx="708633" cy="276597"/>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endParaRPr lang="zh-CN" altLang="en-US" b="1">
                  <a:solidFill>
                    <a:srgbClr val="FFFFFF"/>
                  </a:solidFill>
                  <a:cs typeface="+mn-ea"/>
                  <a:sym typeface="+mn-lt"/>
                </a:endParaRPr>
              </a:p>
            </p:txBody>
          </p:sp>
          <p:sp>
            <p:nvSpPr>
              <p:cNvPr id="1048794" name="圆角矩形 52"/>
              <p:cNvSpPr/>
              <p:nvPr/>
            </p:nvSpPr>
            <p:spPr bwMode="auto">
              <a:xfrm>
                <a:off x="3151331" y="222647"/>
                <a:ext cx="686876" cy="249436"/>
              </a:xfrm>
              <a:prstGeom prst="roundRect">
                <a:avLst>
                  <a:gd name="adj" fmla="val 10568"/>
                </a:avLst>
              </a:prstGeom>
              <a:solidFill>
                <a:srgbClr val="FF0000"/>
              </a:solidFill>
              <a:ln w="7938" cap="flat">
                <a:noFill/>
                <a:prstDash val="solid"/>
                <a:miter lim="800000"/>
              </a:ln>
              <a:effectLst/>
            </p:spPr>
            <p:txBody>
              <a:bodyPr vert="horz" wrap="square" lIns="91440" tIns="45720" rIns="91440" bIns="45720" numCol="1" anchor="ctr" anchorCtr="0" compatLnSpc="1"/>
              <a:lstStyle/>
              <a:p>
                <a:pPr defTabSz="913130">
                  <a:lnSpc>
                    <a:spcPct val="150000"/>
                  </a:lnSpc>
                </a:pPr>
                <a:endParaRPr lang="zh-CN" altLang="en-US" b="1" dirty="0">
                  <a:solidFill>
                    <a:srgbClr val="FFFFFF"/>
                  </a:solidFill>
                  <a:cs typeface="+mn-ea"/>
                  <a:sym typeface="+mn-lt"/>
                </a:endParaRPr>
              </a:p>
            </p:txBody>
          </p:sp>
          <p:sp>
            <p:nvSpPr>
              <p:cNvPr id="1048795" name="矩形 242"/>
              <p:cNvSpPr>
                <a:spLocks noChangeArrowheads="1"/>
              </p:cNvSpPr>
              <p:nvPr/>
            </p:nvSpPr>
            <p:spPr bwMode="auto">
              <a:xfrm>
                <a:off x="3140360" y="233498"/>
                <a:ext cx="695571" cy="220781"/>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消息通知</a:t>
                </a:r>
                <a:endParaRPr lang="en-US" altLang="zh-CN" sz="1400" b="1" dirty="0">
                  <a:solidFill>
                    <a:srgbClr val="FFFFFF"/>
                  </a:solidFill>
                  <a:cs typeface="+mn-ea"/>
                  <a:sym typeface="+mn-lt"/>
                </a:endParaRPr>
              </a:p>
            </p:txBody>
          </p:sp>
        </p:grpSp>
        <p:sp>
          <p:nvSpPr>
            <p:cNvPr id="1048796" name="圆角矩形 50"/>
            <p:cNvSpPr/>
            <p:nvPr/>
          </p:nvSpPr>
          <p:spPr bwMode="auto">
            <a:xfrm>
              <a:off x="6197432" y="1794585"/>
              <a:ext cx="943191" cy="445463"/>
            </a:xfrm>
            <a:prstGeom prst="roundRect">
              <a:avLst>
                <a:gd name="adj" fmla="val 10568"/>
              </a:avLst>
            </a:prstGeom>
            <a:solidFill>
              <a:sysClr val="window" lastClr="FFFFFF">
                <a:lumMod val="85000"/>
              </a:sysClr>
            </a:solidFill>
            <a:ln w="7938" cap="flat">
              <a:noFill/>
              <a:prstDash val="solid"/>
              <a:miter lim="800000"/>
            </a:ln>
            <a:effectLst>
              <a:outerShdw blurRad="228600" dist="114300" dir="2700000" algn="tl" rotWithShape="0">
                <a:sysClr val="window" lastClr="FFFFFF">
                  <a:lumMod val="85000"/>
                  <a:alpha val="25000"/>
                </a:sysClr>
              </a:outerShdw>
            </a:effectLst>
          </p:spPr>
          <p:txBody>
            <a:bodyPr vert="horz" wrap="square" lIns="91440" tIns="45720" rIns="91440" bIns="45720" numCol="1" anchor="t" anchorCtr="0" compatLnSpc="1"/>
            <a:lstStyle/>
            <a:p>
              <a:pPr defTabSz="913130">
                <a:lnSpc>
                  <a:spcPct val="150000"/>
                </a:lnSpc>
              </a:pPr>
              <a:r>
                <a:rPr lang="zh-CN" altLang="en-US" sz="1400" b="1" dirty="0">
                  <a:solidFill>
                    <a:srgbClr val="FFFFFF"/>
                  </a:solidFill>
                  <a:cs typeface="+mn-ea"/>
                  <a:sym typeface="+mn-lt"/>
                </a:rPr>
                <a:t>可视展示</a:t>
              </a:r>
              <a:endParaRPr lang="zh-CN" altLang="en-US" b="1" dirty="0">
                <a:solidFill>
                  <a:srgbClr val="FFFFFF"/>
                </a:solidFill>
                <a:cs typeface="+mn-ea"/>
                <a:sym typeface="+mn-lt"/>
              </a:endParaRPr>
            </a:p>
          </p:txBody>
        </p:sp>
      </p:grpSp>
      <p:sp>
        <p:nvSpPr>
          <p:cNvPr id="1048797" name="矩形 1"/>
          <p:cNvSpPr/>
          <p:nvPr/>
        </p:nvSpPr>
        <p:spPr>
          <a:xfrm>
            <a:off x="261880" y="812860"/>
            <a:ext cx="8615078" cy="1060450"/>
          </a:xfrm>
          <a:prstGeom prst="rect">
            <a:avLst/>
          </a:prstGeom>
        </p:spPr>
        <p:txBody>
          <a:bodyPr wrap="square">
            <a:spAutoFit/>
          </a:bodyPr>
          <a:lstStyle/>
          <a:p>
            <a:pPr>
              <a:lnSpc>
                <a:spcPct val="150000"/>
              </a:lnSpc>
            </a:pPr>
            <a:r>
              <a:rPr lang="zh-CN" altLang="en-US" sz="1400" dirty="0">
                <a:solidFill>
                  <a:srgbClr val="000000"/>
                </a:solidFill>
                <a:cs typeface="+mn-ea"/>
                <a:sym typeface="+mn-lt"/>
              </a:rPr>
              <a:t>    基于项目的背景与建设目标，本期将通过部署、实施一套智能化的</a:t>
            </a:r>
            <a:r>
              <a:rPr lang="en-US" altLang="zh-CN" sz="1400" dirty="0">
                <a:solidFill>
                  <a:srgbClr val="000000"/>
                </a:solidFill>
                <a:cs typeface="+mn-ea"/>
                <a:sym typeface="+mn-lt"/>
              </a:rPr>
              <a:t>IT</a:t>
            </a:r>
            <a:r>
              <a:rPr lang="zh-CN" altLang="en-US" sz="1400" dirty="0">
                <a:solidFill>
                  <a:srgbClr val="000000"/>
                </a:solidFill>
                <a:cs typeface="+mn-ea"/>
                <a:sym typeface="+mn-lt"/>
              </a:rPr>
              <a:t>监控平台系统。为公司注入全面采集</a:t>
            </a:r>
            <a:r>
              <a:rPr lang="en-US" altLang="zh-CN" sz="1400" dirty="0">
                <a:solidFill>
                  <a:srgbClr val="000000"/>
                </a:solidFill>
                <a:cs typeface="+mn-ea"/>
                <a:sym typeface="+mn-lt"/>
              </a:rPr>
              <a:t>IT</a:t>
            </a:r>
            <a:r>
              <a:rPr lang="zh-CN" altLang="en-US" sz="1400" dirty="0">
                <a:solidFill>
                  <a:srgbClr val="000000"/>
                </a:solidFill>
                <a:cs typeface="+mn-ea"/>
                <a:sym typeface="+mn-lt"/>
              </a:rPr>
              <a:t>系统各级资源数据能力，智能化的故障与风险分析能力、主动故障告警能力，让</a:t>
            </a:r>
            <a:r>
              <a:rPr lang="en-US" altLang="zh-CN" sz="1400" dirty="0">
                <a:solidFill>
                  <a:srgbClr val="000000"/>
                </a:solidFill>
                <a:cs typeface="+mn-ea"/>
                <a:sym typeface="+mn-lt"/>
              </a:rPr>
              <a:t>IT</a:t>
            </a:r>
            <a:r>
              <a:rPr lang="zh-CN" altLang="en-US" sz="1400" dirty="0">
                <a:solidFill>
                  <a:srgbClr val="000000"/>
                </a:solidFill>
                <a:cs typeface="+mn-ea"/>
                <a:sym typeface="+mn-lt"/>
              </a:rPr>
              <a:t>维护人员能够及时发现、甚至提前预测系统故障，进而帮助公司建立主动式的</a:t>
            </a:r>
            <a:r>
              <a:rPr lang="en-US" altLang="zh-CN" sz="1400" dirty="0">
                <a:solidFill>
                  <a:srgbClr val="000000"/>
                </a:solidFill>
                <a:cs typeface="+mn-ea"/>
                <a:sym typeface="+mn-lt"/>
              </a:rPr>
              <a:t>IT</a:t>
            </a:r>
            <a:r>
              <a:rPr lang="zh-CN" altLang="en-US" sz="1400" dirty="0">
                <a:solidFill>
                  <a:srgbClr val="000000"/>
                </a:solidFill>
                <a:cs typeface="+mn-ea"/>
                <a:sym typeface="+mn-lt"/>
              </a:rPr>
              <a:t>监控运维告警模式。</a:t>
            </a:r>
            <a:endParaRPr lang="zh-CN" altLang="en-US" sz="1400" dirty="0">
              <a:cs typeface="+mn-ea"/>
              <a:sym typeface="+mn-lt"/>
            </a:endParaRPr>
          </a:p>
        </p:txBody>
      </p:sp>
      <p:sp>
        <p:nvSpPr>
          <p:cNvPr id="1048798" name="矩形 113"/>
          <p:cNvSpPr>
            <a:spLocks noChangeArrowheads="1"/>
          </p:cNvSpPr>
          <p:nvPr/>
        </p:nvSpPr>
        <p:spPr bwMode="auto">
          <a:xfrm>
            <a:off x="3502179" y="4096365"/>
            <a:ext cx="925805" cy="355570"/>
          </a:xfrm>
          <a:prstGeom prst="rect">
            <a:avLst/>
          </a:prstGeom>
          <a:noFill/>
          <a:ln w="7" cap="flat">
            <a:noFill/>
            <a:prstDash val="solid"/>
            <a:miter lim="800000"/>
          </a:ln>
        </p:spPr>
        <p:txBody>
          <a:bodyPr vert="horz" wrap="square" lIns="91440" tIns="45720" rIns="91440" bIns="45720" numCol="1" anchor="ctr" anchorCtr="0" compatLnSpc="1"/>
          <a:lstStyle/>
          <a:p>
            <a:pPr algn="ctr" defTabSz="913765">
              <a:lnSpc>
                <a:spcPct val="150000"/>
              </a:lnSpc>
            </a:pPr>
            <a:r>
              <a:rPr lang="zh-CN" altLang="en-US" sz="1400" b="1" dirty="0">
                <a:solidFill>
                  <a:srgbClr val="FFFFFF"/>
                </a:solidFill>
                <a:cs typeface="+mn-ea"/>
                <a:sym typeface="+mn-lt"/>
              </a:rPr>
              <a:t>规则配置</a:t>
            </a:r>
            <a:endParaRPr lang="en-US" altLang="zh-CN" sz="1400" b="1" dirty="0">
              <a:solidFill>
                <a:srgbClr val="FFFFFF"/>
              </a:solidFill>
              <a:cs typeface="+mn-ea"/>
              <a:sym typeface="+mn-lt"/>
            </a:endParaRPr>
          </a:p>
        </p:txBody>
      </p:sp>
      <p:sp>
        <p:nvSpPr>
          <p:cNvPr id="1048799" name="圆角矩形 52"/>
          <p:cNvSpPr/>
          <p:nvPr/>
        </p:nvSpPr>
        <p:spPr bwMode="auto">
          <a:xfrm>
            <a:off x="3453159" y="3451664"/>
            <a:ext cx="914232" cy="401720"/>
          </a:xfrm>
          <a:prstGeom prst="roundRect">
            <a:avLst>
              <a:gd name="adj" fmla="val 10568"/>
            </a:avLst>
          </a:prstGeom>
          <a:solidFill>
            <a:srgbClr val="FF0000"/>
          </a:solidFill>
          <a:ln w="7938" cap="flat">
            <a:noFill/>
            <a:prstDash val="solid"/>
            <a:miter lim="800000"/>
          </a:ln>
          <a:effectLst/>
        </p:spPr>
        <p:txBody>
          <a:bodyPr vert="horz" wrap="square" lIns="36000" tIns="45720" rIns="36000" bIns="45720" numCol="1" anchor="ctr" anchorCtr="0" compatLnSpc="1"/>
          <a:lstStyle/>
          <a:p>
            <a:pPr algn="ctr" defTabSz="913765">
              <a:lnSpc>
                <a:spcPct val="150000"/>
              </a:lnSpc>
            </a:pPr>
            <a:r>
              <a:rPr lang="zh-CN" altLang="en-US" sz="1400" b="1" dirty="0">
                <a:solidFill>
                  <a:srgbClr val="FFFFFF"/>
                </a:solidFill>
                <a:cs typeface="+mn-ea"/>
                <a:sym typeface="+mn-lt"/>
              </a:rPr>
              <a:t>主动告警</a:t>
            </a:r>
            <a:endParaRPr lang="en-US" altLang="zh-CN" sz="1400" b="1" dirty="0">
              <a:solidFill>
                <a:srgbClr val="FFFFFF"/>
              </a:solidFill>
              <a:cs typeface="+mn-ea"/>
              <a:sym typeface="+mn-lt"/>
            </a:endParaRPr>
          </a:p>
        </p:txBody>
      </p:sp>
      <p:sp>
        <p:nvSpPr>
          <p:cNvPr id="1048800" name="圆角矩形 52"/>
          <p:cNvSpPr/>
          <p:nvPr/>
        </p:nvSpPr>
        <p:spPr bwMode="auto">
          <a:xfrm>
            <a:off x="6193113" y="3426057"/>
            <a:ext cx="914232" cy="401720"/>
          </a:xfrm>
          <a:prstGeom prst="roundRect">
            <a:avLst>
              <a:gd name="adj" fmla="val 10568"/>
            </a:avLst>
          </a:prstGeom>
          <a:solidFill>
            <a:srgbClr val="FF0000"/>
          </a:solidFill>
          <a:ln w="7938" cap="flat">
            <a:noFill/>
            <a:prstDash val="solid"/>
            <a:miter lim="800000"/>
          </a:ln>
          <a:effectLst/>
        </p:spPr>
        <p:txBody>
          <a:bodyPr vert="horz" wrap="square" lIns="36000" tIns="45720" rIns="36000" bIns="45720" numCol="1" anchor="ctr" anchorCtr="0" compatLnSpc="1"/>
          <a:lstStyle/>
          <a:p>
            <a:pPr algn="ctr" defTabSz="913765">
              <a:lnSpc>
                <a:spcPct val="150000"/>
              </a:lnSpc>
            </a:pPr>
            <a:r>
              <a:rPr lang="zh-CN" altLang="en-US" sz="1400" b="1" dirty="0">
                <a:solidFill>
                  <a:srgbClr val="FFFFFF"/>
                </a:solidFill>
                <a:cs typeface="+mn-ea"/>
                <a:sym typeface="+mn-lt"/>
              </a:rPr>
              <a:t>数据分析</a:t>
            </a:r>
            <a:endParaRPr lang="en-US" altLang="zh-CN" sz="1400" b="1" dirty="0">
              <a:solidFill>
                <a:srgbClr val="FFFFFF"/>
              </a:solidFill>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U0NjRmOGEwYmJhZTQ2NzBhMWQzMTg5ZGMzMTI1YmY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4ffd89e-3dc9-46ac-abc5-f5f23ab67e8e}"/>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5aecak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4081</Words>
  <Application>Microsoft Office PowerPoint</Application>
  <PresentationFormat>全屏显示(4:3)</PresentationFormat>
  <Paragraphs>690</Paragraphs>
  <Slides>24</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黑体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NAM-AL00</dc:creator>
  <cp:lastModifiedBy>铭蔚 孙</cp:lastModifiedBy>
  <cp:revision>5</cp:revision>
  <dcterms:created xsi:type="dcterms:W3CDTF">2022-07-31T13:10:00Z</dcterms:created>
  <dcterms:modified xsi:type="dcterms:W3CDTF">2025-03-16T05:12:23Z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KSORubyTemplateID">
    <vt:lpwstr>2</vt:lpwstr>
  </property>
  <property fmtid="{D5CDD505-2E9C-101B-9397-08002B2CF9AE}" pid="4" name="ICV">
    <vt:lpwstr>2D68BA52B9C44709B94798DFDABA0F64</vt:lpwstr>
  </property>
</Properties>
</file>