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5"/>
  </p:notesMasterIdLst>
  <p:handoutMasterIdLst>
    <p:handoutMasterId r:id="rId25"/>
  </p:handoutMasterIdLst>
  <p:sldIdLst>
    <p:sldId id="4113" r:id="rId3"/>
    <p:sldId id="4057" r:id="rId4"/>
    <p:sldId id="4095" r:id="rId5"/>
    <p:sldId id="4098" r:id="rId6"/>
    <p:sldId id="4092" r:id="rId7"/>
    <p:sldId id="4099" r:id="rId8"/>
    <p:sldId id="4091" r:id="rId9"/>
    <p:sldId id="4101" r:id="rId10"/>
    <p:sldId id="4093" r:id="rId11"/>
    <p:sldId id="4097" r:id="rId12"/>
    <p:sldId id="4094" r:id="rId13"/>
    <p:sldId id="4134" r:id="rId14"/>
    <p:sldId id="4096" r:id="rId16"/>
    <p:sldId id="4100" r:id="rId17"/>
    <p:sldId id="4087" r:id="rId18"/>
    <p:sldId id="4089" r:id="rId19"/>
    <p:sldId id="4090" r:id="rId20"/>
    <p:sldId id="4083" r:id="rId21"/>
    <p:sldId id="4012" r:id="rId22"/>
    <p:sldId id="4131" r:id="rId23"/>
    <p:sldId id="4132" r:id="rId24"/>
  </p:sldIdLst>
  <p:sldSz cx="9144000" cy="6858000" type="screen4x3"/>
  <p:notesSz cx="6645275" cy="9777095"/>
  <p:custDataLst>
    <p:tags r:id="rId30"/>
  </p:custDataLst>
  <p:defaultTextStyle>
    <a:defPPr>
      <a:defRPr lang="en-US"/>
    </a:defPPr>
    <a:lvl1pPr algn="l" rtl="0" fontAlgn="base">
      <a:spcBef>
        <a:spcPct val="0"/>
      </a:spcBef>
      <a:spcAft>
        <a:spcPct val="0"/>
      </a:spcAft>
      <a:defRPr sz="1400"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sz="1400"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sz="1400"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sz="1400"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sz="14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400"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sz="1400"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sz="1400"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sz="1400" kern="1200">
        <a:solidFill>
          <a:schemeClr val="tx1"/>
        </a:solidFill>
        <a:latin typeface="Arial" panose="020B0604020202020204" pitchFamily="34" charset="0"/>
        <a:ea typeface="宋体" panose="02010600030101010101"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ng wang" initials="nw" lastIdx="5" clrIdx="0"/>
  <p:cmAuthor id="2" name="lq" initials="l" lastIdx="1" clrIdx="1"/>
  <p:cmAuthor id="0" name="李云峰，德勤咨询" initials="Felix Li"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42490"/>
    <a:srgbClr val="33CC33"/>
    <a:srgbClr val="0066FF"/>
    <a:srgbClr val="DDDDDD"/>
    <a:srgbClr val="FF6400"/>
    <a:srgbClr val="99FF33"/>
    <a:srgbClr val="FFFFCC"/>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45" autoAdjust="0"/>
    <p:restoredTop sz="94095" autoAdjust="0"/>
  </p:normalViewPr>
  <p:slideViewPr>
    <p:cSldViewPr snapToGrid="0">
      <p:cViewPr varScale="1">
        <p:scale>
          <a:sx n="70" d="100"/>
          <a:sy n="70" d="100"/>
        </p:scale>
        <p:origin x="1136" y="60"/>
      </p:cViewPr>
      <p:guideLst>
        <p:guide orient="horz" pos="2301"/>
        <p:guide pos="119"/>
        <p:guide pos="217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0" d="100"/>
          <a:sy n="50" d="100"/>
        </p:scale>
        <p:origin x="2744" y="28"/>
      </p:cViewPr>
      <p:guideLst>
        <p:guide orient="horz" pos="3079"/>
        <p:guide pos="2068"/>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tags" Target="tags/tag1.xml"/><Relationship Id="rId3" Type="http://schemas.openxmlformats.org/officeDocument/2006/relationships/slide" Target="slides/slide1.xml"/><Relationship Id="rId29" Type="http://schemas.openxmlformats.org/officeDocument/2006/relationships/commentAuthors" Target="commentAuthors.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handoutMaster" Target="handoutMasters/handoutMaster1.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notesMaster" Target="notesMasters/notesMaster1.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0" y="0"/>
            <a:ext cx="2879725" cy="488950"/>
          </a:xfrm>
          <a:prstGeom prst="rect">
            <a:avLst/>
          </a:prstGeom>
          <a:noFill/>
          <a:ln w="9525">
            <a:noFill/>
            <a:miter lim="800000"/>
          </a:ln>
          <a:effectLst/>
        </p:spPr>
        <p:txBody>
          <a:bodyPr vert="horz" wrap="square" lIns="93031" tIns="46516" rIns="93031" bIns="46516" numCol="1" anchor="t" anchorCtr="0" compatLnSpc="1"/>
          <a:lstStyle>
            <a:lvl1pPr defTabSz="930275">
              <a:defRPr sz="1200">
                <a:latin typeface="Arial" panose="020B0604020202020204" pitchFamily="34" charset="0"/>
                <a:ea typeface="+mn-ea"/>
                <a:cs typeface="Arial" panose="020B0604020202020204" pitchFamily="34" charset="0"/>
              </a:defRPr>
            </a:lvl1pPr>
          </a:lstStyle>
          <a:p>
            <a:pPr>
              <a:defRPr/>
            </a:pPr>
            <a:endParaRPr lang="zh-CN" altLang="en-US"/>
          </a:p>
        </p:txBody>
      </p:sp>
      <p:sp>
        <p:nvSpPr>
          <p:cNvPr id="49155" name="Rectangle 3"/>
          <p:cNvSpPr>
            <a:spLocks noGrp="1" noChangeArrowheads="1"/>
          </p:cNvSpPr>
          <p:nvPr>
            <p:ph type="dt" sz="quarter" idx="1"/>
          </p:nvPr>
        </p:nvSpPr>
        <p:spPr bwMode="auto">
          <a:xfrm>
            <a:off x="3763963" y="0"/>
            <a:ext cx="2879725" cy="488950"/>
          </a:xfrm>
          <a:prstGeom prst="rect">
            <a:avLst/>
          </a:prstGeom>
          <a:noFill/>
          <a:ln w="9525">
            <a:noFill/>
            <a:miter lim="800000"/>
          </a:ln>
          <a:effectLst/>
        </p:spPr>
        <p:txBody>
          <a:bodyPr vert="horz" wrap="square" lIns="93031" tIns="46516" rIns="93031" bIns="46516" numCol="1" anchor="t" anchorCtr="0" compatLnSpc="1"/>
          <a:lstStyle>
            <a:lvl1pPr algn="r" defTabSz="930275">
              <a:defRPr sz="900">
                <a:latin typeface="Arial" panose="020B0604020202020204" pitchFamily="34" charset="0"/>
                <a:ea typeface="+mn-ea"/>
                <a:cs typeface="Arial" panose="020B0604020202020204" pitchFamily="34" charset="0"/>
              </a:defRPr>
            </a:lvl1pPr>
          </a:lstStyle>
          <a:p>
            <a:pPr>
              <a:defRPr/>
            </a:pPr>
            <a:endParaRPr lang="zh-CN" altLang="en-US"/>
          </a:p>
        </p:txBody>
      </p:sp>
      <p:sp>
        <p:nvSpPr>
          <p:cNvPr id="49156" name="Rectangle 4"/>
          <p:cNvSpPr>
            <a:spLocks noGrp="1" noChangeArrowheads="1"/>
          </p:cNvSpPr>
          <p:nvPr>
            <p:ph type="ftr" sz="quarter" idx="2"/>
          </p:nvPr>
        </p:nvSpPr>
        <p:spPr bwMode="auto">
          <a:xfrm>
            <a:off x="0" y="9286875"/>
            <a:ext cx="2879725" cy="488950"/>
          </a:xfrm>
          <a:prstGeom prst="rect">
            <a:avLst/>
          </a:prstGeom>
          <a:noFill/>
          <a:ln w="9525">
            <a:noFill/>
            <a:miter lim="800000"/>
          </a:ln>
          <a:effectLst/>
        </p:spPr>
        <p:txBody>
          <a:bodyPr vert="horz" wrap="square" lIns="93031" tIns="46516" rIns="93031" bIns="46516" numCol="1" anchor="b" anchorCtr="0" compatLnSpc="1"/>
          <a:lstStyle>
            <a:lvl1pPr algn="l" defTabSz="930275" eaLnBrk="1" hangingPunct="1">
              <a:spcBef>
                <a:spcPct val="0"/>
              </a:spcBef>
              <a:defRPr sz="900">
                <a:latin typeface="Arial" panose="020B0604020202020204" pitchFamily="34" charset="0"/>
                <a:ea typeface="Arial" panose="020B0604020202020204" pitchFamily="34" charset="0"/>
                <a:cs typeface="Arial" panose="020B0604020202020204" pitchFamily="34" charset="0"/>
              </a:defRPr>
            </a:lvl1pPr>
          </a:lstStyle>
          <a:p>
            <a:pPr>
              <a:defRPr/>
            </a:pPr>
            <a:r>
              <a:rPr lang="en-US"/>
              <a:t>IBM Confidential</a:t>
            </a:r>
            <a:endParaRPr lang="en-US"/>
          </a:p>
        </p:txBody>
      </p:sp>
      <p:sp>
        <p:nvSpPr>
          <p:cNvPr id="49157" name="Rectangle 5"/>
          <p:cNvSpPr>
            <a:spLocks noGrp="1" noChangeArrowheads="1"/>
          </p:cNvSpPr>
          <p:nvPr>
            <p:ph type="sldNum" sz="quarter" idx="3"/>
          </p:nvPr>
        </p:nvSpPr>
        <p:spPr bwMode="auto">
          <a:xfrm>
            <a:off x="3763963" y="9286875"/>
            <a:ext cx="2879725" cy="488950"/>
          </a:xfrm>
          <a:prstGeom prst="rect">
            <a:avLst/>
          </a:prstGeom>
          <a:noFill/>
          <a:ln w="9525">
            <a:noFill/>
            <a:miter lim="800000"/>
          </a:ln>
          <a:effectLst/>
        </p:spPr>
        <p:txBody>
          <a:bodyPr vert="horz" wrap="square" lIns="93031" tIns="46516" rIns="93031" bIns="46516" numCol="1" anchor="b" anchorCtr="0" compatLnSpc="1"/>
          <a:lstStyle>
            <a:lvl1pPr algn="r" defTabSz="930275">
              <a:defRPr sz="900">
                <a:latin typeface="Arial" panose="020B0604020202020204" pitchFamily="34" charset="0"/>
                <a:ea typeface="+mn-ea"/>
                <a:cs typeface="Arial" panose="020B0604020202020204" pitchFamily="34" charset="0"/>
              </a:defRPr>
            </a:lvl1pPr>
          </a:lstStyle>
          <a:p>
            <a:pPr>
              <a:defRPr/>
            </a:pPr>
            <a:fld id="{88DDFF9D-2AAB-4DD5-9903-405EDC9E315A}" type="slidenum">
              <a:rPr lang="zh-CN" altLang="en-US"/>
            </a:fld>
            <a:endParaRPr lang="en-US" altLang="zh-CN"/>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879725" cy="488950"/>
          </a:xfrm>
          <a:prstGeom prst="rect">
            <a:avLst/>
          </a:prstGeom>
          <a:noFill/>
          <a:ln w="9525">
            <a:noFill/>
            <a:miter lim="800000"/>
          </a:ln>
          <a:effectLst/>
        </p:spPr>
        <p:txBody>
          <a:bodyPr vert="horz" wrap="square" lIns="93031" tIns="46516" rIns="93031" bIns="46516" numCol="1" anchor="t" anchorCtr="0" compatLnSpc="1"/>
          <a:lstStyle>
            <a:lvl1pPr defTabSz="930275">
              <a:defRPr sz="1000" b="1">
                <a:latin typeface="Arial" panose="020B0604020202020204" pitchFamily="34" charset="0"/>
                <a:ea typeface="+mn-ea"/>
                <a:cs typeface="Arial" panose="020B0604020202020204" pitchFamily="34" charset="0"/>
              </a:defRPr>
            </a:lvl1pPr>
          </a:lstStyle>
          <a:p>
            <a:pPr>
              <a:defRPr/>
            </a:pPr>
            <a:endParaRPr lang="zh-CN" altLang="en-US"/>
          </a:p>
        </p:txBody>
      </p:sp>
      <p:sp>
        <p:nvSpPr>
          <p:cNvPr id="25603" name="Rectangle 3"/>
          <p:cNvSpPr>
            <a:spLocks noGrp="1" noChangeArrowheads="1"/>
          </p:cNvSpPr>
          <p:nvPr>
            <p:ph type="dt" idx="1"/>
          </p:nvPr>
        </p:nvSpPr>
        <p:spPr bwMode="auto">
          <a:xfrm>
            <a:off x="3763963" y="0"/>
            <a:ext cx="2879725" cy="488950"/>
          </a:xfrm>
          <a:prstGeom prst="rect">
            <a:avLst/>
          </a:prstGeom>
          <a:noFill/>
          <a:ln w="9525">
            <a:noFill/>
            <a:miter lim="800000"/>
          </a:ln>
          <a:effectLst/>
        </p:spPr>
        <p:txBody>
          <a:bodyPr vert="horz" wrap="square" lIns="93031" tIns="46516" rIns="93031" bIns="46516" numCol="1" anchor="t" anchorCtr="0" compatLnSpc="1"/>
          <a:lstStyle>
            <a:lvl1pPr algn="r" defTabSz="930275">
              <a:defRPr sz="900">
                <a:latin typeface="Arial" panose="020B0604020202020204" pitchFamily="34" charset="0"/>
                <a:ea typeface="+mn-ea"/>
                <a:cs typeface="Arial" panose="020B0604020202020204" pitchFamily="34" charset="0"/>
              </a:defRPr>
            </a:lvl1pPr>
          </a:lstStyle>
          <a:p>
            <a:pPr>
              <a:defRPr/>
            </a:pPr>
            <a:endParaRPr lang="zh-CN" altLang="en-US"/>
          </a:p>
        </p:txBody>
      </p:sp>
      <p:sp>
        <p:nvSpPr>
          <p:cNvPr id="12292" name="Rectangle 4"/>
          <p:cNvSpPr>
            <a:spLocks noGrp="1" noRot="1" noChangeAspect="1" noChangeArrowheads="1" noTextEdit="1"/>
          </p:cNvSpPr>
          <p:nvPr>
            <p:ph type="sldImg" idx="2"/>
          </p:nvPr>
        </p:nvSpPr>
        <p:spPr bwMode="auto">
          <a:xfrm>
            <a:off x="877888" y="733425"/>
            <a:ext cx="4889500" cy="3667125"/>
          </a:xfrm>
          <a:prstGeom prst="rect">
            <a:avLst/>
          </a:prstGeom>
          <a:noFill/>
          <a:ln w="9525">
            <a:solidFill>
              <a:srgbClr val="000000"/>
            </a:solidFill>
            <a:miter lim="800000"/>
          </a:ln>
        </p:spPr>
      </p:sp>
      <p:sp>
        <p:nvSpPr>
          <p:cNvPr id="25605" name="Rectangle 5"/>
          <p:cNvSpPr>
            <a:spLocks noGrp="1" noChangeArrowheads="1"/>
          </p:cNvSpPr>
          <p:nvPr>
            <p:ph type="body" sz="quarter" idx="3"/>
          </p:nvPr>
        </p:nvSpPr>
        <p:spPr bwMode="auto">
          <a:xfrm>
            <a:off x="665163" y="4645025"/>
            <a:ext cx="5314950" cy="4398963"/>
          </a:xfrm>
          <a:prstGeom prst="rect">
            <a:avLst/>
          </a:prstGeom>
          <a:noFill/>
          <a:ln w="9525">
            <a:noFill/>
            <a:miter lim="800000"/>
          </a:ln>
          <a:effectLst/>
        </p:spPr>
        <p:txBody>
          <a:bodyPr vert="horz" wrap="square" lIns="93031" tIns="46516" rIns="93031" bIns="46516" numCol="1" anchor="t" anchorCtr="0" compatLnSpc="1"/>
          <a:lstStyle/>
          <a:p>
            <a:pPr lvl="0"/>
            <a:r>
              <a:rPr lang="en-US" noProof="0"/>
              <a:t>Click to edit Master text styles</a:t>
            </a:r>
            <a:endParaRPr lang="en-US" noProof="0"/>
          </a:p>
          <a:p>
            <a:pPr lvl="1"/>
            <a:r>
              <a:rPr lang="en-US" noProof="0"/>
              <a:t>Second level</a:t>
            </a:r>
            <a:endParaRPr lang="en-US" noProof="0"/>
          </a:p>
          <a:p>
            <a:pPr lvl="2"/>
            <a:r>
              <a:rPr lang="en-US" noProof="0"/>
              <a:t>Third level</a:t>
            </a:r>
            <a:endParaRPr lang="en-US" noProof="0"/>
          </a:p>
          <a:p>
            <a:pPr lvl="3"/>
            <a:r>
              <a:rPr lang="en-US" noProof="0"/>
              <a:t>Fourth level</a:t>
            </a:r>
            <a:endParaRPr lang="en-US" noProof="0"/>
          </a:p>
          <a:p>
            <a:pPr lvl="4"/>
            <a:r>
              <a:rPr lang="en-US" noProof="0"/>
              <a:t>Fifth level</a:t>
            </a:r>
            <a:endParaRPr lang="en-US" noProof="0"/>
          </a:p>
        </p:txBody>
      </p:sp>
      <p:sp>
        <p:nvSpPr>
          <p:cNvPr id="25606" name="Rectangle 6"/>
          <p:cNvSpPr>
            <a:spLocks noGrp="1" noChangeArrowheads="1"/>
          </p:cNvSpPr>
          <p:nvPr>
            <p:ph type="ftr" sz="quarter" idx="4"/>
          </p:nvPr>
        </p:nvSpPr>
        <p:spPr bwMode="auto">
          <a:xfrm>
            <a:off x="0" y="9286875"/>
            <a:ext cx="2879725" cy="488950"/>
          </a:xfrm>
          <a:prstGeom prst="rect">
            <a:avLst/>
          </a:prstGeom>
          <a:noFill/>
          <a:ln w="9525">
            <a:noFill/>
            <a:miter lim="800000"/>
          </a:ln>
          <a:effectLst/>
        </p:spPr>
        <p:txBody>
          <a:bodyPr vert="horz" wrap="square" lIns="93031" tIns="46516" rIns="93031" bIns="46516" numCol="1" anchor="b" anchorCtr="0" compatLnSpc="1"/>
          <a:lstStyle>
            <a:lvl1pPr algn="l" defTabSz="930275" eaLnBrk="1" hangingPunct="1">
              <a:spcBef>
                <a:spcPct val="0"/>
              </a:spcBef>
              <a:defRPr sz="900">
                <a:latin typeface="Arial" panose="020B0604020202020204" pitchFamily="34" charset="0"/>
                <a:ea typeface="Arial" panose="020B0604020202020204" pitchFamily="34" charset="0"/>
                <a:cs typeface="Arial" panose="020B0604020202020204" pitchFamily="34" charset="0"/>
              </a:defRPr>
            </a:lvl1pPr>
          </a:lstStyle>
          <a:p>
            <a:pPr>
              <a:defRPr/>
            </a:pPr>
            <a:r>
              <a:rPr lang="en-US"/>
              <a:t>IBM Confidential</a:t>
            </a:r>
            <a:endParaRPr lang="en-US"/>
          </a:p>
        </p:txBody>
      </p:sp>
      <p:sp>
        <p:nvSpPr>
          <p:cNvPr id="25607" name="Rectangle 7"/>
          <p:cNvSpPr>
            <a:spLocks noGrp="1" noChangeArrowheads="1"/>
          </p:cNvSpPr>
          <p:nvPr>
            <p:ph type="sldNum" sz="quarter" idx="5"/>
          </p:nvPr>
        </p:nvSpPr>
        <p:spPr bwMode="auto">
          <a:xfrm>
            <a:off x="3763963" y="9286875"/>
            <a:ext cx="2879725" cy="488950"/>
          </a:xfrm>
          <a:prstGeom prst="rect">
            <a:avLst/>
          </a:prstGeom>
          <a:noFill/>
          <a:ln w="9525">
            <a:noFill/>
            <a:miter lim="800000"/>
          </a:ln>
          <a:effectLst/>
        </p:spPr>
        <p:txBody>
          <a:bodyPr vert="horz" wrap="square" lIns="93031" tIns="46516" rIns="93031" bIns="46516" numCol="1" anchor="b" anchorCtr="0" compatLnSpc="1"/>
          <a:lstStyle>
            <a:lvl1pPr algn="r" defTabSz="930275">
              <a:defRPr sz="900">
                <a:latin typeface="Arial" panose="020B0604020202020204" pitchFamily="34" charset="0"/>
                <a:ea typeface="+mn-ea"/>
                <a:cs typeface="Arial" panose="020B0604020202020204" pitchFamily="34" charset="0"/>
              </a:defRPr>
            </a:lvl1pPr>
          </a:lstStyle>
          <a:p>
            <a:pPr>
              <a:defRPr/>
            </a:pPr>
            <a:fld id="{D9ECFA5A-ADE1-4E30-859A-6FDB8D36C704}" type="slidenum">
              <a:rPr lang="zh-CN" altLang="en-US"/>
            </a:fld>
            <a:endParaRPr lang="en-US" altLang="zh-CN"/>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b="1" kern="1200">
        <a:solidFill>
          <a:schemeClr val="tx1"/>
        </a:solidFill>
        <a:latin typeface="Arial" panose="020B0604020202020204" pitchFamily="34" charset="0"/>
        <a:ea typeface="Arial" panose="020B0604020202020204" pitchFamily="34" charset="0"/>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Arial" panose="020B0604020202020204" pitchFamily="34" charset="0"/>
        <a:cs typeface="Arial" panose="020B0604020202020204" pitchFamily="34" charset="0"/>
      </a:defRPr>
    </a:lvl2pPr>
    <a:lvl3pPr marL="914400" algn="l" rtl="0" eaLnBrk="0" fontAlgn="base" hangingPunct="0">
      <a:spcBef>
        <a:spcPct val="30000"/>
      </a:spcBef>
      <a:spcAft>
        <a:spcPct val="0"/>
      </a:spcAft>
      <a:defRPr sz="1000" kern="1200">
        <a:solidFill>
          <a:schemeClr val="tx1"/>
        </a:solidFill>
        <a:latin typeface="Arial" panose="020B0604020202020204" pitchFamily="34" charset="0"/>
        <a:ea typeface="Arial" panose="020B0604020202020204" pitchFamily="34" charset="0"/>
        <a:cs typeface="Arial" panose="020B0604020202020204" pitchFamily="34" charset="0"/>
      </a:defRPr>
    </a:lvl3pPr>
    <a:lvl4pPr marL="1371600" algn="l" rtl="0" eaLnBrk="0" fontAlgn="base" hangingPunct="0">
      <a:spcBef>
        <a:spcPct val="30000"/>
      </a:spcBef>
      <a:spcAft>
        <a:spcPct val="0"/>
      </a:spcAft>
      <a:defRPr sz="900" kern="1200">
        <a:solidFill>
          <a:schemeClr val="tx1"/>
        </a:solidFill>
        <a:latin typeface="Arial" panose="020B0604020202020204" pitchFamily="34" charset="0"/>
        <a:ea typeface="Arial" panose="020B0604020202020204" pitchFamily="34" charset="0"/>
        <a:cs typeface="Arial" panose="020B0604020202020204" pitchFamily="34" charset="0"/>
      </a:defRPr>
    </a:lvl4pPr>
    <a:lvl5pPr marL="1828800" algn="l" rtl="0" eaLnBrk="0" fontAlgn="base" hangingPunct="0">
      <a:spcBef>
        <a:spcPct val="30000"/>
      </a:spcBef>
      <a:spcAft>
        <a:spcPct val="0"/>
      </a:spcAft>
      <a:defRPr sz="800" kern="1200">
        <a:solidFill>
          <a:schemeClr val="tx1"/>
        </a:solidFill>
        <a:latin typeface="Arial" panose="020B0604020202020204" pitchFamily="34" charset="0"/>
        <a:ea typeface="Arial" panose="020B0604020202020204" pitchFamily="34" charset="0"/>
        <a:cs typeface="Arial" panose="020B0604020202020204" pitchFamily="34"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p:txBody>
          <a:bodyPr/>
          <a:lstStyle/>
          <a:p>
            <a:fld id="{AB854312-5B1E-494F-9F7C-C2EC4125640E}" type="slidenum">
              <a:rPr kumimoji="1" lang="zh-CN" altLang="en-US" smtClean="0"/>
            </a:fld>
            <a:endParaRPr kumimoji="1"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p:nvPr>
        </p:nvSpPr>
        <p:spPr/>
      </p:sp>
      <p:sp>
        <p:nvSpPr>
          <p:cNvPr id="3" name="文本占位符 2"/>
          <p:cNvSpPr/>
          <p:nvPr>
            <p:ph type="body" idx="1"/>
          </p:nvPr>
        </p:nvSpPr>
        <p:spPr/>
        <p:txBody>
          <a:bodyPr/>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p:txBody>
          <a:bodyPr/>
          <a:lstStyle/>
          <a:p>
            <a:fld id="{AB854312-5B1E-494F-9F7C-C2EC4125640E}" type="slidenum">
              <a:rPr kumimoji="1" lang="zh-CN" altLang="en-US" smtClean="0"/>
            </a:fld>
            <a:endParaRPr kumimoji="1"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RRC Title">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标题幻灯片">
    <p:spTree>
      <p:nvGrpSpPr>
        <p:cNvPr id="1" name=""/>
        <p:cNvGrpSpPr/>
        <p:nvPr/>
      </p:nvGrpSpPr>
      <p:grpSpPr>
        <a:xfrm>
          <a:off x="0" y="0"/>
          <a:ext cx="0" cy="0"/>
          <a:chOff x="0" y="0"/>
          <a:chExt cx="0" cy="0"/>
        </a:xfrm>
      </p:grpSpPr>
      <p:sp>
        <p:nvSpPr>
          <p:cNvPr id="1048581" name="Freeform 6"/>
          <p:cNvSpPr/>
          <p:nvPr userDrawn="1"/>
        </p:nvSpPr>
        <p:spPr bwMode="auto">
          <a:xfrm>
            <a:off x="384790" y="1693051"/>
            <a:ext cx="8374424" cy="3075328"/>
          </a:xfrm>
          <a:custGeom>
            <a:avLst/>
            <a:gdLst>
              <a:gd name="T0" fmla="*/ 987 w 1064"/>
              <a:gd name="T1" fmla="*/ 325 h 325"/>
              <a:gd name="T2" fmla="*/ 0 w 1064"/>
              <a:gd name="T3" fmla="*/ 325 h 325"/>
              <a:gd name="T4" fmla="*/ 0 w 1064"/>
              <a:gd name="T5" fmla="*/ 0 h 325"/>
              <a:gd name="T6" fmla="*/ 1064 w 1064"/>
              <a:gd name="T7" fmla="*/ 0 h 325"/>
              <a:gd name="T8" fmla="*/ 1064 w 1064"/>
              <a:gd name="T9" fmla="*/ 245 h 325"/>
              <a:gd name="T10" fmla="*/ 987 w 1064"/>
              <a:gd name="T11" fmla="*/ 325 h 325"/>
            </a:gdLst>
            <a:ahLst/>
            <a:cxnLst>
              <a:cxn ang="0">
                <a:pos x="T0" y="T1"/>
              </a:cxn>
              <a:cxn ang="0">
                <a:pos x="T2" y="T3"/>
              </a:cxn>
              <a:cxn ang="0">
                <a:pos x="T4" y="T5"/>
              </a:cxn>
              <a:cxn ang="0">
                <a:pos x="T6" y="T7"/>
              </a:cxn>
              <a:cxn ang="0">
                <a:pos x="T8" y="T9"/>
              </a:cxn>
              <a:cxn ang="0">
                <a:pos x="T10" y="T11"/>
              </a:cxn>
            </a:cxnLst>
            <a:rect l="0" t="0" r="r" b="b"/>
            <a:pathLst>
              <a:path w="1064" h="325">
                <a:moveTo>
                  <a:pt x="987" y="325"/>
                </a:moveTo>
                <a:cubicBezTo>
                  <a:pt x="913" y="325"/>
                  <a:pt x="0" y="325"/>
                  <a:pt x="0" y="325"/>
                </a:cubicBezTo>
                <a:cubicBezTo>
                  <a:pt x="0" y="0"/>
                  <a:pt x="0" y="0"/>
                  <a:pt x="0" y="0"/>
                </a:cubicBezTo>
                <a:cubicBezTo>
                  <a:pt x="1064" y="0"/>
                  <a:pt x="1064" y="0"/>
                  <a:pt x="1064" y="0"/>
                </a:cubicBezTo>
                <a:cubicBezTo>
                  <a:pt x="1064" y="0"/>
                  <a:pt x="1064" y="227"/>
                  <a:pt x="1064" y="245"/>
                </a:cubicBezTo>
                <a:cubicBezTo>
                  <a:pt x="1064" y="270"/>
                  <a:pt x="1061" y="325"/>
                  <a:pt x="987" y="325"/>
                </a:cubicBezTo>
                <a:close/>
              </a:path>
            </a:pathLst>
          </a:custGeom>
          <a:noFill/>
          <a:ln w="3175">
            <a:gradFill>
              <a:gsLst>
                <a:gs pos="0">
                  <a:schemeClr val="bg2">
                    <a:lumMod val="83000"/>
                    <a:lumOff val="17000"/>
                  </a:schemeClr>
                </a:gs>
                <a:gs pos="100000">
                  <a:schemeClr val="bg1">
                    <a:lumMod val="85000"/>
                  </a:schemeClr>
                </a:gs>
              </a:gsLst>
              <a:lin ang="5400000" scaled="1"/>
            </a:gradFill>
          </a:ln>
        </p:spPr>
        <p:txBody>
          <a:bodyPr vert="horz" wrap="square" lIns="82365" tIns="41183" rIns="82365" bIns="41183" numCol="1" anchor="t" anchorCtr="0" compatLnSpc="1"/>
          <a:lstStyle/>
          <a:p>
            <a:pPr eaLnBrk="0" hangingPunct="0"/>
            <a:endParaRPr lang="zh-CN" altLang="en-US" sz="1620" b="0" dirty="0">
              <a:solidFill>
                <a:srgbClr val="FFFFFF"/>
              </a:solidFill>
              <a:latin typeface="Arial" panose="020B0604020202020204" pitchFamily="34" charset="0"/>
              <a:ea typeface="黑体" panose="02010609060101010101" pitchFamily="49" charset="-122"/>
            </a:endParaRPr>
          </a:p>
        </p:txBody>
      </p:sp>
      <p:sp>
        <p:nvSpPr>
          <p:cNvPr id="1048582" name="矩形 10" hidden="1"/>
          <p:cNvSpPr/>
          <p:nvPr userDrawn="1"/>
        </p:nvSpPr>
        <p:spPr bwMode="auto">
          <a:xfrm>
            <a:off x="467847" y="-336808"/>
            <a:ext cx="3434576" cy="2232104"/>
          </a:xfrm>
          <a:prstGeom prst="rect">
            <a:avLst/>
          </a:prstGeom>
          <a:blipFill>
            <a:blip r:embed="rId2" cstate="print"/>
            <a:stretch>
              <a:fillRect/>
            </a:stretch>
          </a:blipFill>
          <a:ln>
            <a:noFill/>
          </a:ln>
          <a:effectLst/>
        </p:spPr>
        <p:txBody>
          <a:bodyPr vert="horz" wrap="none" lIns="82365" tIns="41183" rIns="82365" bIns="41183" numCol="1" rtlCol="0" anchor="ctr" anchorCtr="0" compatLnSpc="1"/>
          <a:lstStyle/>
          <a:p>
            <a:pPr algn="ctr" defTabSz="823595"/>
            <a:endParaRPr lang="zh-CN" altLang="en-US" sz="1620" b="0">
              <a:solidFill>
                <a:srgbClr val="FFFFFF"/>
              </a:solidFill>
              <a:latin typeface="Arial" panose="020B0604020202020204" pitchFamily="34" charset="0"/>
              <a:ea typeface="黑体" panose="02010609060101010101" pitchFamily="49" charset="-122"/>
            </a:endParaRPr>
          </a:p>
        </p:txBody>
      </p:sp>
      <p:sp>
        <p:nvSpPr>
          <p:cNvPr id="1048583" name="Rectangle 67"/>
          <p:cNvSpPr>
            <a:spLocks noGrp="1" noChangeArrowheads="1"/>
          </p:cNvSpPr>
          <p:nvPr>
            <p:ph type="ctrTitle" sz="quarter"/>
          </p:nvPr>
        </p:nvSpPr>
        <p:spPr>
          <a:xfrm>
            <a:off x="1215592" y="2284755"/>
            <a:ext cx="6969781" cy="469296"/>
          </a:xfrm>
        </p:spPr>
        <p:txBody>
          <a:bodyPr wrap="square" lIns="0" tIns="45720" rIns="91440" bIns="45720">
            <a:spAutoFit/>
          </a:bodyPr>
          <a:lstStyle>
            <a:lvl1pPr algn="l">
              <a:defRPr sz="2880">
                <a:solidFill>
                  <a:schemeClr val="bg1"/>
                </a:solidFill>
              </a:defRPr>
            </a:lvl1pPr>
          </a:lstStyle>
          <a:p>
            <a:pPr lvl="0"/>
            <a:r>
              <a:rPr lang="zh-CN" altLang="en-US" noProof="0" dirty="0"/>
              <a:t>单击此处编辑母版标题样式</a:t>
            </a:r>
            <a:endParaRPr lang="zh-CN" altLang="en-US" noProof="0" dirty="0"/>
          </a:p>
        </p:txBody>
      </p:sp>
      <p:sp>
        <p:nvSpPr>
          <p:cNvPr id="1048584" name="Rectangle 68"/>
          <p:cNvSpPr>
            <a:spLocks noGrp="1" noChangeArrowheads="1"/>
          </p:cNvSpPr>
          <p:nvPr>
            <p:ph type="subTitle" sz="quarter" idx="1"/>
          </p:nvPr>
        </p:nvSpPr>
        <p:spPr>
          <a:xfrm>
            <a:off x="1215592" y="3023694"/>
            <a:ext cx="6969781" cy="341953"/>
          </a:xfrm>
        </p:spPr>
        <p:txBody>
          <a:bodyPr wrap="square" lIns="0" tIns="45720" rIns="91440" bIns="45720" anchor="ctr">
            <a:spAutoFit/>
          </a:bodyPr>
          <a:lstStyle>
            <a:lvl1pPr marL="0" indent="0" algn="l">
              <a:buSzPct val="60000"/>
              <a:buFont typeface="Wingdings" panose="05000000000000000000" pitchFamily="2" charset="2"/>
              <a:buNone/>
              <a:defRPr sz="1620" b="1">
                <a:solidFill>
                  <a:schemeClr val="bg1"/>
                </a:solidFill>
              </a:defRPr>
            </a:lvl1pPr>
          </a:lstStyle>
          <a:p>
            <a:pPr lvl="0"/>
            <a:r>
              <a:rPr lang="zh-CN" altLang="en-US" noProof="0" dirty="0"/>
              <a:t>单击此处编辑母版副标题样式</a:t>
            </a:r>
            <a:endParaRPr lang="zh-CN" altLang="en-US" noProof="0" dirty="0"/>
          </a:p>
        </p:txBody>
      </p:sp>
      <p:sp>
        <p:nvSpPr>
          <p:cNvPr id="1048585" name="文本占位符 12"/>
          <p:cNvSpPr>
            <a:spLocks noGrp="1"/>
          </p:cNvSpPr>
          <p:nvPr>
            <p:ph type="body" sz="quarter" idx="10" hasCustomPrompt="1"/>
          </p:nvPr>
        </p:nvSpPr>
        <p:spPr>
          <a:xfrm>
            <a:off x="1215570" y="3848229"/>
            <a:ext cx="6969520" cy="388944"/>
          </a:xfrm>
        </p:spPr>
        <p:txBody>
          <a:bodyPr lIns="0"/>
          <a:lstStyle>
            <a:lvl1pPr marL="0" indent="0">
              <a:buNone/>
              <a:defRPr sz="1080">
                <a:solidFill>
                  <a:schemeClr val="accent2">
                    <a:lumMod val="20000"/>
                    <a:lumOff val="80000"/>
                  </a:schemeClr>
                </a:solidFill>
              </a:defRPr>
            </a:lvl1pPr>
          </a:lstStyle>
          <a:p>
            <a:r>
              <a:rPr lang="zh-CN" altLang="en-US" dirty="0"/>
              <a:t>时间日期署名</a:t>
            </a:r>
            <a:endParaRPr lang="zh-CN" altLang="en-US" dirty="0"/>
          </a:p>
        </p:txBody>
      </p:sp>
      <p:sp>
        <p:nvSpPr>
          <p:cNvPr id="1048586" name="Rectangle 8"/>
          <p:cNvSpPr>
            <a:spLocks noChangeArrowheads="1"/>
          </p:cNvSpPr>
          <p:nvPr userDrawn="1"/>
        </p:nvSpPr>
        <p:spPr bwMode="auto">
          <a:xfrm>
            <a:off x="7639264" y="6020788"/>
            <a:ext cx="889667" cy="166328"/>
          </a:xfrm>
          <a:prstGeom prst="rect">
            <a:avLst/>
          </a:prstGeom>
          <a:noFill/>
          <a:ln>
            <a:noFill/>
          </a:ln>
        </p:spPr>
        <p:txBody>
          <a:bodyPr vert="horz" wrap="none" lIns="0" tIns="0" rIns="0" bIns="0" numCol="1" anchor="ctr" anchorCtr="0" compatLnSpc="1">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defTabSz="823595" eaLnBrk="0" hangingPunct="0"/>
            <a:r>
              <a:rPr lang="zh-CN" altLang="zh-CN" sz="1080" b="0" dirty="0">
                <a:solidFill>
                  <a:srgbClr val="C70019"/>
                </a:solidFill>
                <a:latin typeface="Arial" panose="020B0604020202020204"/>
              </a:rPr>
              <a:t>www.crrcgc.cc</a:t>
            </a:r>
            <a:endParaRPr lang="zh-CN" altLang="zh-CN" sz="2520" b="0" dirty="0">
              <a:solidFill>
                <a:srgbClr val="000000"/>
              </a:solidFill>
              <a:latin typeface="Arial" panose="020B0604020202020204"/>
              <a:ea typeface="黑体" panose="02010609060101010101" pitchFamily="49" charset="-122"/>
            </a:endParaRPr>
          </a:p>
        </p:txBody>
      </p:sp>
      <p:sp>
        <p:nvSpPr>
          <p:cNvPr id="1048587" name="Freeform 12"/>
          <p:cNvSpPr/>
          <p:nvPr userDrawn="1"/>
        </p:nvSpPr>
        <p:spPr bwMode="auto">
          <a:xfrm>
            <a:off x="7398725" y="6095372"/>
            <a:ext cx="1360488" cy="310775"/>
          </a:xfrm>
          <a:custGeom>
            <a:avLst/>
            <a:gdLst>
              <a:gd name="T0" fmla="*/ 0 w 165"/>
              <a:gd name="T1" fmla="*/ 0 h 29"/>
              <a:gd name="T2" fmla="*/ 0 w 165"/>
              <a:gd name="T3" fmla="*/ 18 h 29"/>
              <a:gd name="T4" fmla="*/ 3 w 165"/>
              <a:gd name="T5" fmla="*/ 26 h 29"/>
              <a:gd name="T6" fmla="*/ 3 w 165"/>
              <a:gd name="T7" fmla="*/ 27 h 29"/>
              <a:gd name="T8" fmla="*/ 12 w 165"/>
              <a:gd name="T9" fmla="*/ 29 h 29"/>
              <a:gd name="T10" fmla="*/ 154 w 165"/>
              <a:gd name="T11" fmla="*/ 29 h 29"/>
              <a:gd name="T12" fmla="*/ 162 w 165"/>
              <a:gd name="T13" fmla="*/ 27 h 29"/>
              <a:gd name="T14" fmla="*/ 165 w 165"/>
              <a:gd name="T15" fmla="*/ 18 h 29"/>
              <a:gd name="T16" fmla="*/ 165 w 165"/>
              <a:gd name="T17" fmla="*/ 0 h 29"/>
              <a:gd name="T18" fmla="*/ 156 w 165"/>
              <a:gd name="T19" fmla="*/ 0 h 29"/>
              <a:gd name="T20" fmla="*/ 156 w 165"/>
              <a:gd name="T21" fmla="*/ 14 h 29"/>
              <a:gd name="T22" fmla="*/ 155 w 165"/>
              <a:gd name="T23" fmla="*/ 17 h 29"/>
              <a:gd name="T24" fmla="*/ 152 w 165"/>
              <a:gd name="T25" fmla="*/ 19 h 29"/>
              <a:gd name="T26" fmla="*/ 14 w 165"/>
              <a:gd name="T27" fmla="*/ 19 h 29"/>
              <a:gd name="T28" fmla="*/ 11 w 165"/>
              <a:gd name="T29" fmla="*/ 17 h 29"/>
              <a:gd name="T30" fmla="*/ 9 w 165"/>
              <a:gd name="T31" fmla="*/ 14 h 29"/>
              <a:gd name="T32" fmla="*/ 9 w 165"/>
              <a:gd name="T33" fmla="*/ 0 h 29"/>
              <a:gd name="T34" fmla="*/ 0 w 165"/>
              <a:gd name="T35" fmla="*/ 0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5" h="29">
                <a:moveTo>
                  <a:pt x="0" y="0"/>
                </a:moveTo>
                <a:cubicBezTo>
                  <a:pt x="0" y="18"/>
                  <a:pt x="0" y="18"/>
                  <a:pt x="0" y="18"/>
                </a:cubicBezTo>
                <a:cubicBezTo>
                  <a:pt x="0" y="21"/>
                  <a:pt x="1" y="24"/>
                  <a:pt x="3" y="26"/>
                </a:cubicBezTo>
                <a:cubicBezTo>
                  <a:pt x="3" y="27"/>
                  <a:pt x="3" y="27"/>
                  <a:pt x="3" y="27"/>
                </a:cubicBezTo>
                <a:cubicBezTo>
                  <a:pt x="6" y="29"/>
                  <a:pt x="9" y="29"/>
                  <a:pt x="12" y="29"/>
                </a:cubicBezTo>
                <a:cubicBezTo>
                  <a:pt x="154" y="29"/>
                  <a:pt x="154" y="29"/>
                  <a:pt x="154" y="29"/>
                </a:cubicBezTo>
                <a:cubicBezTo>
                  <a:pt x="157" y="29"/>
                  <a:pt x="160" y="29"/>
                  <a:pt x="162" y="27"/>
                </a:cubicBezTo>
                <a:cubicBezTo>
                  <a:pt x="164" y="24"/>
                  <a:pt x="165" y="21"/>
                  <a:pt x="165" y="18"/>
                </a:cubicBezTo>
                <a:cubicBezTo>
                  <a:pt x="165" y="0"/>
                  <a:pt x="165" y="0"/>
                  <a:pt x="165" y="0"/>
                </a:cubicBezTo>
                <a:cubicBezTo>
                  <a:pt x="156" y="0"/>
                  <a:pt x="156" y="0"/>
                  <a:pt x="156" y="0"/>
                </a:cubicBezTo>
                <a:cubicBezTo>
                  <a:pt x="156" y="14"/>
                  <a:pt x="156" y="14"/>
                  <a:pt x="156" y="14"/>
                </a:cubicBezTo>
                <a:cubicBezTo>
                  <a:pt x="156" y="15"/>
                  <a:pt x="156" y="16"/>
                  <a:pt x="155" y="17"/>
                </a:cubicBezTo>
                <a:cubicBezTo>
                  <a:pt x="154" y="18"/>
                  <a:pt x="153" y="19"/>
                  <a:pt x="152" y="19"/>
                </a:cubicBezTo>
                <a:cubicBezTo>
                  <a:pt x="14" y="19"/>
                  <a:pt x="14" y="19"/>
                  <a:pt x="14" y="19"/>
                </a:cubicBezTo>
                <a:cubicBezTo>
                  <a:pt x="13" y="19"/>
                  <a:pt x="11" y="18"/>
                  <a:pt x="11" y="17"/>
                </a:cubicBezTo>
                <a:cubicBezTo>
                  <a:pt x="10" y="16"/>
                  <a:pt x="9" y="15"/>
                  <a:pt x="9" y="14"/>
                </a:cubicBezTo>
                <a:cubicBezTo>
                  <a:pt x="9" y="0"/>
                  <a:pt x="9" y="0"/>
                  <a:pt x="9" y="0"/>
                </a:cubicBezTo>
                <a:lnTo>
                  <a:pt x="0" y="0"/>
                </a:lnTo>
                <a:close/>
              </a:path>
            </a:pathLst>
          </a:custGeom>
          <a:solidFill>
            <a:schemeClr val="bg1">
              <a:lumMod val="85000"/>
            </a:schemeClr>
          </a:solidFill>
          <a:ln>
            <a:noFill/>
          </a:ln>
        </p:spPr>
        <p:txBody>
          <a:bodyPr vert="horz" wrap="square" lIns="82365" tIns="41183" rIns="82365" bIns="41183" numCol="1" anchor="t" anchorCtr="0" compatLnSpc="1"/>
          <a:lstStyle/>
          <a:p>
            <a:pPr eaLnBrk="0" hangingPunct="0"/>
            <a:endParaRPr lang="zh-CN" altLang="en-US" sz="1620" b="0">
              <a:solidFill>
                <a:srgbClr val="FFFFFF"/>
              </a:solidFill>
              <a:latin typeface="Arial" panose="020B0604020202020204" pitchFamily="34" charset="0"/>
              <a:ea typeface="黑体" panose="02010609060101010101" pitchFamily="49" charset="-122"/>
            </a:endParaRPr>
          </a:p>
        </p:txBody>
      </p:sp>
    </p:spTree>
  </p:cSld>
  <p:clrMapOvr>
    <a:masterClrMapping/>
  </p:clrMapOvr>
  <mc:AlternateContent xmlns:mc="http://schemas.openxmlformats.org/markup-compatibility/2006">
    <mc:Choice xmlns:p14="http://schemas.microsoft.com/office/powerpoint/2010/main" Requires="p14">
      <p:transition spd="slow" p14:dur="800">
        <p14:flythrough dir="ou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32" fill="hold" grpId="0" nodeType="withEffect">
                                  <p:stCondLst>
                                    <p:cond delay="0"/>
                                  </p:stCondLst>
                                  <p:childTnLst>
                                    <p:set>
                                      <p:cBhvr>
                                        <p:cTn id="6" dur="1" fill="hold">
                                          <p:stCondLst>
                                            <p:cond delay="0"/>
                                          </p:stCondLst>
                                        </p:cTn>
                                        <p:tgtEl>
                                          <p:spTgt spid="1048582"/>
                                        </p:tgtEl>
                                        <p:attrNameLst>
                                          <p:attrName>style.visibility</p:attrName>
                                        </p:attrNameLst>
                                      </p:cBhvr>
                                      <p:to>
                                        <p:strVal val="visible"/>
                                      </p:to>
                                    </p:set>
                                    <p:anim calcmode="lin" valueType="num">
                                      <p:cBhvr>
                                        <p:cTn id="7" dur="200" fill="hold"/>
                                        <p:tgtEl>
                                          <p:spTgt spid="1048582"/>
                                        </p:tgtEl>
                                        <p:attrNameLst>
                                          <p:attrName>ppt_w</p:attrName>
                                        </p:attrNameLst>
                                      </p:cBhvr>
                                      <p:tavLst>
                                        <p:tav tm="0">
                                          <p:val>
                                            <p:strVal val="4*#ppt_w"/>
                                          </p:val>
                                        </p:tav>
                                        <p:tav tm="100000">
                                          <p:val>
                                            <p:strVal val="#ppt_w"/>
                                          </p:val>
                                        </p:tav>
                                      </p:tavLst>
                                    </p:anim>
                                    <p:anim calcmode="lin" valueType="num">
                                      <p:cBhvr>
                                        <p:cTn id="8" dur="200" fill="hold"/>
                                        <p:tgtEl>
                                          <p:spTgt spid="1048582"/>
                                        </p:tgtEl>
                                        <p:attrNameLst>
                                          <p:attrName>ppt_h</p:attrName>
                                        </p:attrNameLst>
                                      </p:cBhvr>
                                      <p:tavLst>
                                        <p:tav tm="0">
                                          <p:val>
                                            <p:strVal val="4*#ppt_h"/>
                                          </p:val>
                                        </p:tav>
                                        <p:tav tm="100000">
                                          <p:val>
                                            <p:strVal val="#ppt_h"/>
                                          </p:val>
                                        </p:tav>
                                      </p:tavLst>
                                    </p:anim>
                                  </p:childTnLst>
                                </p:cTn>
                              </p:par>
                            </p:childTnLst>
                          </p:cTn>
                        </p:par>
                        <p:par>
                          <p:cTn id="9" fill="hold">
                            <p:stCondLst>
                              <p:cond delay="500"/>
                            </p:stCondLst>
                            <p:childTnLst>
                              <p:par>
                                <p:cTn id="10" presetID="50" presetClass="exit" presetSubtype="0" accel="100000" fill="hold" grpId="1" nodeType="afterEffect">
                                  <p:stCondLst>
                                    <p:cond delay="300"/>
                                  </p:stCondLst>
                                  <p:childTnLst>
                                    <p:anim calcmode="lin" valueType="num">
                                      <p:cBhvr>
                                        <p:cTn id="11" dur="1000"/>
                                        <p:tgtEl>
                                          <p:spTgt spid="1048582"/>
                                        </p:tgtEl>
                                        <p:attrNameLst>
                                          <p:attrName>ppt_w</p:attrName>
                                        </p:attrNameLst>
                                      </p:cBhvr>
                                      <p:tavLst>
                                        <p:tav tm="0">
                                          <p:val>
                                            <p:strVal val="ppt_w"/>
                                          </p:val>
                                        </p:tav>
                                        <p:tav tm="100000">
                                          <p:val>
                                            <p:strVal val="ppt_w+.3"/>
                                          </p:val>
                                        </p:tav>
                                      </p:tavLst>
                                    </p:anim>
                                    <p:anim calcmode="lin" valueType="num">
                                      <p:cBhvr>
                                        <p:cTn id="12" dur="1000"/>
                                        <p:tgtEl>
                                          <p:spTgt spid="1048582"/>
                                        </p:tgtEl>
                                        <p:attrNameLst>
                                          <p:attrName>ppt_h</p:attrName>
                                        </p:attrNameLst>
                                      </p:cBhvr>
                                      <p:tavLst>
                                        <p:tav tm="0">
                                          <p:val>
                                            <p:strVal val="ppt_h"/>
                                          </p:val>
                                        </p:tav>
                                        <p:tav tm="100000">
                                          <p:val>
                                            <p:strVal val="ppt_h"/>
                                          </p:val>
                                        </p:tav>
                                      </p:tavLst>
                                    </p:anim>
                                    <p:animEffect transition="out" filter="fade">
                                      <p:cBhvr>
                                        <p:cTn id="13" dur="1000"/>
                                        <p:tgtEl>
                                          <p:spTgt spid="1048582"/>
                                        </p:tgtEl>
                                      </p:cBhvr>
                                    </p:animEffect>
                                    <p:set>
                                      <p:cBhvr>
                                        <p:cTn id="14" dur="1" fill="hold">
                                          <p:stCondLst>
                                            <p:cond delay="999"/>
                                          </p:stCondLst>
                                        </p:cTn>
                                        <p:tgtEl>
                                          <p:spTgt spid="1048582"/>
                                        </p:tgtEl>
                                        <p:attrNameLst>
                                          <p:attrName>style.visibility</p:attrName>
                                        </p:attrNameLst>
                                      </p:cBhvr>
                                      <p:to>
                                        <p:strVal val="hidden"/>
                                      </p:to>
                                    </p:set>
                                  </p:childTnLst>
                                </p:cTn>
                              </p:par>
                              <p:par>
                                <p:cTn id="15" presetID="10" presetClass="entr" presetSubtype="0" fill="hold" grpId="0" nodeType="withEffect">
                                  <p:stCondLst>
                                    <p:cond delay="0"/>
                                  </p:stCondLst>
                                  <p:iterate type="lt">
                                    <p:tmPct val="10000"/>
                                  </p:iterate>
                                  <p:childTnLst>
                                    <p:set>
                                      <p:cBhvr>
                                        <p:cTn id="16" dur="1" fill="hold">
                                          <p:stCondLst>
                                            <p:cond delay="0"/>
                                          </p:stCondLst>
                                        </p:cTn>
                                        <p:tgtEl>
                                          <p:spTgt spid="1048583"/>
                                        </p:tgtEl>
                                        <p:attrNameLst>
                                          <p:attrName>style.visibility</p:attrName>
                                        </p:attrNameLst>
                                      </p:cBhvr>
                                      <p:to>
                                        <p:strVal val="visible"/>
                                      </p:to>
                                    </p:set>
                                    <p:animEffect transition="in" filter="fade">
                                      <p:cBhvr>
                                        <p:cTn id="17" dur="500"/>
                                        <p:tgtEl>
                                          <p:spTgt spid="1048583"/>
                                        </p:tgtEl>
                                      </p:cBhvr>
                                    </p:animEffect>
                                  </p:childTnLst>
                                </p:cTn>
                              </p:par>
                              <p:par>
                                <p:cTn id="18" presetID="10" presetClass="entr" presetSubtype="0" fill="hold" grpId="0" nodeType="withEffect">
                                  <p:stCondLst>
                                    <p:cond delay="300"/>
                                  </p:stCondLst>
                                  <p:iterate type="lt">
                                    <p:tmPct val="10000"/>
                                  </p:iterate>
                                  <p:childTnLst>
                                    <p:set>
                                      <p:cBhvr>
                                        <p:cTn id="19" dur="1" fill="hold">
                                          <p:stCondLst>
                                            <p:cond delay="0"/>
                                          </p:stCondLst>
                                        </p:cTn>
                                        <p:tgtEl>
                                          <p:spTgt spid="1048584">
                                            <p:txEl>
                                              <p:pRg st="0" end="0"/>
                                            </p:txEl>
                                          </p:spTgt>
                                        </p:tgtEl>
                                        <p:attrNameLst>
                                          <p:attrName>style.visibility</p:attrName>
                                        </p:attrNameLst>
                                      </p:cBhvr>
                                      <p:to>
                                        <p:strVal val="visible"/>
                                      </p:to>
                                    </p:set>
                                    <p:animEffect transition="in" filter="fade">
                                      <p:cBhvr>
                                        <p:cTn id="20" dur="500"/>
                                        <p:tgtEl>
                                          <p:spTgt spid="1048584">
                                            <p:txEl>
                                              <p:pRg st="0" end="0"/>
                                            </p:txEl>
                                          </p:spTgt>
                                        </p:tgtEl>
                                      </p:cBhvr>
                                    </p:animEffect>
                                  </p:childTnLst>
                                </p:cTn>
                              </p:par>
                              <p:par>
                                <p:cTn id="21" presetID="10" presetClass="entr" presetSubtype="0" fill="hold" grpId="0" nodeType="withEffect">
                                  <p:stCondLst>
                                    <p:cond delay="300"/>
                                  </p:stCondLst>
                                  <p:iterate type="lt">
                                    <p:tmPct val="10000"/>
                                  </p:iterate>
                                  <p:childTnLst>
                                    <p:set>
                                      <p:cBhvr>
                                        <p:cTn id="22" dur="1" fill="hold">
                                          <p:stCondLst>
                                            <p:cond delay="0"/>
                                          </p:stCondLst>
                                        </p:cTn>
                                        <p:tgtEl>
                                          <p:spTgt spid="1048585">
                                            <p:txEl>
                                              <p:pRg st="0" end="0"/>
                                            </p:txEl>
                                          </p:spTgt>
                                        </p:tgtEl>
                                        <p:attrNameLst>
                                          <p:attrName>style.visibility</p:attrName>
                                        </p:attrNameLst>
                                      </p:cBhvr>
                                      <p:to>
                                        <p:strVal val="visible"/>
                                      </p:to>
                                    </p:set>
                                    <p:animEffect transition="in" filter="fade">
                                      <p:cBhvr>
                                        <p:cTn id="23" dur="500"/>
                                        <p:tgtEl>
                                          <p:spTgt spid="1048585">
                                            <p:txEl>
                                              <p:pRg st="0" end="0"/>
                                            </p:txEl>
                                          </p:spTgt>
                                        </p:tgtEl>
                                      </p:cBhvr>
                                    </p:animEffect>
                                  </p:childTnLst>
                                </p:cTn>
                              </p:par>
                              <p:par>
                                <p:cTn id="24" presetID="22" presetClass="entr" presetSubtype="8" fill="hold" grpId="0" nodeType="withEffect">
                                  <p:stCondLst>
                                    <p:cond delay="800"/>
                                  </p:stCondLst>
                                  <p:childTnLst>
                                    <p:set>
                                      <p:cBhvr>
                                        <p:cTn id="25" dur="1" fill="hold">
                                          <p:stCondLst>
                                            <p:cond delay="0"/>
                                          </p:stCondLst>
                                        </p:cTn>
                                        <p:tgtEl>
                                          <p:spTgt spid="1048587"/>
                                        </p:tgtEl>
                                        <p:attrNameLst>
                                          <p:attrName>style.visibility</p:attrName>
                                        </p:attrNameLst>
                                      </p:cBhvr>
                                      <p:to>
                                        <p:strVal val="visible"/>
                                      </p:to>
                                    </p:set>
                                    <p:animEffect transition="in" filter="wipe(left)">
                                      <p:cBhvr>
                                        <p:cTn id="26" dur="500"/>
                                        <p:tgtEl>
                                          <p:spTgt spid="1048587"/>
                                        </p:tgtEl>
                                      </p:cBhvr>
                                    </p:animEffect>
                                  </p:childTnLst>
                                </p:cTn>
                              </p:par>
                              <p:par>
                                <p:cTn id="27" presetID="10" presetClass="entr" presetSubtype="0" fill="hold" grpId="0" nodeType="withEffect">
                                  <p:stCondLst>
                                    <p:cond delay="1000"/>
                                  </p:stCondLst>
                                  <p:iterate type="lt">
                                    <p:tmPct val="10000"/>
                                  </p:iterate>
                                  <p:childTnLst>
                                    <p:set>
                                      <p:cBhvr>
                                        <p:cTn id="28" dur="1" fill="hold">
                                          <p:stCondLst>
                                            <p:cond delay="0"/>
                                          </p:stCondLst>
                                        </p:cTn>
                                        <p:tgtEl>
                                          <p:spTgt spid="1048586"/>
                                        </p:tgtEl>
                                        <p:attrNameLst>
                                          <p:attrName>style.visibility</p:attrName>
                                        </p:attrNameLst>
                                      </p:cBhvr>
                                      <p:to>
                                        <p:strVal val="visible"/>
                                      </p:to>
                                    </p:set>
                                    <p:animEffect transition="in" filter="fade">
                                      <p:cBhvr>
                                        <p:cTn id="29" dur="500"/>
                                        <p:tgtEl>
                                          <p:spTgt spid="10485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82" grpId="0" animBg="1"/>
      <p:bldP spid="1048582" grpId="1" animBg="1"/>
      <p:bldP spid="1048583" grpId="0"/>
      <p:bldP spid="1048584" grpId="0" build="p">
        <p:tmplLst>
          <p:tmpl lvl="1">
            <p:tnLst>
              <p:par>
                <p:cTn presetID="10" presetClass="entr" presetSubtype="0" fill="hold" nodeType="withEffect">
                  <p:stCondLst>
                    <p:cond delay="300"/>
                  </p:stCondLst>
                  <p:iterate type="lt">
                    <p:tmPct val="10000"/>
                  </p:iterate>
                  <p:childTnLst>
                    <p:set>
                      <p:cBhvr>
                        <p:cTn dur="1" fill="hold">
                          <p:stCondLst>
                            <p:cond delay="0"/>
                          </p:stCondLst>
                        </p:cTn>
                        <p:tgtEl>
                          <p:spTgt spid="1048584"/>
                        </p:tgtEl>
                        <p:attrNameLst>
                          <p:attrName>style.visibility</p:attrName>
                        </p:attrNameLst>
                      </p:cBhvr>
                      <p:to>
                        <p:strVal val="visible"/>
                      </p:to>
                    </p:set>
                    <p:animEffect transition="in" filter="fade">
                      <p:cBhvr>
                        <p:cTn dur="500"/>
                        <p:tgtEl>
                          <p:spTgt spid="1048584"/>
                        </p:tgtEl>
                      </p:cBhvr>
                    </p:animEffect>
                  </p:childTnLst>
                </p:cTn>
              </p:par>
            </p:tnLst>
          </p:tmpl>
        </p:tmplLst>
      </p:bldP>
      <p:bldP spid="1048585" grpId="0" build="p">
        <p:tmplLst>
          <p:tmpl lvl="1">
            <p:tnLst>
              <p:par>
                <p:cTn presetID="10" presetClass="entr" presetSubtype="0" fill="hold" nodeType="withEffect">
                  <p:stCondLst>
                    <p:cond delay="300"/>
                  </p:stCondLst>
                  <p:iterate type="lt">
                    <p:tmPct val="10000"/>
                  </p:iterate>
                  <p:childTnLst>
                    <p:set>
                      <p:cBhvr>
                        <p:cTn dur="1" fill="hold">
                          <p:stCondLst>
                            <p:cond delay="0"/>
                          </p:stCondLst>
                        </p:cTn>
                        <p:tgtEl>
                          <p:spTgt spid="1048585"/>
                        </p:tgtEl>
                        <p:attrNameLst>
                          <p:attrName>style.visibility</p:attrName>
                        </p:attrNameLst>
                      </p:cBhvr>
                      <p:to>
                        <p:strVal val="visible"/>
                      </p:to>
                    </p:set>
                    <p:animEffect transition="in" filter="fade">
                      <p:cBhvr>
                        <p:cTn dur="500"/>
                        <p:tgtEl>
                          <p:spTgt spid="1048585"/>
                        </p:tgtEl>
                      </p:cBhvr>
                    </p:animEffect>
                  </p:childTnLst>
                </p:cTn>
              </p:par>
            </p:tnLst>
          </p:tmpl>
        </p:tmplLst>
      </p:bldP>
      <p:bldP spid="1048586" grpId="0"/>
      <p:bldP spid="1048587" grpId="0" animBg="1"/>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182563" y="515938"/>
            <a:ext cx="8686800" cy="815975"/>
          </a:xfr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182563" y="1863725"/>
            <a:ext cx="8686800" cy="44910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Rectangle 6"/>
          <p:cNvSpPr>
            <a:spLocks noGrp="1" noChangeArrowheads="1"/>
          </p:cNvSpPr>
          <p:nvPr>
            <p:ph type="sldNum" sz="quarter" idx="10"/>
          </p:nvPr>
        </p:nvSpPr>
        <p:spPr>
          <a:xfrm>
            <a:off x="182563" y="6537325"/>
            <a:ext cx="366712" cy="184150"/>
          </a:xfrm>
          <a:prstGeom prst="rect">
            <a:avLst/>
          </a:prstGeom>
        </p:spPr>
        <p:txBody>
          <a:bodyPr/>
          <a:lstStyle>
            <a:lvl1pPr>
              <a:defRPr/>
            </a:lvl1pPr>
          </a:lstStyle>
          <a:p>
            <a:pPr>
              <a:defRPr/>
            </a:pPr>
            <a:fld id="{B47E9E1D-9976-4251-AA71-49CEF037239D}" type="slidenum">
              <a:rPr lang="zh-CN" altLang="en-US"/>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空白">
    <p:spTree>
      <p:nvGrpSpPr>
        <p:cNvPr id="1" name=""/>
        <p:cNvGrpSpPr/>
        <p:nvPr/>
      </p:nvGrpSpPr>
      <p:grpSpPr>
        <a:xfrm>
          <a:off x="0" y="0"/>
          <a:ext cx="0" cy="0"/>
          <a:chOff x="0" y="0"/>
          <a:chExt cx="0" cy="0"/>
        </a:xfrm>
      </p:grpSpPr>
      <p:sp>
        <p:nvSpPr>
          <p:cNvPr id="2" name="标题 1"/>
          <p:cNvSpPr>
            <a:spLocks noGrp="1"/>
          </p:cNvSpPr>
          <p:nvPr>
            <p:ph type="title"/>
          </p:nvPr>
        </p:nvSpPr>
        <p:spPr>
          <a:xfrm>
            <a:off x="384458" y="188640"/>
            <a:ext cx="8375084" cy="864096"/>
          </a:xfrm>
        </p:spPr>
        <p:txBody>
          <a:bodyPr/>
          <a:lstStyle>
            <a:lvl1pPr>
              <a:defRPr sz="2250"/>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450928" y="1268760"/>
            <a:ext cx="8308616" cy="5184430"/>
          </a:xfrm>
        </p:spPr>
        <p:txBody>
          <a:bodyPr/>
          <a:lstStyle>
            <a:lvl1pPr fontAlgn="auto">
              <a:defRPr sz="1500" b="0"/>
            </a:lvl1pPr>
            <a:lvl2pPr fontAlgn="auto">
              <a:defRPr sz="1350" b="0"/>
            </a:lvl2pPr>
            <a:lvl3pPr fontAlgn="auto">
              <a:defRPr sz="1350" b="0"/>
            </a:lvl3pPr>
            <a:lvl4pPr fontAlgn="auto">
              <a:defRPr sz="1350" b="0"/>
            </a:lvl4pPr>
            <a:lvl5pPr fontAlgn="auto">
              <a:defRPr sz="1350" b="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5" Type="http://schemas.openxmlformats.org/officeDocument/2006/relationships/theme" Target="../theme/theme1.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48576" name="Line 151"/>
          <p:cNvSpPr>
            <a:spLocks noChangeShapeType="1"/>
          </p:cNvSpPr>
          <p:nvPr/>
        </p:nvSpPr>
        <p:spPr bwMode="gray">
          <a:xfrm>
            <a:off x="196944" y="549347"/>
            <a:ext cx="8804124" cy="0"/>
          </a:xfrm>
          <a:prstGeom prst="line">
            <a:avLst/>
          </a:prstGeom>
          <a:noFill/>
          <a:ln w="9525">
            <a:solidFill>
              <a:schemeClr val="accent2"/>
            </a:solidFill>
            <a:round/>
          </a:ln>
        </p:spPr>
        <p:txBody>
          <a:bodyPr lIns="0" tIns="0" rIns="57299" bIns="0"/>
          <a:lstStyle/>
          <a:p>
            <a:endParaRPr lang="zh-CN" altLang="en-US" sz="900"/>
          </a:p>
        </p:txBody>
      </p:sp>
      <p:sp>
        <p:nvSpPr>
          <p:cNvPr id="1048577" name="Text Box 13"/>
          <p:cNvSpPr txBox="1">
            <a:spLocks noChangeArrowheads="1"/>
          </p:cNvSpPr>
          <p:nvPr/>
        </p:nvSpPr>
        <p:spPr bwMode="auto">
          <a:xfrm>
            <a:off x="8640592" y="6538126"/>
            <a:ext cx="198437" cy="107950"/>
          </a:xfrm>
          <a:prstGeom prst="rect">
            <a:avLst/>
          </a:prstGeom>
          <a:noFill/>
          <a:ln>
            <a:noFill/>
          </a:ln>
          <a:effectLst/>
        </p:spPr>
        <p:txBody>
          <a:bodyPr lIns="0" tIns="0" rIns="0" bIns="0" anchor="b"/>
          <a:lstStyle>
            <a:lvl1pPr defTabSz="995680" eaLnBrk="0" hangingPunct="0">
              <a:defRPr>
                <a:solidFill>
                  <a:schemeClr val="tx1"/>
                </a:solidFill>
                <a:latin typeface="Arial" panose="020B0604020202020204" pitchFamily="34" charset="0"/>
              </a:defRPr>
            </a:lvl1pPr>
            <a:lvl2pPr marL="742950" indent="-285750" defTabSz="995680" eaLnBrk="0" hangingPunct="0">
              <a:defRPr>
                <a:solidFill>
                  <a:schemeClr val="tx1"/>
                </a:solidFill>
                <a:latin typeface="Arial" panose="020B0604020202020204" pitchFamily="34" charset="0"/>
              </a:defRPr>
            </a:lvl2pPr>
            <a:lvl3pPr marL="1143000" indent="-228600" defTabSz="995680" eaLnBrk="0" hangingPunct="0">
              <a:defRPr>
                <a:solidFill>
                  <a:schemeClr val="tx1"/>
                </a:solidFill>
                <a:latin typeface="Arial" panose="020B0604020202020204" pitchFamily="34" charset="0"/>
              </a:defRPr>
            </a:lvl3pPr>
            <a:lvl4pPr marL="1600200" indent="-228600" defTabSz="995680" eaLnBrk="0" hangingPunct="0">
              <a:defRPr>
                <a:solidFill>
                  <a:schemeClr val="tx1"/>
                </a:solidFill>
                <a:latin typeface="Arial" panose="020B0604020202020204" pitchFamily="34" charset="0"/>
              </a:defRPr>
            </a:lvl4pPr>
            <a:lvl5pPr marL="2057400" indent="-228600" defTabSz="995680" eaLnBrk="0" hangingPunct="0">
              <a:defRPr>
                <a:solidFill>
                  <a:schemeClr val="tx1"/>
                </a:solidFill>
                <a:latin typeface="Arial" panose="020B0604020202020204" pitchFamily="34" charset="0"/>
              </a:defRPr>
            </a:lvl5pPr>
            <a:lvl6pPr marL="2514600" indent="-228600" defTabSz="995680" eaLnBrk="0" fontAlgn="base" hangingPunct="0">
              <a:spcBef>
                <a:spcPct val="0"/>
              </a:spcBef>
              <a:spcAft>
                <a:spcPct val="0"/>
              </a:spcAft>
              <a:defRPr>
                <a:solidFill>
                  <a:schemeClr val="tx1"/>
                </a:solidFill>
                <a:latin typeface="Arial" panose="020B0604020202020204" pitchFamily="34" charset="0"/>
              </a:defRPr>
            </a:lvl6pPr>
            <a:lvl7pPr marL="2971800" indent="-228600" defTabSz="995680" eaLnBrk="0" fontAlgn="base" hangingPunct="0">
              <a:spcBef>
                <a:spcPct val="0"/>
              </a:spcBef>
              <a:spcAft>
                <a:spcPct val="0"/>
              </a:spcAft>
              <a:defRPr>
                <a:solidFill>
                  <a:schemeClr val="tx1"/>
                </a:solidFill>
                <a:latin typeface="Arial" panose="020B0604020202020204" pitchFamily="34" charset="0"/>
              </a:defRPr>
            </a:lvl7pPr>
            <a:lvl8pPr marL="3429000" indent="-228600" defTabSz="995680" eaLnBrk="0" fontAlgn="base" hangingPunct="0">
              <a:spcBef>
                <a:spcPct val="0"/>
              </a:spcBef>
              <a:spcAft>
                <a:spcPct val="0"/>
              </a:spcAft>
              <a:defRPr>
                <a:solidFill>
                  <a:schemeClr val="tx1"/>
                </a:solidFill>
                <a:latin typeface="Arial" panose="020B0604020202020204" pitchFamily="34" charset="0"/>
              </a:defRPr>
            </a:lvl8pPr>
            <a:lvl9pPr marL="3886200" indent="-228600" defTabSz="99568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EDACDF06-5CE4-476B-B1C5-97A74086543D}" type="slidenum">
              <a:rPr lang="en-GB" altLang="zh-CN" sz="675" b="0" smtClean="0">
                <a:solidFill>
                  <a:srgbClr val="58595B"/>
                </a:solidFill>
                <a:latin typeface="EYInterstate Regular" pitchFamily="2" charset="0"/>
                <a:ea typeface="宋体" panose="02010600030101010101" pitchFamily="2" charset="-122"/>
              </a:rPr>
            </a:fld>
            <a:endParaRPr lang="en-GB" altLang="zh-CN" sz="675" b="0" dirty="0">
              <a:solidFill>
                <a:srgbClr val="58595B"/>
              </a:solidFill>
              <a:latin typeface="EYInterstate Regular" pitchFamily="2" charset="0"/>
              <a:ea typeface="宋体" panose="02010600030101010101" pitchFamily="2" charset="-122"/>
            </a:endParaRPr>
          </a:p>
        </p:txBody>
      </p:sp>
      <p:sp>
        <p:nvSpPr>
          <p:cNvPr id="1048578" name="Rectangle 3"/>
          <p:cNvSpPr>
            <a:spLocks noGrp="1" noChangeArrowheads="1"/>
          </p:cNvSpPr>
          <p:nvPr>
            <p:ph type="body" idx="1"/>
          </p:nvPr>
        </p:nvSpPr>
        <p:spPr bwMode="auto">
          <a:xfrm>
            <a:off x="179412" y="1439530"/>
            <a:ext cx="8821148" cy="4972486"/>
          </a:xfrm>
          <a:prstGeom prst="rect">
            <a:avLst/>
          </a:prstGeom>
          <a:noFill/>
          <a:ln w="9525">
            <a:noFill/>
            <a:miter lim="800000"/>
          </a:ln>
        </p:spPr>
        <p:txBody>
          <a:bodyPr vert="horz" wrap="square" lIns="72000" tIns="36000" rIns="72000" bIns="36000" numCol="1" anchor="t" anchorCtr="0" compatLnSpc="1"/>
          <a:lstStyle/>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p:txBody>
      </p:sp>
      <p:sp>
        <p:nvSpPr>
          <p:cNvPr id="1048579" name="Line 4"/>
          <p:cNvSpPr>
            <a:spLocks noChangeShapeType="1"/>
          </p:cNvSpPr>
          <p:nvPr userDrawn="1"/>
        </p:nvSpPr>
        <p:spPr bwMode="auto">
          <a:xfrm flipV="1">
            <a:off x="180024" y="549148"/>
            <a:ext cx="8821148" cy="0"/>
          </a:xfrm>
          <a:prstGeom prst="line">
            <a:avLst/>
          </a:prstGeom>
          <a:noFill/>
          <a:ln w="9525">
            <a:solidFill>
              <a:schemeClr val="tx1"/>
            </a:solidFill>
            <a:round/>
          </a:ln>
        </p:spPr>
        <p:txBody>
          <a:bodyPr/>
          <a:lstStyle/>
          <a:p>
            <a:endParaRPr lang="zh-CN" altLang="en-US" sz="900" dirty="0">
              <a:latin typeface="华文细黑" panose="02010600040101010101" pitchFamily="2" charset="-122"/>
              <a:ea typeface="微软雅黑" panose="020B0503020204020204" pitchFamily="34" charset="-122"/>
            </a:endParaRPr>
          </a:p>
        </p:txBody>
      </p:sp>
      <p:sp>
        <p:nvSpPr>
          <p:cNvPr id="1048580" name="Rectangle 13"/>
          <p:cNvSpPr>
            <a:spLocks noGrp="1" noChangeArrowheads="1"/>
          </p:cNvSpPr>
          <p:nvPr>
            <p:ph type="title"/>
          </p:nvPr>
        </p:nvSpPr>
        <p:spPr bwMode="auto">
          <a:xfrm>
            <a:off x="743775" y="67493"/>
            <a:ext cx="8256785" cy="456383"/>
          </a:xfrm>
          <a:prstGeom prst="rect">
            <a:avLst/>
          </a:prstGeom>
          <a:noFill/>
          <a:ln w="9525">
            <a:noFill/>
            <a:miter lim="800000"/>
          </a:ln>
        </p:spPr>
        <p:txBody>
          <a:bodyPr vert="horz" wrap="square" lIns="36000" tIns="36000" rIns="36000" bIns="36000" numCol="1" anchor="ctr" anchorCtr="0" compatLnSpc="1"/>
          <a:lstStyle/>
          <a:p>
            <a:pPr lvl="0"/>
            <a:r>
              <a:rPr lang="en-US" altLang="zh-CN" dirty="0"/>
              <a:t>Click to edit Master title style</a:t>
            </a:r>
            <a:endParaRPr lang="en-US" altLang="zh-CN"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ftr="0" dt="0"/>
  <p:txStyles>
    <p:titleStyle>
      <a:lvl1pPr algn="l" defTabSz="712470" rtl="0" eaLnBrk="0" fontAlgn="base" hangingPunct="0">
        <a:lnSpc>
          <a:spcPct val="85000"/>
        </a:lnSpc>
        <a:spcBef>
          <a:spcPct val="0"/>
        </a:spcBef>
        <a:spcAft>
          <a:spcPct val="0"/>
        </a:spcAft>
        <a:defRPr sz="150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defRPr>
      </a:lvl1pPr>
      <a:lvl2pPr algn="l" defTabSz="712470" rtl="0" eaLnBrk="0" fontAlgn="base" hangingPunct="0">
        <a:lnSpc>
          <a:spcPct val="85000"/>
        </a:lnSpc>
        <a:spcBef>
          <a:spcPct val="0"/>
        </a:spcBef>
        <a:spcAft>
          <a:spcPct val="0"/>
        </a:spcAft>
        <a:defRPr>
          <a:solidFill>
            <a:schemeClr val="accent1"/>
          </a:solidFill>
          <a:latin typeface="EYInterstate" pitchFamily="2" charset="0"/>
          <a:cs typeface="Arial" panose="020B0604020202020204" pitchFamily="34" charset="0"/>
        </a:defRPr>
      </a:lvl2pPr>
      <a:lvl3pPr algn="l" defTabSz="712470" rtl="0" eaLnBrk="0" fontAlgn="base" hangingPunct="0">
        <a:lnSpc>
          <a:spcPct val="85000"/>
        </a:lnSpc>
        <a:spcBef>
          <a:spcPct val="0"/>
        </a:spcBef>
        <a:spcAft>
          <a:spcPct val="0"/>
        </a:spcAft>
        <a:defRPr>
          <a:solidFill>
            <a:schemeClr val="accent1"/>
          </a:solidFill>
          <a:latin typeface="EYInterstate" pitchFamily="2" charset="0"/>
          <a:cs typeface="Arial" panose="020B0604020202020204" pitchFamily="34" charset="0"/>
        </a:defRPr>
      </a:lvl3pPr>
      <a:lvl4pPr algn="l" defTabSz="712470" rtl="0" eaLnBrk="0" fontAlgn="base" hangingPunct="0">
        <a:lnSpc>
          <a:spcPct val="85000"/>
        </a:lnSpc>
        <a:spcBef>
          <a:spcPct val="0"/>
        </a:spcBef>
        <a:spcAft>
          <a:spcPct val="0"/>
        </a:spcAft>
        <a:defRPr>
          <a:solidFill>
            <a:schemeClr val="accent1"/>
          </a:solidFill>
          <a:latin typeface="EYInterstate" pitchFamily="2" charset="0"/>
          <a:cs typeface="Arial" panose="020B0604020202020204" pitchFamily="34" charset="0"/>
        </a:defRPr>
      </a:lvl4pPr>
      <a:lvl5pPr algn="l" defTabSz="712470" rtl="0" eaLnBrk="0" fontAlgn="base" hangingPunct="0">
        <a:lnSpc>
          <a:spcPct val="85000"/>
        </a:lnSpc>
        <a:spcBef>
          <a:spcPct val="0"/>
        </a:spcBef>
        <a:spcAft>
          <a:spcPct val="0"/>
        </a:spcAft>
        <a:defRPr>
          <a:solidFill>
            <a:schemeClr val="accent1"/>
          </a:solidFill>
          <a:latin typeface="EYInterstate" pitchFamily="2" charset="0"/>
          <a:cs typeface="Arial" panose="020B0604020202020204" pitchFamily="34" charset="0"/>
        </a:defRPr>
      </a:lvl5pPr>
      <a:lvl6pPr marL="363855" algn="l" defTabSz="712470" rtl="0" fontAlgn="base">
        <a:lnSpc>
          <a:spcPct val="85000"/>
        </a:lnSpc>
        <a:spcBef>
          <a:spcPct val="0"/>
        </a:spcBef>
        <a:spcAft>
          <a:spcPct val="0"/>
        </a:spcAft>
        <a:defRPr>
          <a:solidFill>
            <a:schemeClr val="accent1"/>
          </a:solidFill>
          <a:latin typeface="EYInterstate" pitchFamily="2" charset="0"/>
          <a:cs typeface="Arial" panose="020B0604020202020204" pitchFamily="34" charset="0"/>
        </a:defRPr>
      </a:lvl6pPr>
      <a:lvl7pPr marL="727710" algn="l" defTabSz="712470" rtl="0" fontAlgn="base">
        <a:lnSpc>
          <a:spcPct val="85000"/>
        </a:lnSpc>
        <a:spcBef>
          <a:spcPct val="0"/>
        </a:spcBef>
        <a:spcAft>
          <a:spcPct val="0"/>
        </a:spcAft>
        <a:defRPr>
          <a:solidFill>
            <a:schemeClr val="accent1"/>
          </a:solidFill>
          <a:latin typeface="EYInterstate" pitchFamily="2" charset="0"/>
          <a:cs typeface="Arial" panose="020B0604020202020204" pitchFamily="34" charset="0"/>
        </a:defRPr>
      </a:lvl7pPr>
      <a:lvl8pPr marL="1091565" algn="l" defTabSz="712470" rtl="0" fontAlgn="base">
        <a:lnSpc>
          <a:spcPct val="85000"/>
        </a:lnSpc>
        <a:spcBef>
          <a:spcPct val="0"/>
        </a:spcBef>
        <a:spcAft>
          <a:spcPct val="0"/>
        </a:spcAft>
        <a:defRPr>
          <a:solidFill>
            <a:schemeClr val="accent1"/>
          </a:solidFill>
          <a:latin typeface="EYInterstate" pitchFamily="2" charset="0"/>
          <a:cs typeface="Arial" panose="020B0604020202020204" pitchFamily="34" charset="0"/>
        </a:defRPr>
      </a:lvl8pPr>
      <a:lvl9pPr marL="1455420" algn="l" defTabSz="712470" rtl="0" fontAlgn="base">
        <a:lnSpc>
          <a:spcPct val="85000"/>
        </a:lnSpc>
        <a:spcBef>
          <a:spcPct val="0"/>
        </a:spcBef>
        <a:spcAft>
          <a:spcPct val="0"/>
        </a:spcAft>
        <a:defRPr>
          <a:solidFill>
            <a:schemeClr val="accent1"/>
          </a:solidFill>
          <a:latin typeface="EYInterstate" pitchFamily="2" charset="0"/>
          <a:cs typeface="Arial" panose="020B0604020202020204" pitchFamily="34" charset="0"/>
        </a:defRPr>
      </a:lvl9pPr>
    </p:titleStyle>
    <p:bodyStyle>
      <a:lvl1pPr marL="273050" indent="-273050" algn="l" defTabSz="712470" rtl="0" eaLnBrk="0" fontAlgn="base" hangingPunct="0">
        <a:spcBef>
          <a:spcPct val="0"/>
        </a:spcBef>
        <a:spcAft>
          <a:spcPct val="40000"/>
        </a:spcAft>
        <a:buClr>
          <a:srgbClr val="FFD200"/>
        </a:buClr>
        <a:buSzPct val="75000"/>
        <a:buFont typeface="Arial Unicode MS" panose="020B0604020202020204" pitchFamily="34" charset="-122"/>
        <a:tabLst>
          <a:tab pos="1155700" algn="l"/>
          <a:tab pos="2312670" algn="l"/>
          <a:tab pos="3341370" algn="r"/>
        </a:tabLst>
        <a:defRPr sz="825">
          <a:solidFill>
            <a:schemeClr val="tx1"/>
          </a:solidFill>
          <a:latin typeface="EYInterstate" pitchFamily="2" charset="0"/>
          <a:ea typeface="+mn-ea"/>
          <a:cs typeface="+mn-cs"/>
        </a:defRPr>
      </a:lvl1pPr>
      <a:lvl2pPr marL="1270" indent="362585" algn="l" defTabSz="712470" rtl="0" eaLnBrk="0" fontAlgn="base" hangingPunct="0">
        <a:spcBef>
          <a:spcPct val="20000"/>
        </a:spcBef>
        <a:spcAft>
          <a:spcPct val="40000"/>
        </a:spcAft>
        <a:buClr>
          <a:srgbClr val="FFD200"/>
        </a:buClr>
        <a:buSzPct val="75000"/>
        <a:buFont typeface="Arial Unicode MS" panose="020B0604020202020204" pitchFamily="34" charset="-122"/>
        <a:tabLst>
          <a:tab pos="1155700" algn="l"/>
          <a:tab pos="2312670" algn="l"/>
          <a:tab pos="3341370" algn="r"/>
        </a:tabLst>
        <a:defRPr sz="1125" b="1">
          <a:solidFill>
            <a:schemeClr val="tx2"/>
          </a:solidFill>
          <a:latin typeface="EYInterstate" pitchFamily="2" charset="0"/>
          <a:cs typeface="+mn-cs"/>
        </a:defRPr>
      </a:lvl2pPr>
      <a:lvl3pPr marL="2540" indent="725170" algn="l" defTabSz="712470" rtl="0" eaLnBrk="0" fontAlgn="base" hangingPunct="0">
        <a:spcBef>
          <a:spcPct val="20000"/>
        </a:spcBef>
        <a:spcAft>
          <a:spcPct val="40000"/>
        </a:spcAft>
        <a:buClr>
          <a:schemeClr val="tx2"/>
        </a:buClr>
        <a:buSzPct val="75000"/>
        <a:buFont typeface="Arial Unicode MS" panose="020B0604020202020204" pitchFamily="34" charset="-122"/>
        <a:tabLst>
          <a:tab pos="1155700" algn="l"/>
          <a:tab pos="2312670" algn="l"/>
          <a:tab pos="3341370" algn="r"/>
        </a:tabLst>
        <a:defRPr sz="975" b="1">
          <a:solidFill>
            <a:schemeClr val="accent1"/>
          </a:solidFill>
          <a:latin typeface="EYInterstate" pitchFamily="2" charset="0"/>
          <a:cs typeface="+mn-cs"/>
        </a:defRPr>
      </a:lvl3pPr>
      <a:lvl4pPr marL="136525" indent="-132715" algn="l" defTabSz="712470" rtl="0" eaLnBrk="0" fontAlgn="base" hangingPunct="0">
        <a:spcBef>
          <a:spcPct val="0"/>
        </a:spcBef>
        <a:spcAft>
          <a:spcPct val="40000"/>
        </a:spcAft>
        <a:buClr>
          <a:schemeClr val="tx1"/>
        </a:buClr>
        <a:buSzPct val="75000"/>
        <a:buFont typeface="EYInterstate" pitchFamily="2" charset="0"/>
        <a:buChar char="►"/>
        <a:tabLst>
          <a:tab pos="1155700" algn="l"/>
          <a:tab pos="2312670" algn="l"/>
          <a:tab pos="3341370" algn="r"/>
        </a:tabLst>
        <a:defRPr sz="825">
          <a:solidFill>
            <a:schemeClr val="tx1"/>
          </a:solidFill>
          <a:latin typeface="EYInterstate" pitchFamily="2" charset="0"/>
          <a:cs typeface="+mn-cs"/>
        </a:defRPr>
      </a:lvl4pPr>
      <a:lvl5pPr marL="252730" indent="-114935" algn="l" defTabSz="712470" rtl="0" eaLnBrk="0" fontAlgn="base" hangingPunct="0">
        <a:spcBef>
          <a:spcPct val="0"/>
        </a:spcBef>
        <a:spcAft>
          <a:spcPct val="40000"/>
        </a:spcAft>
        <a:buClr>
          <a:schemeClr val="tx1"/>
        </a:buClr>
        <a:buSzPct val="75000"/>
        <a:buFont typeface="EYInterstate" pitchFamily="2" charset="0"/>
        <a:buChar char="►"/>
        <a:tabLst>
          <a:tab pos="1155700" algn="l"/>
          <a:tab pos="2312670" algn="l"/>
          <a:tab pos="3341370" algn="r"/>
        </a:tabLst>
        <a:defRPr sz="825">
          <a:solidFill>
            <a:schemeClr val="tx1"/>
          </a:solidFill>
          <a:latin typeface="EYInterstate" pitchFamily="2" charset="0"/>
          <a:cs typeface="+mn-cs"/>
        </a:defRPr>
      </a:lvl5pPr>
      <a:lvl6pPr marL="616585" indent="-114935" algn="l" defTabSz="712470" rtl="0" fontAlgn="base">
        <a:spcBef>
          <a:spcPct val="0"/>
        </a:spcBef>
        <a:spcAft>
          <a:spcPct val="40000"/>
        </a:spcAft>
        <a:buClr>
          <a:schemeClr val="tx1"/>
        </a:buClr>
        <a:buSzPct val="75000"/>
        <a:buFont typeface="EYInterstate" pitchFamily="2" charset="0"/>
        <a:buChar char="►"/>
        <a:tabLst>
          <a:tab pos="1155700" algn="l"/>
          <a:tab pos="2312670" algn="l"/>
          <a:tab pos="3341370" algn="r"/>
        </a:tabLst>
        <a:defRPr sz="825">
          <a:solidFill>
            <a:schemeClr val="tx1"/>
          </a:solidFill>
          <a:latin typeface="+mn-lt"/>
          <a:cs typeface="+mn-cs"/>
        </a:defRPr>
      </a:lvl6pPr>
      <a:lvl7pPr marL="980440" indent="-114935" algn="l" defTabSz="712470" rtl="0" fontAlgn="base">
        <a:spcBef>
          <a:spcPct val="0"/>
        </a:spcBef>
        <a:spcAft>
          <a:spcPct val="40000"/>
        </a:spcAft>
        <a:buClr>
          <a:schemeClr val="tx1"/>
        </a:buClr>
        <a:buSzPct val="75000"/>
        <a:buFont typeface="EYInterstate" pitchFamily="2" charset="0"/>
        <a:buChar char="►"/>
        <a:tabLst>
          <a:tab pos="1155700" algn="l"/>
          <a:tab pos="2312670" algn="l"/>
          <a:tab pos="3341370" algn="r"/>
        </a:tabLst>
        <a:defRPr sz="825">
          <a:solidFill>
            <a:schemeClr val="tx1"/>
          </a:solidFill>
          <a:latin typeface="+mn-lt"/>
          <a:cs typeface="+mn-cs"/>
        </a:defRPr>
      </a:lvl7pPr>
      <a:lvl8pPr marL="1344295" indent="-114935" algn="l" defTabSz="712470" rtl="0" fontAlgn="base">
        <a:spcBef>
          <a:spcPct val="0"/>
        </a:spcBef>
        <a:spcAft>
          <a:spcPct val="40000"/>
        </a:spcAft>
        <a:buClr>
          <a:schemeClr val="tx1"/>
        </a:buClr>
        <a:buSzPct val="75000"/>
        <a:buFont typeface="EYInterstate" pitchFamily="2" charset="0"/>
        <a:buChar char="►"/>
        <a:tabLst>
          <a:tab pos="1155700" algn="l"/>
          <a:tab pos="2312670" algn="l"/>
          <a:tab pos="3341370" algn="r"/>
        </a:tabLst>
        <a:defRPr sz="825">
          <a:solidFill>
            <a:schemeClr val="tx1"/>
          </a:solidFill>
          <a:latin typeface="+mn-lt"/>
          <a:cs typeface="+mn-cs"/>
        </a:defRPr>
      </a:lvl8pPr>
      <a:lvl9pPr marL="1708150" indent="-114935" algn="l" defTabSz="712470" rtl="0" fontAlgn="base">
        <a:spcBef>
          <a:spcPct val="0"/>
        </a:spcBef>
        <a:spcAft>
          <a:spcPct val="40000"/>
        </a:spcAft>
        <a:buClr>
          <a:schemeClr val="tx1"/>
        </a:buClr>
        <a:buSzPct val="75000"/>
        <a:buFont typeface="EYInterstate" pitchFamily="2" charset="0"/>
        <a:buChar char="►"/>
        <a:tabLst>
          <a:tab pos="1155700" algn="l"/>
          <a:tab pos="2312670" algn="l"/>
          <a:tab pos="3341370" algn="r"/>
        </a:tabLst>
        <a:defRPr sz="825">
          <a:solidFill>
            <a:schemeClr val="tx1"/>
          </a:solidFill>
          <a:latin typeface="+mn-lt"/>
          <a:cs typeface="+mn-cs"/>
        </a:defRPr>
      </a:lvl9pPr>
    </p:bodyStyle>
    <p:otherStyle>
      <a:defPPr>
        <a:defRPr lang="en-US"/>
      </a:defPPr>
      <a:lvl1pPr marL="0" algn="l" defTabSz="727710" rtl="0" eaLnBrk="1" latinLnBrk="0" hangingPunct="1">
        <a:defRPr sz="1425" kern="1200">
          <a:solidFill>
            <a:schemeClr val="tx1"/>
          </a:solidFill>
          <a:latin typeface="+mn-lt"/>
          <a:ea typeface="+mn-ea"/>
          <a:cs typeface="+mn-cs"/>
        </a:defRPr>
      </a:lvl1pPr>
      <a:lvl2pPr marL="363855" algn="l" defTabSz="727710" rtl="0" eaLnBrk="1" latinLnBrk="0" hangingPunct="1">
        <a:defRPr sz="1425" kern="1200">
          <a:solidFill>
            <a:schemeClr val="tx1"/>
          </a:solidFill>
          <a:latin typeface="+mn-lt"/>
          <a:ea typeface="+mn-ea"/>
          <a:cs typeface="+mn-cs"/>
        </a:defRPr>
      </a:lvl2pPr>
      <a:lvl3pPr marL="727710" algn="l" defTabSz="727710" rtl="0" eaLnBrk="1" latinLnBrk="0" hangingPunct="1">
        <a:defRPr sz="1425" kern="1200">
          <a:solidFill>
            <a:schemeClr val="tx1"/>
          </a:solidFill>
          <a:latin typeface="+mn-lt"/>
          <a:ea typeface="+mn-ea"/>
          <a:cs typeface="+mn-cs"/>
        </a:defRPr>
      </a:lvl3pPr>
      <a:lvl4pPr marL="1091565" algn="l" defTabSz="727710" rtl="0" eaLnBrk="1" latinLnBrk="0" hangingPunct="1">
        <a:defRPr sz="1425" kern="1200">
          <a:solidFill>
            <a:schemeClr val="tx1"/>
          </a:solidFill>
          <a:latin typeface="+mn-lt"/>
          <a:ea typeface="+mn-ea"/>
          <a:cs typeface="+mn-cs"/>
        </a:defRPr>
      </a:lvl4pPr>
      <a:lvl5pPr marL="1455420" algn="l" defTabSz="727710" rtl="0" eaLnBrk="1" latinLnBrk="0" hangingPunct="1">
        <a:defRPr sz="1425" kern="1200">
          <a:solidFill>
            <a:schemeClr val="tx1"/>
          </a:solidFill>
          <a:latin typeface="+mn-lt"/>
          <a:ea typeface="+mn-ea"/>
          <a:cs typeface="+mn-cs"/>
        </a:defRPr>
      </a:lvl5pPr>
      <a:lvl6pPr marL="1819275" algn="l" defTabSz="727710" rtl="0" eaLnBrk="1" latinLnBrk="0" hangingPunct="1">
        <a:defRPr sz="1425" kern="1200">
          <a:solidFill>
            <a:schemeClr val="tx1"/>
          </a:solidFill>
          <a:latin typeface="+mn-lt"/>
          <a:ea typeface="+mn-ea"/>
          <a:cs typeface="+mn-cs"/>
        </a:defRPr>
      </a:lvl6pPr>
      <a:lvl7pPr marL="2183130" algn="l" defTabSz="727710" rtl="0" eaLnBrk="1" latinLnBrk="0" hangingPunct="1">
        <a:defRPr sz="1425" kern="1200">
          <a:solidFill>
            <a:schemeClr val="tx1"/>
          </a:solidFill>
          <a:latin typeface="+mn-lt"/>
          <a:ea typeface="+mn-ea"/>
          <a:cs typeface="+mn-cs"/>
        </a:defRPr>
      </a:lvl7pPr>
      <a:lvl8pPr marL="2546985" algn="l" defTabSz="727710" rtl="0" eaLnBrk="1" latinLnBrk="0" hangingPunct="1">
        <a:defRPr sz="1425" kern="1200">
          <a:solidFill>
            <a:schemeClr val="tx1"/>
          </a:solidFill>
          <a:latin typeface="+mn-lt"/>
          <a:ea typeface="+mn-ea"/>
          <a:cs typeface="+mn-cs"/>
        </a:defRPr>
      </a:lvl8pPr>
      <a:lvl9pPr marL="2910840" algn="l" defTabSz="727710" rtl="0" eaLnBrk="1" latinLnBrk="0" hangingPunct="1">
        <a:defRPr sz="142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4.xml"/><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3.xml"/><Relationship Id="rId4" Type="http://schemas.openxmlformats.org/officeDocument/2006/relationships/image" Target="../media/image7.png"/><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21.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4.xml"/><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灯片编号占位符 3"/>
          <p:cNvSpPr>
            <a:spLocks noGrp="1"/>
          </p:cNvSpPr>
          <p:nvPr>
            <p:ph type="sldNum" sz="quarter" idx="10"/>
          </p:nvPr>
        </p:nvSpPr>
        <p:spPr/>
        <p:txBody>
          <a:bodyPr/>
          <a:p>
            <a:pPr>
              <a:defRPr/>
            </a:pPr>
            <a:fld id="{B47E9E1D-9976-4251-AA71-49CEF037239D}" type="slidenum">
              <a:rPr lang="zh-CN" altLang="en-US"/>
            </a:fld>
            <a:endParaRPr lang="en-US" altLang="zh-CN"/>
          </a:p>
        </p:txBody>
      </p:sp>
      <p:sp>
        <p:nvSpPr>
          <p:cNvPr id="3074" name="Rectangle 0"/>
          <p:cNvSpPr>
            <a:spLocks noGrp="1" noChangeArrowheads="1"/>
          </p:cNvSpPr>
          <p:nvPr>
            <p:ph type="ctrTitle"/>
          </p:nvPr>
        </p:nvSpPr>
        <p:spPr>
          <a:xfrm>
            <a:off x="1990909" y="2220610"/>
            <a:ext cx="8031192" cy="936104"/>
          </a:xfrm>
          <a:noFill/>
          <a:ln>
            <a:noFill/>
          </a:ln>
        </p:spPr>
        <p:txBody>
          <a:bodyPr/>
          <a:p>
            <a:r>
              <a:rPr lang="en-US" altLang="zh-CN" sz="3200" b="1" dirty="0" smtClean="0">
                <a:solidFill>
                  <a:srgbClr val="002060"/>
                </a:solidFill>
                <a:latin typeface="微软雅黑" panose="020B0503020204020204" pitchFamily="34" charset="-122"/>
                <a:ea typeface="微软雅黑" panose="020B0503020204020204" pitchFamily="34" charset="-122"/>
                <a:cs typeface="+mj-cs"/>
              </a:rPr>
              <a:t>ERP主数据</a:t>
            </a:r>
            <a:r>
              <a:rPr lang="zh-CN" altLang="en-US" sz="3200" b="1" dirty="0" smtClean="0">
                <a:solidFill>
                  <a:srgbClr val="002060"/>
                </a:solidFill>
                <a:latin typeface="微软雅黑" panose="020B0503020204020204" pitchFamily="34" charset="-122"/>
                <a:ea typeface="微软雅黑" panose="020B0503020204020204" pitchFamily="34" charset="-122"/>
                <a:cs typeface="+mj-cs"/>
              </a:rPr>
              <a:t>与业务数据</a:t>
            </a:r>
            <a:r>
              <a:rPr lang="zh-CN" altLang="en-US" sz="3200" b="1" dirty="0" smtClean="0">
                <a:solidFill>
                  <a:srgbClr val="002060"/>
                </a:solidFill>
                <a:latin typeface="微软雅黑" panose="020B0503020204020204" pitchFamily="34" charset="-122"/>
                <a:ea typeface="微软雅黑" panose="020B0503020204020204" pitchFamily="34" charset="-122"/>
                <a:cs typeface="+mj-cs"/>
              </a:rPr>
              <a:t>关系</a:t>
            </a:r>
            <a:br>
              <a:rPr lang="zh-CN" altLang="en-US" sz="3200" b="1" dirty="0" smtClean="0">
                <a:solidFill>
                  <a:srgbClr val="002060"/>
                </a:solidFill>
                <a:latin typeface="微软雅黑" panose="020B0503020204020204" pitchFamily="34" charset="-122"/>
                <a:ea typeface="微软雅黑" panose="020B0503020204020204" pitchFamily="34" charset="-122"/>
                <a:cs typeface="+mj-cs"/>
              </a:rPr>
            </a:br>
            <a:r>
              <a:rPr lang="zh-CN" altLang="en-US" sz="3200" b="1" dirty="0" smtClean="0">
                <a:solidFill>
                  <a:srgbClr val="002060"/>
                </a:solidFill>
                <a:latin typeface="微软雅黑" panose="020B0503020204020204" pitchFamily="34" charset="-122"/>
                <a:ea typeface="微软雅黑" panose="020B0503020204020204" pitchFamily="34" charset="-122"/>
                <a:cs typeface="+mj-cs"/>
              </a:rPr>
              <a:t> </a:t>
            </a:r>
            <a:r>
              <a:rPr lang="en-US" altLang="zh-CN" sz="3200" b="1" dirty="0" smtClean="0">
                <a:solidFill>
                  <a:srgbClr val="002060"/>
                </a:solidFill>
                <a:latin typeface="微软雅黑" panose="020B0503020204020204" pitchFamily="34" charset="-122"/>
                <a:ea typeface="微软雅黑" panose="020B0503020204020204" pitchFamily="34" charset="-122"/>
                <a:cs typeface="+mj-cs"/>
              </a:rPr>
              <a:t>              </a:t>
            </a:r>
            <a:br>
              <a:rPr lang="en-US" altLang="zh-CN" sz="3200" b="1" dirty="0" smtClean="0">
                <a:solidFill>
                  <a:srgbClr val="002060"/>
                </a:solidFill>
                <a:latin typeface="微软雅黑" panose="020B0503020204020204" pitchFamily="34" charset="-122"/>
                <a:ea typeface="微软雅黑" panose="020B0503020204020204" pitchFamily="34" charset="-122"/>
                <a:cs typeface="+mj-cs"/>
              </a:rPr>
            </a:br>
            <a:r>
              <a:rPr lang="en-US" altLang="zh-CN" sz="3200" b="1" dirty="0" smtClean="0">
                <a:solidFill>
                  <a:srgbClr val="002060"/>
                </a:solidFill>
                <a:latin typeface="微软雅黑" panose="020B0503020204020204" pitchFamily="34" charset="-122"/>
                <a:ea typeface="微软雅黑" panose="020B0503020204020204" pitchFamily="34" charset="-122"/>
                <a:cs typeface="+mj-cs"/>
              </a:rPr>
              <a:t>           </a:t>
            </a:r>
            <a:endParaRPr lang="en-US" altLang="zh-CN" sz="3200" b="1" dirty="0" smtClean="0">
              <a:solidFill>
                <a:srgbClr val="002060"/>
              </a:solidFill>
              <a:latin typeface="微软雅黑" panose="020B0503020204020204" pitchFamily="34" charset="-122"/>
              <a:ea typeface="微软雅黑" panose="020B0503020204020204" pitchFamily="34" charset="-122"/>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Connector 7"/>
          <p:cNvSpPr/>
          <p:nvPr/>
        </p:nvSpPr>
        <p:spPr bwMode="auto">
          <a:xfrm>
            <a:off x="1162050" y="276648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9" name="Flowchart: Connector 8"/>
          <p:cNvSpPr/>
          <p:nvPr/>
        </p:nvSpPr>
        <p:spPr bwMode="auto">
          <a:xfrm>
            <a:off x="3136900" y="276648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0" name="Flowchart: Connector 9"/>
          <p:cNvSpPr/>
          <p:nvPr/>
        </p:nvSpPr>
        <p:spPr bwMode="auto">
          <a:xfrm>
            <a:off x="4343400" y="276648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1" name="Flowchart: Connector 10"/>
          <p:cNvSpPr/>
          <p:nvPr/>
        </p:nvSpPr>
        <p:spPr bwMode="auto">
          <a:xfrm>
            <a:off x="5549900" y="276648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 name="Flowchart: Connector 11"/>
          <p:cNvSpPr/>
          <p:nvPr/>
        </p:nvSpPr>
        <p:spPr bwMode="auto">
          <a:xfrm>
            <a:off x="2173818" y="3929439"/>
            <a:ext cx="863600" cy="863600"/>
          </a:xfrm>
          <a:prstGeom prst="flowChartConnector">
            <a:avLst/>
          </a:prstGeom>
          <a:solidFill>
            <a:srgbClr val="FFFF00"/>
          </a:solidFill>
          <a:ln w="12700" cap="flat" cmpd="sng" algn="ctr">
            <a:solidFill>
              <a:schemeClr val="tx1"/>
            </a:solidFill>
            <a:prstDash val="sysDash"/>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3" name="Flowchart: Connector 12"/>
          <p:cNvSpPr/>
          <p:nvPr/>
        </p:nvSpPr>
        <p:spPr bwMode="auto">
          <a:xfrm>
            <a:off x="6778625" y="277409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4" name="TextBox 13"/>
          <p:cNvSpPr txBox="1"/>
          <p:nvPr/>
        </p:nvSpPr>
        <p:spPr>
          <a:xfrm>
            <a:off x="1301749" y="2937938"/>
            <a:ext cx="649075" cy="523220"/>
          </a:xfrm>
          <a:prstGeom prst="rect">
            <a:avLst/>
          </a:prstGeom>
          <a:noFill/>
        </p:spPr>
        <p:txBody>
          <a:bodyPr wrap="square" rtlCol="0">
            <a:spAutoFit/>
          </a:bodyPr>
          <a:lstStyle/>
          <a:p>
            <a:r>
              <a:rPr lang="zh-CN" altLang="en-US" dirty="0" smtClean="0"/>
              <a:t>商机创建</a:t>
            </a:r>
            <a:endParaRPr lang="zh-CN" altLang="en-US" dirty="0"/>
          </a:p>
        </p:txBody>
      </p:sp>
      <p:sp>
        <p:nvSpPr>
          <p:cNvPr id="15" name="TextBox 14"/>
          <p:cNvSpPr txBox="1"/>
          <p:nvPr/>
        </p:nvSpPr>
        <p:spPr>
          <a:xfrm>
            <a:off x="3314700" y="2934762"/>
            <a:ext cx="571500" cy="523220"/>
          </a:xfrm>
          <a:prstGeom prst="rect">
            <a:avLst/>
          </a:prstGeom>
          <a:noFill/>
        </p:spPr>
        <p:txBody>
          <a:bodyPr wrap="square" rtlCol="0">
            <a:spAutoFit/>
          </a:bodyPr>
          <a:lstStyle/>
          <a:p>
            <a:r>
              <a:rPr lang="zh-CN" altLang="en-US" dirty="0" smtClean="0"/>
              <a:t>商机跟踪</a:t>
            </a:r>
            <a:endParaRPr lang="zh-CN" altLang="en-US" dirty="0"/>
          </a:p>
        </p:txBody>
      </p:sp>
      <p:sp>
        <p:nvSpPr>
          <p:cNvPr id="16" name="TextBox 15"/>
          <p:cNvSpPr txBox="1"/>
          <p:nvPr/>
        </p:nvSpPr>
        <p:spPr>
          <a:xfrm>
            <a:off x="4489450" y="2934762"/>
            <a:ext cx="571500" cy="523220"/>
          </a:xfrm>
          <a:prstGeom prst="rect">
            <a:avLst/>
          </a:prstGeom>
          <a:noFill/>
        </p:spPr>
        <p:txBody>
          <a:bodyPr wrap="square" rtlCol="0">
            <a:spAutoFit/>
          </a:bodyPr>
          <a:lstStyle/>
          <a:p>
            <a:r>
              <a:rPr lang="zh-CN" altLang="en-US" dirty="0" smtClean="0"/>
              <a:t>招投标</a:t>
            </a:r>
            <a:endParaRPr lang="zh-CN" altLang="en-US" dirty="0"/>
          </a:p>
        </p:txBody>
      </p:sp>
      <p:sp>
        <p:nvSpPr>
          <p:cNvPr id="17" name="TextBox 16"/>
          <p:cNvSpPr txBox="1"/>
          <p:nvPr/>
        </p:nvSpPr>
        <p:spPr>
          <a:xfrm>
            <a:off x="5695950" y="2934762"/>
            <a:ext cx="571500" cy="523220"/>
          </a:xfrm>
          <a:prstGeom prst="rect">
            <a:avLst/>
          </a:prstGeom>
          <a:noFill/>
        </p:spPr>
        <p:txBody>
          <a:bodyPr wrap="square" rtlCol="0">
            <a:spAutoFit/>
          </a:bodyPr>
          <a:lstStyle/>
          <a:p>
            <a:r>
              <a:rPr lang="zh-CN" altLang="en-US" dirty="0" smtClean="0"/>
              <a:t>合同签订</a:t>
            </a:r>
            <a:endParaRPr lang="zh-CN" altLang="en-US" dirty="0"/>
          </a:p>
        </p:txBody>
      </p:sp>
      <p:sp>
        <p:nvSpPr>
          <p:cNvPr id="18" name="TextBox 17"/>
          <p:cNvSpPr txBox="1"/>
          <p:nvPr/>
        </p:nvSpPr>
        <p:spPr>
          <a:xfrm>
            <a:off x="2310343" y="4018566"/>
            <a:ext cx="571500" cy="738664"/>
          </a:xfrm>
          <a:prstGeom prst="rect">
            <a:avLst/>
          </a:prstGeom>
          <a:noFill/>
        </p:spPr>
        <p:txBody>
          <a:bodyPr wrap="square" rtlCol="0">
            <a:spAutoFit/>
          </a:bodyPr>
          <a:lstStyle/>
          <a:p>
            <a:r>
              <a:rPr lang="zh-CN" altLang="en-US" dirty="0" smtClean="0"/>
              <a:t>商机信息更新</a:t>
            </a:r>
            <a:endParaRPr lang="zh-CN" altLang="en-US" dirty="0"/>
          </a:p>
        </p:txBody>
      </p:sp>
      <p:sp>
        <p:nvSpPr>
          <p:cNvPr id="19" name="TextBox 18"/>
          <p:cNvSpPr txBox="1"/>
          <p:nvPr/>
        </p:nvSpPr>
        <p:spPr>
          <a:xfrm>
            <a:off x="6911975" y="2944287"/>
            <a:ext cx="571500" cy="738664"/>
          </a:xfrm>
          <a:prstGeom prst="rect">
            <a:avLst/>
          </a:prstGeom>
          <a:noFill/>
        </p:spPr>
        <p:txBody>
          <a:bodyPr wrap="square" rtlCol="0">
            <a:spAutoFit/>
          </a:bodyPr>
          <a:lstStyle/>
          <a:p>
            <a:r>
              <a:rPr lang="zh-CN" altLang="en-US" dirty="0" smtClean="0"/>
              <a:t>项目执行监控</a:t>
            </a:r>
            <a:endParaRPr lang="zh-CN" altLang="en-US" dirty="0"/>
          </a:p>
        </p:txBody>
      </p:sp>
      <p:sp>
        <p:nvSpPr>
          <p:cNvPr id="20" name="Flowchart: Magnetic Disk 19"/>
          <p:cNvSpPr/>
          <p:nvPr/>
        </p:nvSpPr>
        <p:spPr bwMode="auto">
          <a:xfrm>
            <a:off x="1999125" y="1582520"/>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1" name="Flowchart: Magnetic Disk 20"/>
          <p:cNvSpPr/>
          <p:nvPr/>
        </p:nvSpPr>
        <p:spPr bwMode="auto">
          <a:xfrm>
            <a:off x="422879" y="1554859"/>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2" name="Flowchart: Magnetic Disk 21"/>
          <p:cNvSpPr/>
          <p:nvPr/>
        </p:nvSpPr>
        <p:spPr bwMode="auto">
          <a:xfrm>
            <a:off x="3204107" y="1599163"/>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3" name="TextBox 22"/>
          <p:cNvSpPr txBox="1"/>
          <p:nvPr/>
        </p:nvSpPr>
        <p:spPr>
          <a:xfrm>
            <a:off x="3305707" y="1779514"/>
            <a:ext cx="723900" cy="215444"/>
          </a:xfrm>
          <a:prstGeom prst="rect">
            <a:avLst/>
          </a:prstGeom>
          <a:noFill/>
        </p:spPr>
        <p:txBody>
          <a:bodyPr wrap="square" rtlCol="0">
            <a:spAutoFit/>
          </a:bodyPr>
          <a:lstStyle/>
          <a:p>
            <a:r>
              <a:rPr lang="zh-CN" altLang="en-US" sz="800" dirty="0">
                <a:latin typeface="等线" panose="02010600030101010101" pitchFamily="2" charset="-122"/>
                <a:ea typeface="等线" panose="02010600030101010101" pitchFamily="2" charset="-122"/>
              </a:rPr>
              <a:t>产品</a:t>
            </a:r>
            <a:r>
              <a:rPr lang="zh-CN" altLang="en-US" sz="800" dirty="0" smtClean="0">
                <a:latin typeface="等线" panose="02010600030101010101" pitchFamily="2" charset="-122"/>
                <a:ea typeface="等线" panose="02010600030101010101" pitchFamily="2" charset="-122"/>
              </a:rPr>
              <a:t>主数据</a:t>
            </a:r>
            <a:endParaRPr lang="zh-CN" altLang="en-US" dirty="0">
              <a:latin typeface="等线" panose="02010600030101010101" pitchFamily="2" charset="-122"/>
              <a:ea typeface="等线" panose="02010600030101010101" pitchFamily="2" charset="-122"/>
            </a:endParaRPr>
          </a:p>
        </p:txBody>
      </p:sp>
      <p:sp>
        <p:nvSpPr>
          <p:cNvPr id="24" name="TextBox 23"/>
          <p:cNvSpPr txBox="1"/>
          <p:nvPr/>
        </p:nvSpPr>
        <p:spPr>
          <a:xfrm>
            <a:off x="531393" y="1746742"/>
            <a:ext cx="723900" cy="215444"/>
          </a:xfrm>
          <a:prstGeom prst="rect">
            <a:avLst/>
          </a:prstGeom>
          <a:noFill/>
        </p:spPr>
        <p:txBody>
          <a:bodyPr wrap="square" rtlCol="0">
            <a:spAutoFit/>
          </a:bodyPr>
          <a:lstStyle/>
          <a:p>
            <a:r>
              <a:rPr lang="zh-CN" altLang="en-US" sz="800" dirty="0" smtClean="0">
                <a:latin typeface="等线" panose="02010600030101010101" pitchFamily="2" charset="-122"/>
                <a:ea typeface="等线" panose="02010600030101010101" pitchFamily="2" charset="-122"/>
              </a:rPr>
              <a:t>潜在客户</a:t>
            </a:r>
            <a:endParaRPr lang="zh-CN" altLang="en-US" sz="800" dirty="0">
              <a:latin typeface="等线" panose="02010600030101010101" pitchFamily="2" charset="-122"/>
              <a:ea typeface="等线" panose="02010600030101010101" pitchFamily="2" charset="-122"/>
            </a:endParaRPr>
          </a:p>
        </p:txBody>
      </p:sp>
      <p:sp>
        <p:nvSpPr>
          <p:cNvPr id="25" name="TextBox 24"/>
          <p:cNvSpPr txBox="1"/>
          <p:nvPr/>
        </p:nvSpPr>
        <p:spPr>
          <a:xfrm>
            <a:off x="2119262" y="1757289"/>
            <a:ext cx="723900" cy="215444"/>
          </a:xfrm>
          <a:prstGeom prst="rect">
            <a:avLst/>
          </a:prstGeom>
          <a:noFill/>
        </p:spPr>
        <p:txBody>
          <a:bodyPr wrap="square" rtlCol="0">
            <a:spAutoFit/>
          </a:bodyPr>
          <a:lstStyle/>
          <a:p>
            <a:r>
              <a:rPr lang="zh-CN" altLang="en-US" sz="800" dirty="0" smtClean="0">
                <a:latin typeface="等线" panose="02010600030101010101" pitchFamily="2" charset="-122"/>
                <a:ea typeface="等线" panose="02010600030101010101" pitchFamily="2" charset="-122"/>
              </a:rPr>
              <a:t>交易客户</a:t>
            </a:r>
            <a:endParaRPr lang="zh-CN" altLang="en-US" dirty="0">
              <a:latin typeface="等线" panose="02010600030101010101" pitchFamily="2" charset="-122"/>
              <a:ea typeface="等线" panose="02010600030101010101" pitchFamily="2" charset="-122"/>
            </a:endParaRPr>
          </a:p>
        </p:txBody>
      </p:sp>
      <p:sp>
        <p:nvSpPr>
          <p:cNvPr id="28" name="Right Arrow 27"/>
          <p:cNvSpPr/>
          <p:nvPr/>
        </p:nvSpPr>
        <p:spPr bwMode="auto">
          <a:xfrm>
            <a:off x="2025650" y="3097947"/>
            <a:ext cx="1111250" cy="196847"/>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9" name="Right Arrow 28"/>
          <p:cNvSpPr/>
          <p:nvPr/>
        </p:nvSpPr>
        <p:spPr bwMode="auto">
          <a:xfrm>
            <a:off x="3997325" y="3097947"/>
            <a:ext cx="349250" cy="196850"/>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30" name="Right Arrow 29"/>
          <p:cNvSpPr/>
          <p:nvPr/>
        </p:nvSpPr>
        <p:spPr bwMode="auto">
          <a:xfrm>
            <a:off x="5203825" y="3097947"/>
            <a:ext cx="349250" cy="196850"/>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cxnSp>
        <p:nvCxnSpPr>
          <p:cNvPr id="35" name="Curved Connector 34"/>
          <p:cNvCxnSpPr>
            <a:stCxn id="29" idx="2"/>
            <a:endCxn id="12" idx="0"/>
          </p:cNvCxnSpPr>
          <p:nvPr/>
        </p:nvCxnSpPr>
        <p:spPr bwMode="auto">
          <a:xfrm rot="5400000">
            <a:off x="3109563" y="2790852"/>
            <a:ext cx="634642" cy="1642532"/>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cxnSp>
        <p:nvCxnSpPr>
          <p:cNvPr id="36" name="Curved Connector 35"/>
          <p:cNvCxnSpPr>
            <a:stCxn id="14" idx="2"/>
            <a:endCxn id="12" idx="2"/>
          </p:cNvCxnSpPr>
          <p:nvPr/>
        </p:nvCxnSpPr>
        <p:spPr bwMode="auto">
          <a:xfrm rot="16200000" flipH="1">
            <a:off x="1450012" y="3637432"/>
            <a:ext cx="900081" cy="547531"/>
          </a:xfrm>
          <a:prstGeom prst="curvedConnector2">
            <a:avLst/>
          </a:prstGeom>
          <a:noFill/>
          <a:ln w="15875" cap="flat" cmpd="sng" algn="ctr">
            <a:solidFill>
              <a:schemeClr val="accent1"/>
            </a:solidFill>
            <a:prstDash val="sysDash"/>
            <a:round/>
            <a:headEnd type="none" w="med" len="med"/>
            <a:tailEnd type="triangle"/>
          </a:ln>
          <a:effectLst/>
        </p:spPr>
      </p:cxnSp>
      <p:cxnSp>
        <p:nvCxnSpPr>
          <p:cNvPr id="41" name="Curved Connector 40"/>
          <p:cNvCxnSpPr>
            <a:stCxn id="8" idx="6"/>
            <a:endCxn id="12" idx="1"/>
          </p:cNvCxnSpPr>
          <p:nvPr/>
        </p:nvCxnSpPr>
        <p:spPr bwMode="auto">
          <a:xfrm>
            <a:off x="2025650" y="3198287"/>
            <a:ext cx="274639" cy="857623"/>
          </a:xfrm>
          <a:prstGeom prst="curvedConnector2">
            <a:avLst/>
          </a:prstGeom>
          <a:noFill/>
          <a:ln w="15875" cap="flat" cmpd="sng" algn="ctr">
            <a:solidFill>
              <a:schemeClr val="accent1"/>
            </a:solidFill>
            <a:prstDash val="sysDash"/>
            <a:round/>
            <a:headEnd type="none" w="med" len="med"/>
            <a:tailEnd type="triangle"/>
          </a:ln>
          <a:effectLst/>
        </p:spPr>
      </p:cxnSp>
      <p:cxnSp>
        <p:nvCxnSpPr>
          <p:cNvPr id="43" name="Curved Connector 42"/>
          <p:cNvCxnSpPr>
            <a:stCxn id="30" idx="2"/>
          </p:cNvCxnSpPr>
          <p:nvPr/>
        </p:nvCxnSpPr>
        <p:spPr bwMode="auto">
          <a:xfrm rot="5400000">
            <a:off x="3771900" y="2494697"/>
            <a:ext cx="882650" cy="2482850"/>
          </a:xfrm>
          <a:prstGeom prst="curvedConnector2">
            <a:avLst/>
          </a:prstGeom>
          <a:noFill/>
          <a:ln w="15875" cap="flat" cmpd="sng" algn="ctr">
            <a:solidFill>
              <a:schemeClr val="accent1"/>
            </a:solidFill>
            <a:prstDash val="sysDash"/>
            <a:round/>
            <a:headEnd type="none" w="med" len="med"/>
            <a:tailEnd type="triangle"/>
          </a:ln>
          <a:effectLst/>
        </p:spPr>
      </p:cxnSp>
      <p:sp>
        <p:nvSpPr>
          <p:cNvPr id="45" name="Right Arrow 44"/>
          <p:cNvSpPr/>
          <p:nvPr/>
        </p:nvSpPr>
        <p:spPr bwMode="auto">
          <a:xfrm>
            <a:off x="6410325" y="3123610"/>
            <a:ext cx="349250" cy="196850"/>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cxnSp>
        <p:nvCxnSpPr>
          <p:cNvPr id="46" name="Curved Connector 45"/>
          <p:cNvCxnSpPr>
            <a:stCxn id="45" idx="2"/>
          </p:cNvCxnSpPr>
          <p:nvPr/>
        </p:nvCxnSpPr>
        <p:spPr bwMode="auto">
          <a:xfrm rot="5400000">
            <a:off x="4230375" y="2061887"/>
            <a:ext cx="1172203" cy="3689348"/>
          </a:xfrm>
          <a:prstGeom prst="curvedConnector2">
            <a:avLst/>
          </a:prstGeom>
          <a:noFill/>
          <a:ln w="15875" cap="flat" cmpd="sng" algn="ctr">
            <a:solidFill>
              <a:schemeClr val="accent1"/>
            </a:solidFill>
            <a:prstDash val="sysDash"/>
            <a:round/>
            <a:headEnd type="none" w="med" len="med"/>
            <a:tailEnd type="triangle"/>
          </a:ln>
          <a:effectLst/>
        </p:spPr>
      </p:cxnSp>
      <p:sp>
        <p:nvSpPr>
          <p:cNvPr id="50" name="Flowchart: Document 49"/>
          <p:cNvSpPr/>
          <p:nvPr/>
        </p:nvSpPr>
        <p:spPr bwMode="auto">
          <a:xfrm>
            <a:off x="1172631" y="5052090"/>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4" name="Rounded Rectangle 53"/>
          <p:cNvSpPr/>
          <p:nvPr/>
        </p:nvSpPr>
        <p:spPr bwMode="auto">
          <a:xfrm>
            <a:off x="203200" y="1136665"/>
            <a:ext cx="8460000" cy="1404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5" name="TextBox 54"/>
          <p:cNvSpPr txBox="1"/>
          <p:nvPr/>
        </p:nvSpPr>
        <p:spPr>
          <a:xfrm>
            <a:off x="1236131" y="5152674"/>
            <a:ext cx="641350" cy="230832"/>
          </a:xfrm>
          <a:prstGeom prst="rect">
            <a:avLst/>
          </a:prstGeom>
          <a:noFill/>
        </p:spPr>
        <p:txBody>
          <a:bodyPr wrap="square" rtlCol="0">
            <a:spAutoFit/>
          </a:bodyPr>
          <a:lstStyle/>
          <a:p>
            <a:r>
              <a:rPr lang="zh-CN" altLang="en-US" sz="900" dirty="0"/>
              <a:t>商机</a:t>
            </a:r>
            <a:endParaRPr lang="zh-CN" altLang="en-US" dirty="0"/>
          </a:p>
        </p:txBody>
      </p:sp>
      <p:sp>
        <p:nvSpPr>
          <p:cNvPr id="60" name="Flowchart: Document 59"/>
          <p:cNvSpPr/>
          <p:nvPr/>
        </p:nvSpPr>
        <p:spPr bwMode="auto">
          <a:xfrm>
            <a:off x="3470807" y="5041947"/>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1" name="TextBox 60"/>
          <p:cNvSpPr txBox="1"/>
          <p:nvPr/>
        </p:nvSpPr>
        <p:spPr>
          <a:xfrm>
            <a:off x="3534307" y="5142531"/>
            <a:ext cx="641350" cy="230832"/>
          </a:xfrm>
          <a:prstGeom prst="rect">
            <a:avLst/>
          </a:prstGeom>
          <a:noFill/>
        </p:spPr>
        <p:txBody>
          <a:bodyPr wrap="square" rtlCol="0">
            <a:spAutoFit/>
          </a:bodyPr>
          <a:lstStyle/>
          <a:p>
            <a:r>
              <a:rPr lang="zh-CN" altLang="en-US" sz="900" dirty="0" smtClean="0"/>
              <a:t>  任务</a:t>
            </a:r>
            <a:endParaRPr lang="zh-CN" altLang="en-US" dirty="0"/>
          </a:p>
        </p:txBody>
      </p:sp>
      <p:sp>
        <p:nvSpPr>
          <p:cNvPr id="66" name="Flowchart: Document 65"/>
          <p:cNvSpPr/>
          <p:nvPr/>
        </p:nvSpPr>
        <p:spPr bwMode="auto">
          <a:xfrm>
            <a:off x="2199218" y="5046780"/>
            <a:ext cx="793750" cy="432000"/>
          </a:xfrm>
          <a:prstGeom prst="flowChartDocument">
            <a:avLst/>
          </a:prstGeom>
          <a:solidFill>
            <a:srgbClr val="DDDDDD"/>
          </a:solidFill>
          <a:ln w="12700" cap="flat" cmpd="sng" algn="ctr">
            <a:solidFill>
              <a:schemeClr val="tx2"/>
            </a:solidFill>
            <a:prstDash val="sysDash"/>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7" name="TextBox 66"/>
          <p:cNvSpPr txBox="1"/>
          <p:nvPr/>
        </p:nvSpPr>
        <p:spPr>
          <a:xfrm>
            <a:off x="2129368" y="5147364"/>
            <a:ext cx="946150" cy="230832"/>
          </a:xfrm>
          <a:prstGeom prst="rect">
            <a:avLst/>
          </a:prstGeom>
          <a:noFill/>
          <a:ln>
            <a:noFill/>
            <a:prstDash val="sysDash"/>
          </a:ln>
        </p:spPr>
        <p:txBody>
          <a:bodyPr wrap="square" rtlCol="0">
            <a:spAutoFit/>
          </a:bodyPr>
          <a:lstStyle/>
          <a:p>
            <a:r>
              <a:rPr lang="zh-CN" altLang="en-US" sz="900" dirty="0" smtClean="0"/>
              <a:t>  拜访活动</a:t>
            </a:r>
            <a:endParaRPr lang="zh-CN" altLang="en-US" dirty="0"/>
          </a:p>
        </p:txBody>
      </p:sp>
      <p:sp>
        <p:nvSpPr>
          <p:cNvPr id="68" name="Rounded Rectangle 67"/>
          <p:cNvSpPr/>
          <p:nvPr/>
        </p:nvSpPr>
        <p:spPr bwMode="auto">
          <a:xfrm>
            <a:off x="2962275" y="6050949"/>
            <a:ext cx="904875" cy="324000"/>
          </a:xfrm>
          <a:prstGeom prst="roundRect">
            <a:avLst/>
          </a:prstGeom>
          <a:solidFill>
            <a:srgbClr val="FFC000"/>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9" name="TextBox 68"/>
          <p:cNvSpPr txBox="1"/>
          <p:nvPr/>
        </p:nvSpPr>
        <p:spPr>
          <a:xfrm>
            <a:off x="2988162" y="6061844"/>
            <a:ext cx="889000" cy="261610"/>
          </a:xfrm>
          <a:prstGeom prst="rect">
            <a:avLst/>
          </a:prstGeom>
          <a:noFill/>
        </p:spPr>
        <p:txBody>
          <a:bodyPr wrap="square" rtlCol="0">
            <a:spAutoFit/>
          </a:bodyPr>
          <a:lstStyle/>
          <a:p>
            <a:pPr algn="ctr"/>
            <a:r>
              <a:rPr lang="zh-CN" altLang="en-US" sz="1100" dirty="0" smtClean="0"/>
              <a:t>市场部</a:t>
            </a:r>
            <a:endParaRPr lang="zh-CN" altLang="en-US" dirty="0"/>
          </a:p>
        </p:txBody>
      </p:sp>
      <p:sp>
        <p:nvSpPr>
          <p:cNvPr id="93" name="Rounded Rectangle 92"/>
          <p:cNvSpPr/>
          <p:nvPr/>
        </p:nvSpPr>
        <p:spPr bwMode="auto">
          <a:xfrm>
            <a:off x="4702662" y="6050949"/>
            <a:ext cx="904875" cy="324000"/>
          </a:xfrm>
          <a:prstGeom prst="roundRect">
            <a:avLst/>
          </a:prstGeom>
          <a:solidFill>
            <a:srgbClr val="FFC000"/>
          </a:solidFill>
          <a:ln w="12700" cap="flat" cmpd="sng" algn="ctr">
            <a:solidFill>
              <a:schemeClr val="tx2"/>
            </a:solidFill>
            <a:prstDash val="sysDash"/>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94" name="TextBox 93"/>
          <p:cNvSpPr txBox="1"/>
          <p:nvPr/>
        </p:nvSpPr>
        <p:spPr>
          <a:xfrm>
            <a:off x="4739319" y="6082144"/>
            <a:ext cx="889000" cy="261610"/>
          </a:xfrm>
          <a:prstGeom prst="rect">
            <a:avLst/>
          </a:prstGeom>
          <a:noFill/>
        </p:spPr>
        <p:txBody>
          <a:bodyPr wrap="square" rtlCol="0">
            <a:spAutoFit/>
          </a:bodyPr>
          <a:lstStyle/>
          <a:p>
            <a:pPr algn="ctr"/>
            <a:r>
              <a:rPr lang="zh-CN" altLang="en-US" sz="1100" dirty="0" smtClean="0"/>
              <a:t>各专业系统</a:t>
            </a:r>
            <a:endParaRPr lang="zh-CN" altLang="en-US" dirty="0"/>
          </a:p>
        </p:txBody>
      </p:sp>
      <p:sp>
        <p:nvSpPr>
          <p:cNvPr id="122" name="Rounded Rectangle 121"/>
          <p:cNvSpPr/>
          <p:nvPr/>
        </p:nvSpPr>
        <p:spPr bwMode="auto">
          <a:xfrm>
            <a:off x="203200" y="2659854"/>
            <a:ext cx="8460000" cy="2160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3" name="Rounded Rectangle 122"/>
          <p:cNvSpPr/>
          <p:nvPr/>
        </p:nvSpPr>
        <p:spPr bwMode="auto">
          <a:xfrm>
            <a:off x="203200" y="4919229"/>
            <a:ext cx="8460000" cy="720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4" name="Rounded Rectangle 123"/>
          <p:cNvSpPr/>
          <p:nvPr/>
        </p:nvSpPr>
        <p:spPr bwMode="auto">
          <a:xfrm>
            <a:off x="203200" y="5776763"/>
            <a:ext cx="8460000" cy="720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5" name="TextBox 124"/>
          <p:cNvSpPr txBox="1"/>
          <p:nvPr/>
        </p:nvSpPr>
        <p:spPr>
          <a:xfrm>
            <a:off x="8091955" y="1213912"/>
            <a:ext cx="400110" cy="1216025"/>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主数据层</a:t>
            </a:r>
            <a:endParaRPr lang="zh-CN" altLang="en-US" dirty="0"/>
          </a:p>
        </p:txBody>
      </p:sp>
      <p:sp>
        <p:nvSpPr>
          <p:cNvPr id="128" name="TextBox 127"/>
          <p:cNvSpPr txBox="1"/>
          <p:nvPr/>
        </p:nvSpPr>
        <p:spPr>
          <a:xfrm>
            <a:off x="8082400" y="3003755"/>
            <a:ext cx="400110" cy="1464733"/>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业务数据层</a:t>
            </a:r>
            <a:endParaRPr lang="zh-CN" altLang="en-US" dirty="0"/>
          </a:p>
        </p:txBody>
      </p:sp>
      <p:sp>
        <p:nvSpPr>
          <p:cNvPr id="129" name="TextBox 128"/>
          <p:cNvSpPr txBox="1"/>
          <p:nvPr/>
        </p:nvSpPr>
        <p:spPr>
          <a:xfrm>
            <a:off x="8085003" y="4961564"/>
            <a:ext cx="400110" cy="643376"/>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单据层</a:t>
            </a:r>
            <a:endParaRPr lang="zh-CN" altLang="en-US" dirty="0"/>
          </a:p>
        </p:txBody>
      </p:sp>
      <p:sp>
        <p:nvSpPr>
          <p:cNvPr id="130" name="TextBox 129"/>
          <p:cNvSpPr txBox="1"/>
          <p:nvPr/>
        </p:nvSpPr>
        <p:spPr>
          <a:xfrm>
            <a:off x="8091955" y="5815075"/>
            <a:ext cx="400110" cy="643376"/>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管理层</a:t>
            </a:r>
            <a:endParaRPr lang="zh-CN" altLang="en-US" dirty="0"/>
          </a:p>
        </p:txBody>
      </p:sp>
      <p:sp>
        <p:nvSpPr>
          <p:cNvPr id="133" name="TextBox 132"/>
          <p:cNvSpPr txBox="1"/>
          <p:nvPr/>
        </p:nvSpPr>
        <p:spPr>
          <a:xfrm>
            <a:off x="2339182" y="683239"/>
            <a:ext cx="4008436" cy="400110"/>
          </a:xfrm>
          <a:prstGeom prst="rect">
            <a:avLst/>
          </a:prstGeom>
          <a:noFill/>
        </p:spPr>
        <p:txBody>
          <a:bodyPr wrap="square" rtlCol="0">
            <a:spAutoFit/>
          </a:bodyPr>
          <a:lstStyle/>
          <a:p>
            <a:pPr algn="ctr"/>
            <a:r>
              <a:rPr lang="en-US" altLang="zh-CN" sz="2000" b="1" dirty="0" smtClean="0"/>
              <a:t>CRM</a:t>
            </a:r>
            <a:r>
              <a:rPr lang="zh-CN" altLang="en-US" sz="2000" b="1" dirty="0" smtClean="0"/>
              <a:t>商机管理案例</a:t>
            </a:r>
            <a:endParaRPr lang="zh-CN" altLang="en-US" b="1" dirty="0"/>
          </a:p>
        </p:txBody>
      </p:sp>
      <p:sp>
        <p:nvSpPr>
          <p:cNvPr id="72" name="Down Arrow 32"/>
          <p:cNvSpPr/>
          <p:nvPr/>
        </p:nvSpPr>
        <p:spPr bwMode="auto">
          <a:xfrm>
            <a:off x="3470807" y="2304984"/>
            <a:ext cx="155620" cy="426590"/>
          </a:xfrm>
          <a:prstGeom prst="downArrow">
            <a:avLst/>
          </a:prstGeom>
          <a:solidFill>
            <a:schemeClr val="bg1"/>
          </a:solidFill>
          <a:ln w="12700" cap="flat" cmpd="sng" algn="ctr">
            <a:solidFill>
              <a:srgbClr val="0070C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cxnSp>
        <p:nvCxnSpPr>
          <p:cNvPr id="73" name="Curved Connector 45"/>
          <p:cNvCxnSpPr>
            <a:stCxn id="94" idx="1"/>
          </p:cNvCxnSpPr>
          <p:nvPr/>
        </p:nvCxnSpPr>
        <p:spPr bwMode="auto">
          <a:xfrm rot="10800000">
            <a:off x="2746533" y="5438481"/>
            <a:ext cx="1992786" cy="774468"/>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cxnSp>
        <p:nvCxnSpPr>
          <p:cNvPr id="74" name="Curved Connector 45"/>
          <p:cNvCxnSpPr>
            <a:stCxn id="93" idx="0"/>
          </p:cNvCxnSpPr>
          <p:nvPr/>
        </p:nvCxnSpPr>
        <p:spPr bwMode="auto">
          <a:xfrm rot="16200000" flipV="1">
            <a:off x="4273195" y="5169044"/>
            <a:ext cx="642833" cy="1120978"/>
          </a:xfrm>
          <a:prstGeom prst="curvedConnector2">
            <a:avLst/>
          </a:prstGeom>
          <a:noFill/>
          <a:ln w="15875" cap="flat" cmpd="sng" algn="ctr">
            <a:solidFill>
              <a:schemeClr val="accent1"/>
            </a:solidFill>
            <a:prstDash val="sysDash"/>
            <a:round/>
            <a:headEnd type="none" w="med" len="med"/>
            <a:tailEnd type="triangle"/>
          </a:ln>
          <a:effectLst/>
        </p:spPr>
      </p:cxnSp>
      <p:sp>
        <p:nvSpPr>
          <p:cNvPr id="56" name="Flowchart: Magnetic Disk 55"/>
          <p:cNvSpPr/>
          <p:nvPr/>
        </p:nvSpPr>
        <p:spPr bwMode="auto">
          <a:xfrm>
            <a:off x="4686300" y="1587728"/>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7" name="TextBox 56"/>
          <p:cNvSpPr txBox="1"/>
          <p:nvPr/>
        </p:nvSpPr>
        <p:spPr>
          <a:xfrm>
            <a:off x="4823403" y="1746742"/>
            <a:ext cx="723900" cy="215444"/>
          </a:xfrm>
          <a:prstGeom prst="rect">
            <a:avLst/>
          </a:prstGeom>
          <a:noFill/>
        </p:spPr>
        <p:txBody>
          <a:bodyPr wrap="square" rtlCol="0">
            <a:spAutoFit/>
          </a:bodyPr>
          <a:lstStyle/>
          <a:p>
            <a:r>
              <a:rPr lang="zh-CN" altLang="en-US" sz="800" dirty="0" smtClean="0">
                <a:latin typeface="等线" panose="02010600030101010101" pitchFamily="2" charset="-122"/>
                <a:ea typeface="等线" panose="02010600030101010101" pitchFamily="2" charset="-122"/>
              </a:rPr>
              <a:t>竞争对手</a:t>
            </a:r>
            <a:endParaRPr lang="zh-CN" altLang="en-US" sz="800" dirty="0">
              <a:latin typeface="等线" panose="02010600030101010101" pitchFamily="2" charset="-122"/>
              <a:ea typeface="等线" panose="02010600030101010101" pitchFamily="2" charset="-122"/>
            </a:endParaRPr>
          </a:p>
        </p:txBody>
      </p:sp>
      <p:cxnSp>
        <p:nvCxnSpPr>
          <p:cNvPr id="63" name="Curved Connector 45"/>
          <p:cNvCxnSpPr>
            <a:stCxn id="68" idx="1"/>
          </p:cNvCxnSpPr>
          <p:nvPr/>
        </p:nvCxnSpPr>
        <p:spPr bwMode="auto">
          <a:xfrm rot="10800000">
            <a:off x="1476483" y="5519483"/>
            <a:ext cx="1485792" cy="693467"/>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sp>
        <p:nvSpPr>
          <p:cNvPr id="7" name="Down Arrow 6"/>
          <p:cNvSpPr/>
          <p:nvPr/>
        </p:nvSpPr>
        <p:spPr bwMode="auto">
          <a:xfrm rot="19871221">
            <a:off x="1166971" y="2201248"/>
            <a:ext cx="180000" cy="549483"/>
          </a:xfrm>
          <a:prstGeom prst="downArrow">
            <a:avLst/>
          </a:prstGeom>
          <a:solidFill>
            <a:schemeClr val="bg1"/>
          </a:solidFill>
          <a:ln w="12700" cap="flat" cmpd="sng" algn="ctr">
            <a:solidFill>
              <a:srgbClr val="0070C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4" name="Down Arrow 63"/>
          <p:cNvSpPr/>
          <p:nvPr/>
        </p:nvSpPr>
        <p:spPr bwMode="auto">
          <a:xfrm rot="1449791">
            <a:off x="1953233" y="2165174"/>
            <a:ext cx="180000" cy="549483"/>
          </a:xfrm>
          <a:prstGeom prst="downArrow">
            <a:avLst/>
          </a:prstGeom>
          <a:solidFill>
            <a:schemeClr val="bg1"/>
          </a:solidFill>
          <a:ln w="12700" cap="flat" cmpd="sng" algn="ctr">
            <a:solidFill>
              <a:srgbClr val="0070C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5" name="Down Arrow 64"/>
          <p:cNvSpPr/>
          <p:nvPr/>
        </p:nvSpPr>
        <p:spPr bwMode="auto">
          <a:xfrm rot="16200000">
            <a:off x="1568161" y="1541305"/>
            <a:ext cx="180000" cy="549483"/>
          </a:xfrm>
          <a:prstGeom prst="downArrow">
            <a:avLst/>
          </a:prstGeom>
          <a:solidFill>
            <a:schemeClr val="bg1"/>
          </a:solidFill>
          <a:ln w="12700" cap="flat" cmpd="sng" algn="ctr">
            <a:solidFill>
              <a:srgbClr val="0070C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Connector 7"/>
          <p:cNvSpPr/>
          <p:nvPr/>
        </p:nvSpPr>
        <p:spPr bwMode="auto">
          <a:xfrm>
            <a:off x="1162050" y="276648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9" name="Flowchart: Connector 8"/>
          <p:cNvSpPr/>
          <p:nvPr/>
        </p:nvSpPr>
        <p:spPr bwMode="auto">
          <a:xfrm>
            <a:off x="3136900" y="276648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0" name="Flowchart: Connector 9"/>
          <p:cNvSpPr/>
          <p:nvPr/>
        </p:nvSpPr>
        <p:spPr bwMode="auto">
          <a:xfrm>
            <a:off x="4343400" y="276648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1" name="Flowchart: Connector 10"/>
          <p:cNvSpPr/>
          <p:nvPr/>
        </p:nvSpPr>
        <p:spPr bwMode="auto">
          <a:xfrm>
            <a:off x="5549900" y="276648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 name="Flowchart: Connector 11"/>
          <p:cNvSpPr/>
          <p:nvPr/>
        </p:nvSpPr>
        <p:spPr bwMode="auto">
          <a:xfrm>
            <a:off x="2173818" y="3929439"/>
            <a:ext cx="863600" cy="863600"/>
          </a:xfrm>
          <a:prstGeom prst="flowChartConnector">
            <a:avLst/>
          </a:prstGeom>
          <a:solidFill>
            <a:srgbClr val="FFFF00"/>
          </a:solidFill>
          <a:ln w="12700" cap="flat" cmpd="sng" algn="ctr">
            <a:solidFill>
              <a:schemeClr val="tx1"/>
            </a:solidFill>
            <a:prstDash val="sysDash"/>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3" name="Flowchart: Connector 12"/>
          <p:cNvSpPr/>
          <p:nvPr/>
        </p:nvSpPr>
        <p:spPr bwMode="auto">
          <a:xfrm>
            <a:off x="6778625" y="277409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4" name="TextBox 13"/>
          <p:cNvSpPr txBox="1"/>
          <p:nvPr/>
        </p:nvSpPr>
        <p:spPr>
          <a:xfrm>
            <a:off x="1301749" y="2937938"/>
            <a:ext cx="649075" cy="738664"/>
          </a:xfrm>
          <a:prstGeom prst="rect">
            <a:avLst/>
          </a:prstGeom>
          <a:noFill/>
        </p:spPr>
        <p:txBody>
          <a:bodyPr wrap="square" rtlCol="0">
            <a:spAutoFit/>
          </a:bodyPr>
          <a:lstStyle/>
          <a:p>
            <a:r>
              <a:rPr lang="zh-CN" altLang="en-US" dirty="0" smtClean="0"/>
              <a:t>维修通知单</a:t>
            </a:r>
            <a:endParaRPr lang="zh-CN" altLang="en-US" dirty="0"/>
          </a:p>
        </p:txBody>
      </p:sp>
      <p:sp>
        <p:nvSpPr>
          <p:cNvPr id="15" name="TextBox 14"/>
          <p:cNvSpPr txBox="1"/>
          <p:nvPr/>
        </p:nvSpPr>
        <p:spPr>
          <a:xfrm>
            <a:off x="3314700" y="2934762"/>
            <a:ext cx="571500" cy="523220"/>
          </a:xfrm>
          <a:prstGeom prst="rect">
            <a:avLst/>
          </a:prstGeom>
          <a:noFill/>
        </p:spPr>
        <p:txBody>
          <a:bodyPr wrap="square" rtlCol="0">
            <a:spAutoFit/>
          </a:bodyPr>
          <a:lstStyle/>
          <a:p>
            <a:r>
              <a:rPr lang="zh-CN" altLang="en-US" dirty="0" smtClean="0"/>
              <a:t>维修计划</a:t>
            </a:r>
            <a:endParaRPr lang="zh-CN" altLang="en-US" dirty="0"/>
          </a:p>
        </p:txBody>
      </p:sp>
      <p:sp>
        <p:nvSpPr>
          <p:cNvPr id="16" name="TextBox 15"/>
          <p:cNvSpPr txBox="1"/>
          <p:nvPr/>
        </p:nvSpPr>
        <p:spPr>
          <a:xfrm>
            <a:off x="4489450" y="2934762"/>
            <a:ext cx="571500" cy="523220"/>
          </a:xfrm>
          <a:prstGeom prst="rect">
            <a:avLst/>
          </a:prstGeom>
          <a:noFill/>
        </p:spPr>
        <p:txBody>
          <a:bodyPr wrap="square" rtlCol="0">
            <a:spAutoFit/>
          </a:bodyPr>
          <a:lstStyle/>
          <a:p>
            <a:r>
              <a:rPr lang="zh-CN" altLang="en-US" dirty="0" smtClean="0"/>
              <a:t>维修下达</a:t>
            </a:r>
            <a:endParaRPr lang="zh-CN" altLang="en-US" dirty="0"/>
          </a:p>
        </p:txBody>
      </p:sp>
      <p:sp>
        <p:nvSpPr>
          <p:cNvPr id="17" name="TextBox 16"/>
          <p:cNvSpPr txBox="1"/>
          <p:nvPr/>
        </p:nvSpPr>
        <p:spPr>
          <a:xfrm>
            <a:off x="5695950" y="2934762"/>
            <a:ext cx="571500" cy="523220"/>
          </a:xfrm>
          <a:prstGeom prst="rect">
            <a:avLst/>
          </a:prstGeom>
          <a:noFill/>
        </p:spPr>
        <p:txBody>
          <a:bodyPr wrap="square" rtlCol="0">
            <a:spAutoFit/>
          </a:bodyPr>
          <a:lstStyle/>
          <a:p>
            <a:r>
              <a:rPr lang="zh-CN" altLang="en-US" dirty="0" smtClean="0"/>
              <a:t>维修执行</a:t>
            </a:r>
            <a:endParaRPr lang="zh-CN" altLang="en-US" dirty="0"/>
          </a:p>
        </p:txBody>
      </p:sp>
      <p:sp>
        <p:nvSpPr>
          <p:cNvPr id="18" name="TextBox 17"/>
          <p:cNvSpPr txBox="1"/>
          <p:nvPr/>
        </p:nvSpPr>
        <p:spPr>
          <a:xfrm>
            <a:off x="2319868" y="4128456"/>
            <a:ext cx="571500" cy="523220"/>
          </a:xfrm>
          <a:prstGeom prst="rect">
            <a:avLst/>
          </a:prstGeom>
          <a:noFill/>
        </p:spPr>
        <p:txBody>
          <a:bodyPr wrap="square" rtlCol="0">
            <a:spAutoFit/>
          </a:bodyPr>
          <a:lstStyle/>
          <a:p>
            <a:r>
              <a:rPr lang="zh-CN" altLang="en-US" dirty="0" smtClean="0"/>
              <a:t>维修记录</a:t>
            </a:r>
            <a:endParaRPr lang="zh-CN" altLang="en-US" dirty="0"/>
          </a:p>
        </p:txBody>
      </p:sp>
      <p:sp>
        <p:nvSpPr>
          <p:cNvPr id="19" name="TextBox 18"/>
          <p:cNvSpPr txBox="1"/>
          <p:nvPr/>
        </p:nvSpPr>
        <p:spPr>
          <a:xfrm>
            <a:off x="6911975" y="2944287"/>
            <a:ext cx="571500" cy="523220"/>
          </a:xfrm>
          <a:prstGeom prst="rect">
            <a:avLst/>
          </a:prstGeom>
          <a:noFill/>
        </p:spPr>
        <p:txBody>
          <a:bodyPr wrap="square" rtlCol="0">
            <a:spAutoFit/>
          </a:bodyPr>
          <a:lstStyle/>
          <a:p>
            <a:r>
              <a:rPr lang="zh-CN" altLang="en-US" dirty="0"/>
              <a:t>工</a:t>
            </a:r>
            <a:r>
              <a:rPr lang="zh-CN" altLang="en-US" dirty="0" smtClean="0"/>
              <a:t>单关闭</a:t>
            </a:r>
            <a:endParaRPr lang="zh-CN" altLang="en-US" dirty="0"/>
          </a:p>
        </p:txBody>
      </p:sp>
      <p:sp>
        <p:nvSpPr>
          <p:cNvPr id="20" name="Flowchart: Magnetic Disk 19"/>
          <p:cNvSpPr/>
          <p:nvPr/>
        </p:nvSpPr>
        <p:spPr bwMode="auto">
          <a:xfrm>
            <a:off x="1193800" y="2052112"/>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1" name="Flowchart: Magnetic Disk 20"/>
          <p:cNvSpPr/>
          <p:nvPr/>
        </p:nvSpPr>
        <p:spPr bwMode="auto">
          <a:xfrm>
            <a:off x="1193800" y="1633012"/>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2" name="Flowchart: Magnetic Disk 21"/>
          <p:cNvSpPr/>
          <p:nvPr/>
        </p:nvSpPr>
        <p:spPr bwMode="auto">
          <a:xfrm>
            <a:off x="3204107" y="1890111"/>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3" name="TextBox 22"/>
          <p:cNvSpPr txBox="1"/>
          <p:nvPr/>
        </p:nvSpPr>
        <p:spPr>
          <a:xfrm>
            <a:off x="3305707" y="2070462"/>
            <a:ext cx="723900" cy="215444"/>
          </a:xfrm>
          <a:prstGeom prst="rect">
            <a:avLst/>
          </a:prstGeom>
          <a:noFill/>
        </p:spPr>
        <p:txBody>
          <a:bodyPr wrap="square" rtlCol="0">
            <a:spAutoFit/>
          </a:bodyPr>
          <a:lstStyle/>
          <a:p>
            <a:r>
              <a:rPr lang="zh-CN" altLang="en-US" sz="800" dirty="0" smtClean="0">
                <a:latin typeface="等线" panose="02010600030101010101" pitchFamily="2" charset="-122"/>
                <a:ea typeface="等线" panose="02010600030101010101" pitchFamily="2" charset="-122"/>
              </a:rPr>
              <a:t>物料主数据</a:t>
            </a:r>
            <a:endParaRPr lang="zh-CN" altLang="en-US" dirty="0">
              <a:latin typeface="等线" panose="02010600030101010101" pitchFamily="2" charset="-122"/>
              <a:ea typeface="等线" panose="02010600030101010101" pitchFamily="2" charset="-122"/>
            </a:endParaRPr>
          </a:p>
        </p:txBody>
      </p:sp>
      <p:sp>
        <p:nvSpPr>
          <p:cNvPr id="24" name="TextBox 23"/>
          <p:cNvSpPr txBox="1"/>
          <p:nvPr/>
        </p:nvSpPr>
        <p:spPr>
          <a:xfrm>
            <a:off x="1263650" y="1811496"/>
            <a:ext cx="723900" cy="215444"/>
          </a:xfrm>
          <a:prstGeom prst="rect">
            <a:avLst/>
          </a:prstGeom>
          <a:noFill/>
        </p:spPr>
        <p:txBody>
          <a:bodyPr wrap="square" rtlCol="0">
            <a:spAutoFit/>
          </a:bodyPr>
          <a:lstStyle/>
          <a:p>
            <a:r>
              <a:rPr lang="zh-CN" altLang="en-US" sz="800" dirty="0">
                <a:latin typeface="等线" panose="02010600030101010101" pitchFamily="2" charset="-122"/>
                <a:ea typeface="等线" panose="02010600030101010101" pitchFamily="2" charset="-122"/>
              </a:rPr>
              <a:t>功能位置</a:t>
            </a:r>
            <a:endParaRPr lang="zh-CN" altLang="en-US" sz="800" dirty="0">
              <a:latin typeface="等线" panose="02010600030101010101" pitchFamily="2" charset="-122"/>
              <a:ea typeface="等线" panose="02010600030101010101" pitchFamily="2" charset="-122"/>
            </a:endParaRPr>
          </a:p>
        </p:txBody>
      </p:sp>
      <p:sp>
        <p:nvSpPr>
          <p:cNvPr id="25" name="TextBox 24"/>
          <p:cNvSpPr txBox="1"/>
          <p:nvPr/>
        </p:nvSpPr>
        <p:spPr>
          <a:xfrm>
            <a:off x="1405468" y="2214493"/>
            <a:ext cx="723900" cy="215444"/>
          </a:xfrm>
          <a:prstGeom prst="rect">
            <a:avLst/>
          </a:prstGeom>
          <a:noFill/>
        </p:spPr>
        <p:txBody>
          <a:bodyPr wrap="square" rtlCol="0">
            <a:spAutoFit/>
          </a:bodyPr>
          <a:lstStyle/>
          <a:p>
            <a:r>
              <a:rPr lang="zh-CN" altLang="en-US" sz="800" dirty="0">
                <a:latin typeface="等线" panose="02010600030101010101" pitchFamily="2" charset="-122"/>
                <a:ea typeface="等线" panose="02010600030101010101" pitchFamily="2" charset="-122"/>
              </a:rPr>
              <a:t>设备</a:t>
            </a:r>
            <a:endParaRPr lang="zh-CN" altLang="en-US" dirty="0">
              <a:latin typeface="等线" panose="02010600030101010101" pitchFamily="2" charset="-122"/>
              <a:ea typeface="等线" panose="02010600030101010101" pitchFamily="2" charset="-122"/>
            </a:endParaRPr>
          </a:p>
        </p:txBody>
      </p:sp>
      <p:sp>
        <p:nvSpPr>
          <p:cNvPr id="28" name="Right Arrow 27"/>
          <p:cNvSpPr/>
          <p:nvPr/>
        </p:nvSpPr>
        <p:spPr bwMode="auto">
          <a:xfrm>
            <a:off x="2025650" y="3097947"/>
            <a:ext cx="1111250" cy="196847"/>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9" name="Right Arrow 28"/>
          <p:cNvSpPr/>
          <p:nvPr/>
        </p:nvSpPr>
        <p:spPr bwMode="auto">
          <a:xfrm>
            <a:off x="3997325" y="3097947"/>
            <a:ext cx="349250" cy="196850"/>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30" name="Right Arrow 29"/>
          <p:cNvSpPr/>
          <p:nvPr/>
        </p:nvSpPr>
        <p:spPr bwMode="auto">
          <a:xfrm>
            <a:off x="5203825" y="3097947"/>
            <a:ext cx="349250" cy="196850"/>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33" name="Down Arrow 32"/>
          <p:cNvSpPr/>
          <p:nvPr/>
        </p:nvSpPr>
        <p:spPr bwMode="auto">
          <a:xfrm>
            <a:off x="1524000" y="2471212"/>
            <a:ext cx="165100" cy="295275"/>
          </a:xfrm>
          <a:prstGeom prst="downArrow">
            <a:avLst/>
          </a:prstGeom>
          <a:solidFill>
            <a:schemeClr val="bg1"/>
          </a:solidFill>
          <a:ln w="12700" cap="flat" cmpd="sng" algn="ctr">
            <a:solidFill>
              <a:srgbClr val="0070C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cxnSp>
        <p:nvCxnSpPr>
          <p:cNvPr id="35" name="Curved Connector 34"/>
          <p:cNvCxnSpPr>
            <a:stCxn id="29" idx="2"/>
            <a:endCxn id="12" idx="0"/>
          </p:cNvCxnSpPr>
          <p:nvPr/>
        </p:nvCxnSpPr>
        <p:spPr bwMode="auto">
          <a:xfrm rot="5400000">
            <a:off x="3109563" y="2790852"/>
            <a:ext cx="634642" cy="1642532"/>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cxnSp>
        <p:nvCxnSpPr>
          <p:cNvPr id="36" name="Curved Connector 35"/>
          <p:cNvCxnSpPr>
            <a:stCxn id="14" idx="2"/>
            <a:endCxn id="12" idx="2"/>
          </p:cNvCxnSpPr>
          <p:nvPr/>
        </p:nvCxnSpPr>
        <p:spPr bwMode="auto">
          <a:xfrm rot="16200000" flipH="1">
            <a:off x="1557734" y="3745154"/>
            <a:ext cx="684637" cy="547531"/>
          </a:xfrm>
          <a:prstGeom prst="curvedConnector2">
            <a:avLst/>
          </a:prstGeom>
          <a:noFill/>
          <a:ln w="15875" cap="flat" cmpd="sng" algn="ctr">
            <a:solidFill>
              <a:schemeClr val="accent1"/>
            </a:solidFill>
            <a:prstDash val="sysDash"/>
            <a:round/>
            <a:headEnd type="none" w="med" len="med"/>
            <a:tailEnd type="triangle"/>
          </a:ln>
          <a:effectLst/>
        </p:spPr>
      </p:cxnSp>
      <p:cxnSp>
        <p:nvCxnSpPr>
          <p:cNvPr id="41" name="Curved Connector 40"/>
          <p:cNvCxnSpPr>
            <a:stCxn id="8" idx="6"/>
            <a:endCxn id="12" idx="1"/>
          </p:cNvCxnSpPr>
          <p:nvPr/>
        </p:nvCxnSpPr>
        <p:spPr bwMode="auto">
          <a:xfrm>
            <a:off x="2025650" y="3198287"/>
            <a:ext cx="274639" cy="857623"/>
          </a:xfrm>
          <a:prstGeom prst="curvedConnector2">
            <a:avLst/>
          </a:prstGeom>
          <a:noFill/>
          <a:ln w="15875" cap="flat" cmpd="sng" algn="ctr">
            <a:solidFill>
              <a:schemeClr val="accent1"/>
            </a:solidFill>
            <a:prstDash val="sysDash"/>
            <a:round/>
            <a:headEnd type="none" w="med" len="med"/>
            <a:tailEnd type="triangle"/>
          </a:ln>
          <a:effectLst/>
        </p:spPr>
      </p:cxnSp>
      <p:cxnSp>
        <p:nvCxnSpPr>
          <p:cNvPr id="43" name="Curved Connector 42"/>
          <p:cNvCxnSpPr>
            <a:stCxn id="30" idx="2"/>
          </p:cNvCxnSpPr>
          <p:nvPr/>
        </p:nvCxnSpPr>
        <p:spPr bwMode="auto">
          <a:xfrm rot="5400000">
            <a:off x="3771900" y="2494697"/>
            <a:ext cx="882650" cy="2482850"/>
          </a:xfrm>
          <a:prstGeom prst="curvedConnector2">
            <a:avLst/>
          </a:prstGeom>
          <a:noFill/>
          <a:ln w="15875" cap="flat" cmpd="sng" algn="ctr">
            <a:solidFill>
              <a:schemeClr val="accent1"/>
            </a:solidFill>
            <a:prstDash val="sysDash"/>
            <a:round/>
            <a:headEnd type="none" w="med" len="med"/>
            <a:tailEnd type="triangle"/>
          </a:ln>
          <a:effectLst/>
        </p:spPr>
      </p:cxnSp>
      <p:sp>
        <p:nvSpPr>
          <p:cNvPr id="45" name="Right Arrow 44"/>
          <p:cNvSpPr/>
          <p:nvPr/>
        </p:nvSpPr>
        <p:spPr bwMode="auto">
          <a:xfrm>
            <a:off x="6410325" y="3123610"/>
            <a:ext cx="349250" cy="196850"/>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cxnSp>
        <p:nvCxnSpPr>
          <p:cNvPr id="46" name="Curved Connector 45"/>
          <p:cNvCxnSpPr>
            <a:stCxn id="45" idx="2"/>
          </p:cNvCxnSpPr>
          <p:nvPr/>
        </p:nvCxnSpPr>
        <p:spPr bwMode="auto">
          <a:xfrm rot="5400000">
            <a:off x="4230375" y="2061887"/>
            <a:ext cx="1172203" cy="3689348"/>
          </a:xfrm>
          <a:prstGeom prst="curvedConnector2">
            <a:avLst/>
          </a:prstGeom>
          <a:noFill/>
          <a:ln w="15875" cap="flat" cmpd="sng" algn="ctr">
            <a:solidFill>
              <a:schemeClr val="accent1"/>
            </a:solidFill>
            <a:prstDash val="sysDash"/>
            <a:round/>
            <a:headEnd type="none" w="med" len="med"/>
            <a:tailEnd type="triangle"/>
          </a:ln>
          <a:effectLst/>
        </p:spPr>
      </p:cxnSp>
      <p:sp>
        <p:nvSpPr>
          <p:cNvPr id="50" name="Flowchart: Document 49"/>
          <p:cNvSpPr/>
          <p:nvPr/>
        </p:nvSpPr>
        <p:spPr bwMode="auto">
          <a:xfrm>
            <a:off x="1172631" y="5052090"/>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4" name="Rounded Rectangle 53"/>
          <p:cNvSpPr/>
          <p:nvPr/>
        </p:nvSpPr>
        <p:spPr bwMode="auto">
          <a:xfrm>
            <a:off x="203200" y="1136665"/>
            <a:ext cx="8460000" cy="1404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5" name="TextBox 54"/>
          <p:cNvSpPr txBox="1"/>
          <p:nvPr/>
        </p:nvSpPr>
        <p:spPr>
          <a:xfrm>
            <a:off x="1236131" y="5152674"/>
            <a:ext cx="641350" cy="230832"/>
          </a:xfrm>
          <a:prstGeom prst="rect">
            <a:avLst/>
          </a:prstGeom>
          <a:noFill/>
        </p:spPr>
        <p:txBody>
          <a:bodyPr wrap="square" rtlCol="0">
            <a:spAutoFit/>
          </a:bodyPr>
          <a:lstStyle/>
          <a:p>
            <a:r>
              <a:rPr lang="zh-CN" altLang="en-US" sz="900" dirty="0" smtClean="0"/>
              <a:t>通知单</a:t>
            </a:r>
            <a:endParaRPr lang="zh-CN" altLang="en-US" dirty="0"/>
          </a:p>
        </p:txBody>
      </p:sp>
      <p:sp>
        <p:nvSpPr>
          <p:cNvPr id="58" name="Flowchart: Document 57"/>
          <p:cNvSpPr/>
          <p:nvPr/>
        </p:nvSpPr>
        <p:spPr bwMode="auto">
          <a:xfrm>
            <a:off x="4413250" y="5052090"/>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9" name="TextBox 58"/>
          <p:cNvSpPr txBox="1"/>
          <p:nvPr/>
        </p:nvSpPr>
        <p:spPr>
          <a:xfrm>
            <a:off x="4426091" y="5152674"/>
            <a:ext cx="735006" cy="230832"/>
          </a:xfrm>
          <a:prstGeom prst="rect">
            <a:avLst/>
          </a:prstGeom>
          <a:noFill/>
        </p:spPr>
        <p:txBody>
          <a:bodyPr wrap="square" rtlCol="0">
            <a:spAutoFit/>
          </a:bodyPr>
          <a:lstStyle/>
          <a:p>
            <a:r>
              <a:rPr lang="zh-CN" altLang="en-US" sz="900" dirty="0" smtClean="0"/>
              <a:t>  领退料单</a:t>
            </a:r>
            <a:endParaRPr lang="zh-CN" altLang="en-US" dirty="0"/>
          </a:p>
        </p:txBody>
      </p:sp>
      <p:sp>
        <p:nvSpPr>
          <p:cNvPr id="60" name="Flowchart: Document 59"/>
          <p:cNvSpPr/>
          <p:nvPr/>
        </p:nvSpPr>
        <p:spPr bwMode="auto">
          <a:xfrm>
            <a:off x="3470807" y="5041947"/>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1" name="TextBox 60"/>
          <p:cNvSpPr txBox="1"/>
          <p:nvPr/>
        </p:nvSpPr>
        <p:spPr>
          <a:xfrm>
            <a:off x="3534307" y="5142531"/>
            <a:ext cx="641350" cy="230832"/>
          </a:xfrm>
          <a:prstGeom prst="rect">
            <a:avLst/>
          </a:prstGeom>
          <a:noFill/>
        </p:spPr>
        <p:txBody>
          <a:bodyPr wrap="square" rtlCol="0">
            <a:spAutoFit/>
          </a:bodyPr>
          <a:lstStyle/>
          <a:p>
            <a:r>
              <a:rPr lang="zh-CN" altLang="en-US" sz="900" dirty="0" smtClean="0"/>
              <a:t>  入库单</a:t>
            </a:r>
            <a:endParaRPr lang="zh-CN" altLang="en-US" dirty="0"/>
          </a:p>
        </p:txBody>
      </p:sp>
      <p:sp>
        <p:nvSpPr>
          <p:cNvPr id="66" name="Flowchart: Document 65"/>
          <p:cNvSpPr/>
          <p:nvPr/>
        </p:nvSpPr>
        <p:spPr bwMode="auto">
          <a:xfrm>
            <a:off x="2199218" y="5046780"/>
            <a:ext cx="793750" cy="432000"/>
          </a:xfrm>
          <a:prstGeom prst="flowChartDocument">
            <a:avLst/>
          </a:prstGeom>
          <a:solidFill>
            <a:srgbClr val="DDDDDD"/>
          </a:solidFill>
          <a:ln w="12700" cap="flat" cmpd="sng" algn="ctr">
            <a:solidFill>
              <a:schemeClr val="tx2"/>
            </a:solidFill>
            <a:prstDash val="sysDash"/>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7" name="TextBox 66"/>
          <p:cNvSpPr txBox="1"/>
          <p:nvPr/>
        </p:nvSpPr>
        <p:spPr>
          <a:xfrm>
            <a:off x="2129368" y="5147364"/>
            <a:ext cx="946150" cy="230832"/>
          </a:xfrm>
          <a:prstGeom prst="rect">
            <a:avLst/>
          </a:prstGeom>
          <a:noFill/>
          <a:ln>
            <a:noFill/>
            <a:prstDash val="sysDash"/>
          </a:ln>
        </p:spPr>
        <p:txBody>
          <a:bodyPr wrap="square" rtlCol="0">
            <a:spAutoFit/>
          </a:bodyPr>
          <a:lstStyle/>
          <a:p>
            <a:r>
              <a:rPr lang="zh-CN" altLang="en-US" sz="900" dirty="0" smtClean="0"/>
              <a:t>  维修工单</a:t>
            </a:r>
            <a:endParaRPr lang="zh-CN" altLang="en-US" dirty="0"/>
          </a:p>
        </p:txBody>
      </p:sp>
      <p:sp>
        <p:nvSpPr>
          <p:cNvPr id="68" name="Rounded Rectangle 67"/>
          <p:cNvSpPr/>
          <p:nvPr/>
        </p:nvSpPr>
        <p:spPr bwMode="auto">
          <a:xfrm>
            <a:off x="2962275" y="6050949"/>
            <a:ext cx="904875" cy="324000"/>
          </a:xfrm>
          <a:prstGeom prst="roundRect">
            <a:avLst/>
          </a:prstGeom>
          <a:solidFill>
            <a:srgbClr val="FFC000"/>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9" name="TextBox 68"/>
          <p:cNvSpPr txBox="1"/>
          <p:nvPr/>
        </p:nvSpPr>
        <p:spPr>
          <a:xfrm>
            <a:off x="2978150" y="6082144"/>
            <a:ext cx="889000" cy="261610"/>
          </a:xfrm>
          <a:prstGeom prst="rect">
            <a:avLst/>
          </a:prstGeom>
          <a:noFill/>
        </p:spPr>
        <p:txBody>
          <a:bodyPr wrap="square" rtlCol="0">
            <a:spAutoFit/>
          </a:bodyPr>
          <a:lstStyle/>
          <a:p>
            <a:pPr algn="ctr"/>
            <a:r>
              <a:rPr lang="zh-CN" altLang="en-US" sz="1100" dirty="0" smtClean="0"/>
              <a:t>资产处</a:t>
            </a:r>
            <a:endParaRPr lang="zh-CN" altLang="en-US" dirty="0"/>
          </a:p>
        </p:txBody>
      </p:sp>
      <p:sp>
        <p:nvSpPr>
          <p:cNvPr id="93" name="Rounded Rectangle 92"/>
          <p:cNvSpPr/>
          <p:nvPr/>
        </p:nvSpPr>
        <p:spPr bwMode="auto">
          <a:xfrm>
            <a:off x="4702662" y="6050949"/>
            <a:ext cx="904875" cy="324000"/>
          </a:xfrm>
          <a:prstGeom prst="roundRect">
            <a:avLst/>
          </a:prstGeom>
          <a:solidFill>
            <a:srgbClr val="FFC000"/>
          </a:solidFill>
          <a:ln w="12700" cap="flat" cmpd="sng" algn="ctr">
            <a:solidFill>
              <a:schemeClr val="tx2"/>
            </a:solidFill>
            <a:prstDash val="sysDash"/>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94" name="TextBox 93"/>
          <p:cNvSpPr txBox="1"/>
          <p:nvPr/>
        </p:nvSpPr>
        <p:spPr>
          <a:xfrm>
            <a:off x="4739319" y="6082144"/>
            <a:ext cx="889000" cy="261610"/>
          </a:xfrm>
          <a:prstGeom prst="rect">
            <a:avLst/>
          </a:prstGeom>
          <a:noFill/>
        </p:spPr>
        <p:txBody>
          <a:bodyPr wrap="square" rtlCol="0">
            <a:spAutoFit/>
          </a:bodyPr>
          <a:lstStyle/>
          <a:p>
            <a:pPr algn="ctr"/>
            <a:r>
              <a:rPr lang="zh-CN" altLang="en-US" sz="1100" dirty="0" smtClean="0"/>
              <a:t>动力厂</a:t>
            </a:r>
            <a:endParaRPr lang="zh-CN" altLang="en-US" dirty="0"/>
          </a:p>
        </p:txBody>
      </p:sp>
      <p:sp>
        <p:nvSpPr>
          <p:cNvPr id="122" name="Rounded Rectangle 121"/>
          <p:cNvSpPr/>
          <p:nvPr/>
        </p:nvSpPr>
        <p:spPr bwMode="auto">
          <a:xfrm>
            <a:off x="203200" y="2659854"/>
            <a:ext cx="8460000" cy="2160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3" name="Rounded Rectangle 122"/>
          <p:cNvSpPr/>
          <p:nvPr/>
        </p:nvSpPr>
        <p:spPr bwMode="auto">
          <a:xfrm>
            <a:off x="203200" y="4919229"/>
            <a:ext cx="8460000" cy="720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4" name="Rounded Rectangle 123"/>
          <p:cNvSpPr/>
          <p:nvPr/>
        </p:nvSpPr>
        <p:spPr bwMode="auto">
          <a:xfrm>
            <a:off x="203200" y="5776763"/>
            <a:ext cx="8460000" cy="720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5" name="TextBox 124"/>
          <p:cNvSpPr txBox="1"/>
          <p:nvPr/>
        </p:nvSpPr>
        <p:spPr>
          <a:xfrm>
            <a:off x="8091955" y="1213912"/>
            <a:ext cx="400110" cy="1216025"/>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主数据层</a:t>
            </a:r>
            <a:endParaRPr lang="zh-CN" altLang="en-US" dirty="0"/>
          </a:p>
        </p:txBody>
      </p:sp>
      <p:sp>
        <p:nvSpPr>
          <p:cNvPr id="128" name="TextBox 127"/>
          <p:cNvSpPr txBox="1"/>
          <p:nvPr/>
        </p:nvSpPr>
        <p:spPr>
          <a:xfrm>
            <a:off x="8082400" y="3003755"/>
            <a:ext cx="400110" cy="1464733"/>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业务数据层</a:t>
            </a:r>
            <a:endParaRPr lang="zh-CN" altLang="en-US" dirty="0"/>
          </a:p>
        </p:txBody>
      </p:sp>
      <p:sp>
        <p:nvSpPr>
          <p:cNvPr id="129" name="TextBox 128"/>
          <p:cNvSpPr txBox="1"/>
          <p:nvPr/>
        </p:nvSpPr>
        <p:spPr>
          <a:xfrm>
            <a:off x="8085003" y="4961564"/>
            <a:ext cx="400110" cy="643376"/>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单据层</a:t>
            </a:r>
            <a:endParaRPr lang="zh-CN" altLang="en-US" dirty="0"/>
          </a:p>
        </p:txBody>
      </p:sp>
      <p:sp>
        <p:nvSpPr>
          <p:cNvPr id="130" name="TextBox 129"/>
          <p:cNvSpPr txBox="1"/>
          <p:nvPr/>
        </p:nvSpPr>
        <p:spPr>
          <a:xfrm>
            <a:off x="8091955" y="5815075"/>
            <a:ext cx="400110" cy="643376"/>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管理层</a:t>
            </a:r>
            <a:endParaRPr lang="zh-CN" altLang="en-US" dirty="0"/>
          </a:p>
        </p:txBody>
      </p:sp>
      <p:sp>
        <p:nvSpPr>
          <p:cNvPr id="133" name="TextBox 132"/>
          <p:cNvSpPr txBox="1"/>
          <p:nvPr/>
        </p:nvSpPr>
        <p:spPr>
          <a:xfrm>
            <a:off x="2339182" y="683239"/>
            <a:ext cx="4008436" cy="398780"/>
          </a:xfrm>
          <a:prstGeom prst="rect">
            <a:avLst/>
          </a:prstGeom>
          <a:noFill/>
        </p:spPr>
        <p:txBody>
          <a:bodyPr wrap="square" rtlCol="0">
            <a:spAutoFit/>
          </a:bodyPr>
          <a:lstStyle/>
          <a:p>
            <a:pPr algn="ctr"/>
            <a:r>
              <a:rPr lang="zh-CN" altLang="en-US" sz="2000" b="1" dirty="0" smtClean="0"/>
              <a:t>维修工单执行案例</a:t>
            </a:r>
            <a:endParaRPr lang="zh-CN" altLang="en-US" b="1" dirty="0"/>
          </a:p>
        </p:txBody>
      </p:sp>
      <p:sp>
        <p:nvSpPr>
          <p:cNvPr id="72" name="Down Arrow 32"/>
          <p:cNvSpPr/>
          <p:nvPr/>
        </p:nvSpPr>
        <p:spPr bwMode="auto">
          <a:xfrm>
            <a:off x="3470807" y="2304984"/>
            <a:ext cx="155620" cy="426590"/>
          </a:xfrm>
          <a:prstGeom prst="downArrow">
            <a:avLst/>
          </a:prstGeom>
          <a:solidFill>
            <a:schemeClr val="bg1"/>
          </a:solidFill>
          <a:ln w="12700" cap="flat" cmpd="sng" algn="ctr">
            <a:solidFill>
              <a:srgbClr val="0070C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cxnSp>
        <p:nvCxnSpPr>
          <p:cNvPr id="73" name="Curved Connector 45"/>
          <p:cNvCxnSpPr>
            <a:stCxn id="94" idx="1"/>
          </p:cNvCxnSpPr>
          <p:nvPr/>
        </p:nvCxnSpPr>
        <p:spPr bwMode="auto">
          <a:xfrm rot="10800000">
            <a:off x="2746533" y="5438481"/>
            <a:ext cx="1992786" cy="774468"/>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cxnSp>
        <p:nvCxnSpPr>
          <p:cNvPr id="74" name="Curved Connector 45"/>
          <p:cNvCxnSpPr>
            <a:stCxn id="94" idx="0"/>
          </p:cNvCxnSpPr>
          <p:nvPr/>
        </p:nvCxnSpPr>
        <p:spPr bwMode="auto">
          <a:xfrm rot="16200000" flipV="1">
            <a:off x="4682995" y="5581319"/>
            <a:ext cx="593030" cy="408619"/>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descr="海报"/>
          <p:cNvPicPr>
            <a:picLocks noChangeAspect="1"/>
          </p:cNvPicPr>
          <p:nvPr/>
        </p:nvPicPr>
        <p:blipFill>
          <a:blip r:embed="rId1"/>
          <a:stretch>
            <a:fillRect/>
          </a:stretch>
        </p:blipFill>
        <p:spPr>
          <a:xfrm>
            <a:off x="2028349" y="1340644"/>
            <a:ext cx="5575459" cy="4318397"/>
          </a:xfrm>
          <a:prstGeom prst="rect">
            <a:avLst/>
          </a:prstGeom>
          <a:solidFill>
            <a:schemeClr val="accent2"/>
          </a:solidFill>
        </p:spPr>
      </p:pic>
      <p:pic>
        <p:nvPicPr>
          <p:cNvPr id="8" name="图片 7" descr="logov01售前之家"/>
          <p:cNvPicPr>
            <a:picLocks noChangeAspect="1"/>
          </p:cNvPicPr>
          <p:nvPr/>
        </p:nvPicPr>
        <p:blipFill>
          <a:blip r:embed="rId2"/>
          <a:stretch>
            <a:fillRect/>
          </a:stretch>
        </p:blipFill>
        <p:spPr>
          <a:xfrm>
            <a:off x="7517368" y="1041559"/>
            <a:ext cx="664369" cy="621506"/>
          </a:xfrm>
          <a:prstGeom prst="rect">
            <a:avLst/>
          </a:prstGeom>
        </p:spPr>
      </p:pic>
      <p:grpSp>
        <p:nvGrpSpPr>
          <p:cNvPr id="4" name="组合 3"/>
          <p:cNvGrpSpPr/>
          <p:nvPr/>
        </p:nvGrpSpPr>
        <p:grpSpPr>
          <a:xfrm>
            <a:off x="164953" y="3266875"/>
            <a:ext cx="3594577" cy="2609054"/>
            <a:chOff x="-314415" y="3991767"/>
            <a:chExt cx="3981957" cy="2890226"/>
          </a:xfrm>
        </p:grpSpPr>
        <p:pic>
          <p:nvPicPr>
            <p:cNvPr id="336" name="图片 33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314415" y="3991767"/>
              <a:ext cx="3981957" cy="2889847"/>
            </a:xfrm>
            <a:prstGeom prst="rect">
              <a:avLst/>
            </a:prstGeom>
          </p:spPr>
        </p:pic>
        <p:pic>
          <p:nvPicPr>
            <p:cNvPr id="337" name="图片 33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695" y="4794839"/>
              <a:ext cx="2057311" cy="2087154"/>
            </a:xfrm>
            <a:prstGeom prst="rect">
              <a:avLst/>
            </a:prstGeom>
          </p:spPr>
        </p:pic>
      </p:grpSp>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Connector 7"/>
          <p:cNvSpPr/>
          <p:nvPr/>
        </p:nvSpPr>
        <p:spPr bwMode="auto">
          <a:xfrm>
            <a:off x="1360456" y="276648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9" name="Flowchart: Connector 8"/>
          <p:cNvSpPr/>
          <p:nvPr/>
        </p:nvSpPr>
        <p:spPr bwMode="auto">
          <a:xfrm>
            <a:off x="2938492" y="276648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1" name="Flowchart: Connector 10"/>
          <p:cNvSpPr/>
          <p:nvPr/>
        </p:nvSpPr>
        <p:spPr bwMode="auto">
          <a:xfrm>
            <a:off x="5627534" y="276648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3" name="Flowchart: Connector 12"/>
          <p:cNvSpPr/>
          <p:nvPr/>
        </p:nvSpPr>
        <p:spPr bwMode="auto">
          <a:xfrm>
            <a:off x="7000300" y="2761883"/>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4" name="TextBox 13"/>
          <p:cNvSpPr txBox="1"/>
          <p:nvPr/>
        </p:nvSpPr>
        <p:spPr>
          <a:xfrm>
            <a:off x="1500156" y="2937938"/>
            <a:ext cx="571500" cy="523220"/>
          </a:xfrm>
          <a:prstGeom prst="rect">
            <a:avLst/>
          </a:prstGeom>
          <a:noFill/>
        </p:spPr>
        <p:txBody>
          <a:bodyPr wrap="square" rtlCol="0">
            <a:spAutoFit/>
          </a:bodyPr>
          <a:lstStyle/>
          <a:p>
            <a:r>
              <a:rPr lang="zh-CN" altLang="en-US" dirty="0"/>
              <a:t>采购订单</a:t>
            </a:r>
            <a:endParaRPr lang="zh-CN" altLang="en-US" dirty="0"/>
          </a:p>
        </p:txBody>
      </p:sp>
      <p:sp>
        <p:nvSpPr>
          <p:cNvPr id="15" name="TextBox 14"/>
          <p:cNvSpPr txBox="1"/>
          <p:nvPr/>
        </p:nvSpPr>
        <p:spPr>
          <a:xfrm>
            <a:off x="3099140" y="2943077"/>
            <a:ext cx="571500" cy="523220"/>
          </a:xfrm>
          <a:prstGeom prst="rect">
            <a:avLst/>
          </a:prstGeom>
          <a:noFill/>
        </p:spPr>
        <p:txBody>
          <a:bodyPr wrap="square" rtlCol="0">
            <a:spAutoFit/>
          </a:bodyPr>
          <a:lstStyle/>
          <a:p>
            <a:r>
              <a:rPr lang="zh-CN" altLang="en-US" dirty="0"/>
              <a:t>到货通知</a:t>
            </a:r>
            <a:endParaRPr lang="zh-CN" altLang="en-US" dirty="0"/>
          </a:p>
        </p:txBody>
      </p:sp>
      <p:grpSp>
        <p:nvGrpSpPr>
          <p:cNvPr id="2" name="组合 1"/>
          <p:cNvGrpSpPr/>
          <p:nvPr/>
        </p:nvGrpSpPr>
        <p:grpSpPr>
          <a:xfrm>
            <a:off x="4343400" y="2766487"/>
            <a:ext cx="863600" cy="863600"/>
            <a:chOff x="4343400" y="2766487"/>
            <a:chExt cx="863600" cy="863600"/>
          </a:xfrm>
        </p:grpSpPr>
        <p:sp>
          <p:nvSpPr>
            <p:cNvPr id="10" name="Flowchart: Connector 9"/>
            <p:cNvSpPr/>
            <p:nvPr/>
          </p:nvSpPr>
          <p:spPr bwMode="auto">
            <a:xfrm>
              <a:off x="4343400" y="276648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6" name="TextBox 15"/>
            <p:cNvSpPr txBox="1"/>
            <p:nvPr/>
          </p:nvSpPr>
          <p:spPr>
            <a:xfrm>
              <a:off x="4489450" y="2934762"/>
              <a:ext cx="571500" cy="523220"/>
            </a:xfrm>
            <a:prstGeom prst="rect">
              <a:avLst/>
            </a:prstGeom>
            <a:noFill/>
          </p:spPr>
          <p:txBody>
            <a:bodyPr wrap="square" rtlCol="0">
              <a:spAutoFit/>
            </a:bodyPr>
            <a:lstStyle/>
            <a:p>
              <a:r>
                <a:rPr lang="zh-CN" altLang="en-US" dirty="0" smtClean="0"/>
                <a:t>采购到货</a:t>
              </a:r>
              <a:endParaRPr lang="zh-CN" altLang="en-US" dirty="0"/>
            </a:p>
          </p:txBody>
        </p:sp>
      </p:grpSp>
      <p:sp>
        <p:nvSpPr>
          <p:cNvPr id="17" name="TextBox 16"/>
          <p:cNvSpPr txBox="1"/>
          <p:nvPr/>
        </p:nvSpPr>
        <p:spPr>
          <a:xfrm>
            <a:off x="5773584" y="2934762"/>
            <a:ext cx="571500" cy="523220"/>
          </a:xfrm>
          <a:prstGeom prst="rect">
            <a:avLst/>
          </a:prstGeom>
          <a:noFill/>
        </p:spPr>
        <p:txBody>
          <a:bodyPr wrap="square" rtlCol="0">
            <a:spAutoFit/>
          </a:bodyPr>
          <a:lstStyle/>
          <a:p>
            <a:r>
              <a:rPr lang="zh-CN" altLang="en-US" dirty="0"/>
              <a:t>采购结算</a:t>
            </a:r>
            <a:endParaRPr lang="zh-CN" altLang="en-US" dirty="0"/>
          </a:p>
        </p:txBody>
      </p:sp>
      <p:sp>
        <p:nvSpPr>
          <p:cNvPr id="19" name="TextBox 18"/>
          <p:cNvSpPr txBox="1"/>
          <p:nvPr/>
        </p:nvSpPr>
        <p:spPr>
          <a:xfrm>
            <a:off x="7133650" y="2932073"/>
            <a:ext cx="571500" cy="523220"/>
          </a:xfrm>
          <a:prstGeom prst="rect">
            <a:avLst/>
          </a:prstGeom>
          <a:noFill/>
        </p:spPr>
        <p:txBody>
          <a:bodyPr wrap="square" rtlCol="0">
            <a:spAutoFit/>
          </a:bodyPr>
          <a:lstStyle/>
          <a:p>
            <a:r>
              <a:rPr lang="zh-CN" altLang="en-US" dirty="0"/>
              <a:t>应付账款</a:t>
            </a:r>
            <a:endParaRPr lang="zh-CN" altLang="en-US" dirty="0"/>
          </a:p>
        </p:txBody>
      </p:sp>
      <p:sp>
        <p:nvSpPr>
          <p:cNvPr id="20" name="Flowchart: Magnetic Disk 19"/>
          <p:cNvSpPr/>
          <p:nvPr/>
        </p:nvSpPr>
        <p:spPr bwMode="auto">
          <a:xfrm>
            <a:off x="1366325" y="2052112"/>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1" name="Flowchart: Magnetic Disk 20"/>
          <p:cNvSpPr/>
          <p:nvPr/>
        </p:nvSpPr>
        <p:spPr bwMode="auto">
          <a:xfrm>
            <a:off x="1366325" y="1633012"/>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2" name="Flowchart: Magnetic Disk 21"/>
          <p:cNvSpPr/>
          <p:nvPr/>
        </p:nvSpPr>
        <p:spPr bwMode="auto">
          <a:xfrm>
            <a:off x="1372675" y="1213912"/>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3" name="TextBox 22"/>
          <p:cNvSpPr txBox="1"/>
          <p:nvPr/>
        </p:nvSpPr>
        <p:spPr>
          <a:xfrm>
            <a:off x="1453427" y="1376736"/>
            <a:ext cx="723900" cy="215444"/>
          </a:xfrm>
          <a:prstGeom prst="rect">
            <a:avLst/>
          </a:prstGeom>
          <a:noFill/>
        </p:spPr>
        <p:txBody>
          <a:bodyPr wrap="square" rtlCol="0">
            <a:spAutoFit/>
          </a:bodyPr>
          <a:lstStyle/>
          <a:p>
            <a:r>
              <a:rPr lang="zh-CN" altLang="en-US" sz="800" dirty="0" smtClean="0">
                <a:latin typeface="等线" panose="02010600030101010101" pitchFamily="2" charset="-122"/>
                <a:ea typeface="等线" panose="02010600030101010101" pitchFamily="2" charset="-122"/>
              </a:rPr>
              <a:t>物料主数据</a:t>
            </a:r>
            <a:endParaRPr lang="zh-CN" altLang="en-US" dirty="0">
              <a:latin typeface="等线" panose="02010600030101010101" pitchFamily="2" charset="-122"/>
              <a:ea typeface="等线" panose="02010600030101010101" pitchFamily="2" charset="-122"/>
            </a:endParaRPr>
          </a:p>
        </p:txBody>
      </p:sp>
      <p:sp>
        <p:nvSpPr>
          <p:cNvPr id="24" name="TextBox 23"/>
          <p:cNvSpPr txBox="1"/>
          <p:nvPr/>
        </p:nvSpPr>
        <p:spPr>
          <a:xfrm>
            <a:off x="1367167" y="1776992"/>
            <a:ext cx="935568" cy="230832"/>
          </a:xfrm>
          <a:prstGeom prst="rect">
            <a:avLst/>
          </a:prstGeom>
          <a:noFill/>
        </p:spPr>
        <p:txBody>
          <a:bodyPr wrap="square" rtlCol="0">
            <a:spAutoFit/>
          </a:bodyPr>
          <a:lstStyle/>
          <a:p>
            <a:r>
              <a:rPr lang="zh-CN" altLang="en-US" sz="900" dirty="0">
                <a:latin typeface="等线" panose="02010600030101010101" pitchFamily="2" charset="-122"/>
                <a:ea typeface="等线" panose="02010600030101010101" pitchFamily="2" charset="-122"/>
              </a:rPr>
              <a:t>供应</a:t>
            </a:r>
            <a:r>
              <a:rPr lang="zh-CN" altLang="en-US" sz="900" dirty="0" smtClean="0">
                <a:latin typeface="等线" panose="02010600030101010101" pitchFamily="2" charset="-122"/>
                <a:ea typeface="等线" panose="02010600030101010101" pitchFamily="2" charset="-122"/>
              </a:rPr>
              <a:t>商主数据</a:t>
            </a:r>
            <a:endParaRPr lang="zh-CN" altLang="en-US" dirty="0">
              <a:latin typeface="等线" panose="02010600030101010101" pitchFamily="2" charset="-122"/>
              <a:ea typeface="等线" panose="02010600030101010101" pitchFamily="2" charset="-122"/>
            </a:endParaRPr>
          </a:p>
        </p:txBody>
      </p:sp>
      <p:sp>
        <p:nvSpPr>
          <p:cNvPr id="25" name="TextBox 24"/>
          <p:cNvSpPr txBox="1"/>
          <p:nvPr/>
        </p:nvSpPr>
        <p:spPr>
          <a:xfrm>
            <a:off x="1494281" y="2214493"/>
            <a:ext cx="723900" cy="215444"/>
          </a:xfrm>
          <a:prstGeom prst="rect">
            <a:avLst/>
          </a:prstGeom>
          <a:noFill/>
        </p:spPr>
        <p:txBody>
          <a:bodyPr wrap="square" rtlCol="0">
            <a:spAutoFit/>
          </a:bodyPr>
          <a:lstStyle/>
          <a:p>
            <a:r>
              <a:rPr lang="zh-CN" altLang="en-US" sz="800" dirty="0">
                <a:latin typeface="等线" panose="02010600030101010101" pitchFamily="2" charset="-122"/>
                <a:ea typeface="等线" panose="02010600030101010101" pitchFamily="2" charset="-122"/>
              </a:rPr>
              <a:t>信息记录</a:t>
            </a:r>
            <a:endParaRPr lang="zh-CN" altLang="en-US" dirty="0">
              <a:latin typeface="等线" panose="02010600030101010101" pitchFamily="2" charset="-122"/>
              <a:ea typeface="等线" panose="02010600030101010101" pitchFamily="2" charset="-122"/>
            </a:endParaRPr>
          </a:p>
        </p:txBody>
      </p:sp>
      <p:sp>
        <p:nvSpPr>
          <p:cNvPr id="28" name="Right Arrow 27"/>
          <p:cNvSpPr/>
          <p:nvPr/>
        </p:nvSpPr>
        <p:spPr bwMode="auto">
          <a:xfrm>
            <a:off x="2232304" y="3097947"/>
            <a:ext cx="689402" cy="196850"/>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9" name="Right Arrow 28"/>
          <p:cNvSpPr/>
          <p:nvPr/>
        </p:nvSpPr>
        <p:spPr bwMode="auto">
          <a:xfrm>
            <a:off x="3795202" y="3097947"/>
            <a:ext cx="551373" cy="196850"/>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30" name="Right Arrow 29"/>
          <p:cNvSpPr/>
          <p:nvPr/>
        </p:nvSpPr>
        <p:spPr bwMode="auto">
          <a:xfrm>
            <a:off x="5203824" y="3097947"/>
            <a:ext cx="423709" cy="196850"/>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33" name="Down Arrow 32"/>
          <p:cNvSpPr/>
          <p:nvPr/>
        </p:nvSpPr>
        <p:spPr bwMode="auto">
          <a:xfrm>
            <a:off x="1696525" y="2471212"/>
            <a:ext cx="165100" cy="295275"/>
          </a:xfrm>
          <a:prstGeom prst="downArrow">
            <a:avLst/>
          </a:prstGeom>
          <a:solidFill>
            <a:schemeClr val="bg1"/>
          </a:solidFill>
          <a:ln w="12700" cap="flat" cmpd="sng" algn="ctr">
            <a:solidFill>
              <a:srgbClr val="0070C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45" name="Right Arrow 44"/>
          <p:cNvSpPr/>
          <p:nvPr/>
        </p:nvSpPr>
        <p:spPr bwMode="auto">
          <a:xfrm>
            <a:off x="6487959" y="3111396"/>
            <a:ext cx="512341" cy="183401"/>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0" name="Flowchart: Document 49"/>
          <p:cNvSpPr/>
          <p:nvPr/>
        </p:nvSpPr>
        <p:spPr bwMode="auto">
          <a:xfrm>
            <a:off x="681303" y="5052090"/>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1" name="Flowchart: Predefined Process 50"/>
          <p:cNvSpPr/>
          <p:nvPr/>
        </p:nvSpPr>
        <p:spPr bwMode="auto">
          <a:xfrm>
            <a:off x="260350" y="2828449"/>
            <a:ext cx="533400" cy="806709"/>
          </a:xfrm>
          <a:prstGeom prst="flowChartPredefinedProcess">
            <a:avLst/>
          </a:prstGeom>
          <a:solidFill>
            <a:srgbClr val="92D050"/>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2" name="TextBox 51"/>
          <p:cNvSpPr txBox="1"/>
          <p:nvPr/>
        </p:nvSpPr>
        <p:spPr>
          <a:xfrm>
            <a:off x="289454" y="2817245"/>
            <a:ext cx="400110" cy="826706"/>
          </a:xfrm>
          <a:prstGeom prst="rect">
            <a:avLst/>
          </a:prstGeom>
          <a:noFill/>
        </p:spPr>
        <p:txBody>
          <a:bodyPr vert="eaVert" wrap="square" rtlCol="0">
            <a:spAutoFit/>
          </a:bodyPr>
          <a:lstStyle/>
          <a:p>
            <a:r>
              <a:rPr lang="zh-CN" altLang="en-US" dirty="0"/>
              <a:t>采购申请</a:t>
            </a:r>
            <a:endParaRPr lang="zh-CN" altLang="en-US" dirty="0"/>
          </a:p>
        </p:txBody>
      </p:sp>
      <p:sp>
        <p:nvSpPr>
          <p:cNvPr id="53" name="Right Arrow 52"/>
          <p:cNvSpPr/>
          <p:nvPr/>
        </p:nvSpPr>
        <p:spPr bwMode="auto">
          <a:xfrm>
            <a:off x="803464" y="3123610"/>
            <a:ext cx="531594" cy="196850"/>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4" name="Rounded Rectangle 53"/>
          <p:cNvSpPr/>
          <p:nvPr/>
        </p:nvSpPr>
        <p:spPr bwMode="auto">
          <a:xfrm>
            <a:off x="203200" y="1136665"/>
            <a:ext cx="8460000" cy="1404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5" name="TextBox 54"/>
          <p:cNvSpPr txBox="1"/>
          <p:nvPr/>
        </p:nvSpPr>
        <p:spPr>
          <a:xfrm>
            <a:off x="744803" y="5152674"/>
            <a:ext cx="641350" cy="230832"/>
          </a:xfrm>
          <a:prstGeom prst="rect">
            <a:avLst/>
          </a:prstGeom>
          <a:noFill/>
        </p:spPr>
        <p:txBody>
          <a:bodyPr wrap="square" rtlCol="0">
            <a:spAutoFit/>
          </a:bodyPr>
          <a:lstStyle/>
          <a:p>
            <a:r>
              <a:rPr lang="zh-CN" altLang="en-US" sz="900" dirty="0" smtClean="0"/>
              <a:t>采购需求</a:t>
            </a:r>
            <a:endParaRPr lang="zh-CN" altLang="en-US" dirty="0"/>
          </a:p>
        </p:txBody>
      </p:sp>
      <p:sp>
        <p:nvSpPr>
          <p:cNvPr id="56" name="Flowchart: Document 55"/>
          <p:cNvSpPr/>
          <p:nvPr/>
        </p:nvSpPr>
        <p:spPr bwMode="auto">
          <a:xfrm>
            <a:off x="4027330" y="5076414"/>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7" name="TextBox 56"/>
          <p:cNvSpPr txBox="1"/>
          <p:nvPr/>
        </p:nvSpPr>
        <p:spPr>
          <a:xfrm>
            <a:off x="3987317" y="5176998"/>
            <a:ext cx="848569" cy="230832"/>
          </a:xfrm>
          <a:prstGeom prst="rect">
            <a:avLst/>
          </a:prstGeom>
          <a:noFill/>
        </p:spPr>
        <p:txBody>
          <a:bodyPr wrap="square" rtlCol="0">
            <a:spAutoFit/>
          </a:bodyPr>
          <a:lstStyle/>
          <a:p>
            <a:r>
              <a:rPr lang="zh-CN" altLang="en-US" sz="900" dirty="0" smtClean="0"/>
              <a:t>  </a:t>
            </a:r>
            <a:r>
              <a:rPr lang="zh-CN" altLang="en-US" sz="900" dirty="0"/>
              <a:t>到货通知单</a:t>
            </a:r>
            <a:endParaRPr lang="zh-CN" altLang="en-US" dirty="0"/>
          </a:p>
        </p:txBody>
      </p:sp>
      <p:sp>
        <p:nvSpPr>
          <p:cNvPr id="58" name="Flowchart: Document 57"/>
          <p:cNvSpPr/>
          <p:nvPr/>
        </p:nvSpPr>
        <p:spPr bwMode="auto">
          <a:xfrm>
            <a:off x="5444681" y="5060824"/>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9" name="TextBox 58"/>
          <p:cNvSpPr txBox="1"/>
          <p:nvPr/>
        </p:nvSpPr>
        <p:spPr>
          <a:xfrm>
            <a:off x="5460698" y="5152674"/>
            <a:ext cx="735006" cy="230832"/>
          </a:xfrm>
          <a:prstGeom prst="rect">
            <a:avLst/>
          </a:prstGeom>
          <a:noFill/>
        </p:spPr>
        <p:txBody>
          <a:bodyPr wrap="square" rtlCol="0">
            <a:spAutoFit/>
          </a:bodyPr>
          <a:lstStyle/>
          <a:p>
            <a:r>
              <a:rPr lang="zh-CN" altLang="en-US" sz="900" dirty="0" smtClean="0"/>
              <a:t>  </a:t>
            </a:r>
            <a:r>
              <a:rPr lang="zh-CN" altLang="en-US" sz="900" dirty="0"/>
              <a:t>出入库单</a:t>
            </a:r>
            <a:endParaRPr lang="zh-CN" altLang="en-US" dirty="0"/>
          </a:p>
        </p:txBody>
      </p:sp>
      <p:sp>
        <p:nvSpPr>
          <p:cNvPr id="60" name="Flowchart: Document 59"/>
          <p:cNvSpPr/>
          <p:nvPr/>
        </p:nvSpPr>
        <p:spPr bwMode="auto">
          <a:xfrm>
            <a:off x="6907489" y="5075104"/>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1" name="TextBox 60"/>
          <p:cNvSpPr txBox="1"/>
          <p:nvPr/>
        </p:nvSpPr>
        <p:spPr>
          <a:xfrm>
            <a:off x="6919233" y="5175688"/>
            <a:ext cx="730250" cy="230832"/>
          </a:xfrm>
          <a:prstGeom prst="rect">
            <a:avLst/>
          </a:prstGeom>
          <a:noFill/>
        </p:spPr>
        <p:txBody>
          <a:bodyPr wrap="square" rtlCol="0">
            <a:spAutoFit/>
          </a:bodyPr>
          <a:lstStyle/>
          <a:p>
            <a:r>
              <a:rPr lang="zh-CN" altLang="en-US" sz="900" dirty="0" smtClean="0"/>
              <a:t>  </a:t>
            </a:r>
            <a:r>
              <a:rPr lang="zh-CN" altLang="en-US" sz="900" dirty="0"/>
              <a:t>预制发票</a:t>
            </a:r>
            <a:endParaRPr lang="zh-CN" altLang="en-US" dirty="0"/>
          </a:p>
        </p:txBody>
      </p:sp>
      <p:sp>
        <p:nvSpPr>
          <p:cNvPr id="66" name="Flowchart: Document 65"/>
          <p:cNvSpPr/>
          <p:nvPr/>
        </p:nvSpPr>
        <p:spPr bwMode="auto">
          <a:xfrm>
            <a:off x="2877548" y="5072229"/>
            <a:ext cx="793750" cy="432000"/>
          </a:xfrm>
          <a:prstGeom prst="flowChartDocument">
            <a:avLst/>
          </a:prstGeom>
          <a:solidFill>
            <a:srgbClr val="DDDDDD"/>
          </a:solidFill>
          <a:ln w="12700" cap="flat" cmpd="sng" algn="ctr">
            <a:solidFill>
              <a:schemeClr val="tx2"/>
            </a:solidFill>
            <a:prstDash val="sysDash"/>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7" name="TextBox 66"/>
          <p:cNvSpPr txBox="1"/>
          <p:nvPr/>
        </p:nvSpPr>
        <p:spPr>
          <a:xfrm>
            <a:off x="2902586" y="5164187"/>
            <a:ext cx="946150" cy="230832"/>
          </a:xfrm>
          <a:prstGeom prst="rect">
            <a:avLst/>
          </a:prstGeom>
          <a:noFill/>
          <a:ln>
            <a:noFill/>
            <a:prstDash val="sysDash"/>
          </a:ln>
        </p:spPr>
        <p:txBody>
          <a:bodyPr wrap="square" rtlCol="0">
            <a:spAutoFit/>
          </a:bodyPr>
          <a:lstStyle/>
          <a:p>
            <a:r>
              <a:rPr lang="zh-CN" altLang="en-US" sz="900" dirty="0" smtClean="0"/>
              <a:t>  </a:t>
            </a:r>
            <a:r>
              <a:rPr lang="zh-CN" altLang="en-US" sz="900" dirty="0"/>
              <a:t>采购订单</a:t>
            </a:r>
            <a:endParaRPr lang="zh-CN" altLang="en-US" dirty="0"/>
          </a:p>
        </p:txBody>
      </p:sp>
      <p:sp>
        <p:nvSpPr>
          <p:cNvPr id="68" name="Rounded Rectangle 67"/>
          <p:cNvSpPr/>
          <p:nvPr/>
        </p:nvSpPr>
        <p:spPr bwMode="auto">
          <a:xfrm>
            <a:off x="642147" y="6050949"/>
            <a:ext cx="904875" cy="324000"/>
          </a:xfrm>
          <a:prstGeom prst="roundRect">
            <a:avLst/>
          </a:prstGeom>
          <a:solidFill>
            <a:srgbClr val="FFC000"/>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9" name="TextBox 68"/>
          <p:cNvSpPr txBox="1"/>
          <p:nvPr/>
        </p:nvSpPr>
        <p:spPr>
          <a:xfrm>
            <a:off x="658022" y="6082144"/>
            <a:ext cx="889000" cy="261610"/>
          </a:xfrm>
          <a:prstGeom prst="rect">
            <a:avLst/>
          </a:prstGeom>
          <a:noFill/>
        </p:spPr>
        <p:txBody>
          <a:bodyPr wrap="square" rtlCol="0">
            <a:spAutoFit/>
          </a:bodyPr>
          <a:lstStyle/>
          <a:p>
            <a:pPr algn="ctr"/>
            <a:r>
              <a:rPr lang="zh-CN" altLang="en-US" sz="1100" dirty="0"/>
              <a:t>需求部门</a:t>
            </a:r>
            <a:endParaRPr lang="zh-CN" altLang="en-US" dirty="0"/>
          </a:p>
        </p:txBody>
      </p:sp>
      <p:sp>
        <p:nvSpPr>
          <p:cNvPr id="96" name="Rounded Rectangle 95"/>
          <p:cNvSpPr/>
          <p:nvPr/>
        </p:nvSpPr>
        <p:spPr bwMode="auto">
          <a:xfrm>
            <a:off x="3692368" y="6052461"/>
            <a:ext cx="904875" cy="324000"/>
          </a:xfrm>
          <a:prstGeom prst="roundRect">
            <a:avLst/>
          </a:prstGeom>
          <a:solidFill>
            <a:srgbClr val="FFC000"/>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97" name="TextBox 96"/>
          <p:cNvSpPr txBox="1"/>
          <p:nvPr/>
        </p:nvSpPr>
        <p:spPr>
          <a:xfrm>
            <a:off x="3736258" y="6082280"/>
            <a:ext cx="889000" cy="261610"/>
          </a:xfrm>
          <a:prstGeom prst="rect">
            <a:avLst/>
          </a:prstGeom>
          <a:noFill/>
        </p:spPr>
        <p:txBody>
          <a:bodyPr wrap="square" rtlCol="0">
            <a:spAutoFit/>
          </a:bodyPr>
          <a:lstStyle/>
          <a:p>
            <a:pPr algn="ctr"/>
            <a:r>
              <a:rPr lang="zh-CN" altLang="en-US" sz="1100" dirty="0" smtClean="0"/>
              <a:t>物资管理部</a:t>
            </a:r>
            <a:endParaRPr lang="zh-CN" altLang="en-US" dirty="0"/>
          </a:p>
        </p:txBody>
      </p:sp>
      <p:cxnSp>
        <p:nvCxnSpPr>
          <p:cNvPr id="112" name="Curved Connector 111"/>
          <p:cNvCxnSpPr>
            <a:stCxn id="58" idx="2"/>
            <a:endCxn id="96" idx="3"/>
          </p:cNvCxnSpPr>
          <p:nvPr/>
        </p:nvCxnSpPr>
        <p:spPr bwMode="auto">
          <a:xfrm rot="5400000">
            <a:off x="4844302" y="5217206"/>
            <a:ext cx="750197" cy="1244313"/>
          </a:xfrm>
          <a:prstGeom prst="curvedConnector2">
            <a:avLst/>
          </a:prstGeom>
          <a:noFill/>
          <a:ln w="15875" cap="flat" cmpd="sng" algn="ctr">
            <a:solidFill>
              <a:schemeClr val="accent1"/>
            </a:solidFill>
            <a:prstDash val="sysDash"/>
            <a:round/>
            <a:headEnd type="none" w="med" len="med"/>
            <a:tailEnd type="triangle"/>
          </a:ln>
          <a:effectLst/>
        </p:spPr>
      </p:cxnSp>
      <p:cxnSp>
        <p:nvCxnSpPr>
          <p:cNvPr id="114" name="Curved Connector 113"/>
          <p:cNvCxnSpPr>
            <a:stCxn id="66" idx="2"/>
            <a:endCxn id="96" idx="1"/>
          </p:cNvCxnSpPr>
          <p:nvPr/>
        </p:nvCxnSpPr>
        <p:spPr bwMode="auto">
          <a:xfrm rot="16200000" flipH="1">
            <a:off x="3113999" y="5636092"/>
            <a:ext cx="738792" cy="417945"/>
          </a:xfrm>
          <a:prstGeom prst="curvedConnector2">
            <a:avLst/>
          </a:prstGeom>
          <a:noFill/>
          <a:ln w="15875" cap="flat" cmpd="sng" algn="ctr">
            <a:solidFill>
              <a:schemeClr val="accent1"/>
            </a:solidFill>
            <a:prstDash val="sysDash"/>
            <a:round/>
            <a:headEnd type="none" w="med" len="med"/>
            <a:tailEnd type="triangle"/>
          </a:ln>
          <a:effectLst/>
        </p:spPr>
      </p:cxnSp>
      <p:cxnSp>
        <p:nvCxnSpPr>
          <p:cNvPr id="118" name="Curved Connector 117"/>
          <p:cNvCxnSpPr>
            <a:stCxn id="56" idx="2"/>
          </p:cNvCxnSpPr>
          <p:nvPr/>
        </p:nvCxnSpPr>
        <p:spPr bwMode="auto">
          <a:xfrm rot="5400000">
            <a:off x="3986573" y="5646026"/>
            <a:ext cx="603804" cy="271461"/>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sp>
        <p:nvSpPr>
          <p:cNvPr id="122" name="Rounded Rectangle 121"/>
          <p:cNvSpPr/>
          <p:nvPr/>
        </p:nvSpPr>
        <p:spPr bwMode="auto">
          <a:xfrm>
            <a:off x="203200" y="2659854"/>
            <a:ext cx="8460000" cy="2160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3" name="Rounded Rectangle 122"/>
          <p:cNvSpPr/>
          <p:nvPr/>
        </p:nvSpPr>
        <p:spPr bwMode="auto">
          <a:xfrm>
            <a:off x="203200" y="4919229"/>
            <a:ext cx="8460000" cy="720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4" name="Rounded Rectangle 123"/>
          <p:cNvSpPr/>
          <p:nvPr/>
        </p:nvSpPr>
        <p:spPr bwMode="auto">
          <a:xfrm>
            <a:off x="203200" y="5776763"/>
            <a:ext cx="8460000" cy="720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5" name="TextBox 124"/>
          <p:cNvSpPr txBox="1"/>
          <p:nvPr/>
        </p:nvSpPr>
        <p:spPr>
          <a:xfrm>
            <a:off x="8091955" y="1213912"/>
            <a:ext cx="400110" cy="1216025"/>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主数据层</a:t>
            </a:r>
            <a:endParaRPr lang="zh-CN" altLang="en-US" dirty="0"/>
          </a:p>
        </p:txBody>
      </p:sp>
      <p:sp>
        <p:nvSpPr>
          <p:cNvPr id="128" name="TextBox 127"/>
          <p:cNvSpPr txBox="1"/>
          <p:nvPr/>
        </p:nvSpPr>
        <p:spPr>
          <a:xfrm>
            <a:off x="8082400" y="3003755"/>
            <a:ext cx="400110" cy="1464733"/>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业务数据层</a:t>
            </a:r>
            <a:endParaRPr lang="zh-CN" altLang="en-US" dirty="0"/>
          </a:p>
        </p:txBody>
      </p:sp>
      <p:sp>
        <p:nvSpPr>
          <p:cNvPr id="129" name="TextBox 128"/>
          <p:cNvSpPr txBox="1"/>
          <p:nvPr/>
        </p:nvSpPr>
        <p:spPr>
          <a:xfrm>
            <a:off x="8085003" y="4961564"/>
            <a:ext cx="400110" cy="643376"/>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单据层</a:t>
            </a:r>
            <a:endParaRPr lang="zh-CN" altLang="en-US" dirty="0"/>
          </a:p>
        </p:txBody>
      </p:sp>
      <p:sp>
        <p:nvSpPr>
          <p:cNvPr id="130" name="TextBox 129"/>
          <p:cNvSpPr txBox="1"/>
          <p:nvPr/>
        </p:nvSpPr>
        <p:spPr>
          <a:xfrm>
            <a:off x="8091955" y="5815075"/>
            <a:ext cx="400110" cy="643376"/>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管理层</a:t>
            </a:r>
            <a:endParaRPr lang="zh-CN" altLang="en-US" dirty="0"/>
          </a:p>
        </p:txBody>
      </p:sp>
      <p:sp>
        <p:nvSpPr>
          <p:cNvPr id="133" name="TextBox 132"/>
          <p:cNvSpPr txBox="1"/>
          <p:nvPr/>
        </p:nvSpPr>
        <p:spPr>
          <a:xfrm>
            <a:off x="2339182" y="683239"/>
            <a:ext cx="4008436" cy="398780"/>
          </a:xfrm>
          <a:prstGeom prst="rect">
            <a:avLst/>
          </a:prstGeom>
          <a:noFill/>
        </p:spPr>
        <p:txBody>
          <a:bodyPr wrap="square" rtlCol="0">
            <a:spAutoFit/>
          </a:bodyPr>
          <a:lstStyle/>
          <a:p>
            <a:pPr algn="ctr"/>
            <a:r>
              <a:rPr lang="zh-CN" altLang="en-US" sz="2000" b="1" dirty="0" smtClean="0"/>
              <a:t>物资管理执行案例</a:t>
            </a:r>
            <a:endParaRPr lang="zh-CN" altLang="en-US" b="1" dirty="0"/>
          </a:p>
        </p:txBody>
      </p:sp>
      <p:grpSp>
        <p:nvGrpSpPr>
          <p:cNvPr id="71" name="组合 70"/>
          <p:cNvGrpSpPr/>
          <p:nvPr/>
        </p:nvGrpSpPr>
        <p:grpSpPr>
          <a:xfrm>
            <a:off x="4340225" y="3843074"/>
            <a:ext cx="863600" cy="863600"/>
            <a:chOff x="4343400" y="2766487"/>
            <a:chExt cx="863600" cy="863600"/>
          </a:xfrm>
        </p:grpSpPr>
        <p:sp>
          <p:nvSpPr>
            <p:cNvPr id="72" name="Flowchart: Connector 9"/>
            <p:cNvSpPr/>
            <p:nvPr/>
          </p:nvSpPr>
          <p:spPr bwMode="auto">
            <a:xfrm>
              <a:off x="4343400" y="276648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73" name="TextBox 15"/>
            <p:cNvSpPr txBox="1"/>
            <p:nvPr/>
          </p:nvSpPr>
          <p:spPr>
            <a:xfrm>
              <a:off x="4489450" y="2934762"/>
              <a:ext cx="571500" cy="523220"/>
            </a:xfrm>
            <a:prstGeom prst="rect">
              <a:avLst/>
            </a:prstGeom>
            <a:noFill/>
          </p:spPr>
          <p:txBody>
            <a:bodyPr wrap="square" rtlCol="0">
              <a:spAutoFit/>
            </a:bodyPr>
            <a:lstStyle/>
            <a:p>
              <a:r>
                <a:rPr lang="zh-CN" altLang="en-US" dirty="0" smtClean="0"/>
                <a:t>库存发料</a:t>
              </a:r>
              <a:endParaRPr lang="zh-CN" altLang="en-US" dirty="0"/>
            </a:p>
          </p:txBody>
        </p:sp>
      </p:grpSp>
      <p:sp>
        <p:nvSpPr>
          <p:cNvPr id="74" name="Right Arrow 28"/>
          <p:cNvSpPr/>
          <p:nvPr/>
        </p:nvSpPr>
        <p:spPr bwMode="auto">
          <a:xfrm rot="5400000">
            <a:off x="4667592" y="3646296"/>
            <a:ext cx="197680" cy="180482"/>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cxnSp>
        <p:nvCxnSpPr>
          <p:cNvPr id="75" name="Curved Connector 111"/>
          <p:cNvCxnSpPr>
            <a:stCxn id="60" idx="2"/>
            <a:endCxn id="96" idx="3"/>
          </p:cNvCxnSpPr>
          <p:nvPr/>
        </p:nvCxnSpPr>
        <p:spPr bwMode="auto">
          <a:xfrm rot="5400000">
            <a:off x="5582846" y="4492942"/>
            <a:ext cx="735917" cy="2707121"/>
          </a:xfrm>
          <a:prstGeom prst="curvedConnector2">
            <a:avLst/>
          </a:prstGeom>
          <a:noFill/>
          <a:ln w="15875" cap="flat" cmpd="sng" algn="ctr">
            <a:solidFill>
              <a:schemeClr val="accent1"/>
            </a:solidFill>
            <a:prstDash val="sysDash"/>
            <a:round/>
            <a:headEnd type="none" w="med" len="med"/>
            <a:tailEnd type="triangle"/>
          </a:ln>
          <a:effectLst/>
        </p:spPr>
      </p:cxnSp>
      <p:cxnSp>
        <p:nvCxnSpPr>
          <p:cNvPr id="82" name="Curved Connector 117"/>
          <p:cNvCxnSpPr>
            <a:stCxn id="50" idx="2"/>
            <a:endCxn id="68" idx="0"/>
          </p:cNvCxnSpPr>
          <p:nvPr/>
        </p:nvCxnSpPr>
        <p:spPr bwMode="auto">
          <a:xfrm rot="16200000" flipH="1">
            <a:off x="788672" y="5745035"/>
            <a:ext cx="595419" cy="16407"/>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sp>
        <p:nvSpPr>
          <p:cNvPr id="62" name="Flowchart: Document 65"/>
          <p:cNvSpPr/>
          <p:nvPr/>
        </p:nvSpPr>
        <p:spPr bwMode="auto">
          <a:xfrm>
            <a:off x="1760684" y="5060853"/>
            <a:ext cx="793750" cy="432000"/>
          </a:xfrm>
          <a:prstGeom prst="flowChartDocument">
            <a:avLst/>
          </a:prstGeom>
          <a:solidFill>
            <a:srgbClr val="DDDDDD"/>
          </a:solidFill>
          <a:ln w="12700" cap="flat" cmpd="sng" algn="ctr">
            <a:solidFill>
              <a:schemeClr val="tx2"/>
            </a:solidFill>
            <a:prstDash val="sysDash"/>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3" name="TextBox 62"/>
          <p:cNvSpPr txBox="1"/>
          <p:nvPr/>
        </p:nvSpPr>
        <p:spPr>
          <a:xfrm>
            <a:off x="1785722" y="5152811"/>
            <a:ext cx="946150" cy="230832"/>
          </a:xfrm>
          <a:prstGeom prst="rect">
            <a:avLst/>
          </a:prstGeom>
          <a:noFill/>
          <a:ln>
            <a:noFill/>
            <a:prstDash val="sysDash"/>
          </a:ln>
        </p:spPr>
        <p:txBody>
          <a:bodyPr wrap="square" rtlCol="0">
            <a:spAutoFit/>
          </a:bodyPr>
          <a:lstStyle/>
          <a:p>
            <a:r>
              <a:rPr lang="zh-CN" altLang="en-US" sz="900" dirty="0" smtClean="0"/>
              <a:t>  采购申请</a:t>
            </a:r>
            <a:endParaRPr lang="zh-CN" altLang="en-US" dirty="0"/>
          </a:p>
        </p:txBody>
      </p:sp>
      <p:cxnSp>
        <p:nvCxnSpPr>
          <p:cNvPr id="64" name="Curved Connector 113"/>
          <p:cNvCxnSpPr>
            <a:stCxn id="62" idx="2"/>
            <a:endCxn id="96" idx="1"/>
          </p:cNvCxnSpPr>
          <p:nvPr/>
        </p:nvCxnSpPr>
        <p:spPr bwMode="auto">
          <a:xfrm rot="16200000" flipH="1">
            <a:off x="2549879" y="5071972"/>
            <a:ext cx="750168" cy="1534809"/>
          </a:xfrm>
          <a:prstGeom prst="curvedConnector2">
            <a:avLst/>
          </a:prstGeom>
          <a:noFill/>
          <a:ln w="15875" cap="flat" cmpd="sng" algn="ctr">
            <a:solidFill>
              <a:schemeClr val="accent1"/>
            </a:solidFill>
            <a:prstDash val="sysDash"/>
            <a:round/>
            <a:headEnd type="none" w="med" len="med"/>
            <a:tailEnd type="triangle"/>
          </a:ln>
          <a:effectLst/>
        </p:spPr>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8"/>
          <p:cNvSpPr>
            <a:spLocks noChangeArrowheads="1"/>
          </p:cNvSpPr>
          <p:nvPr/>
        </p:nvSpPr>
        <p:spPr bwMode="gray">
          <a:xfrm>
            <a:off x="758825" y="3286125"/>
            <a:ext cx="660400" cy="503238"/>
          </a:xfrm>
          <a:prstGeom prst="rect">
            <a:avLst/>
          </a:prstGeom>
          <a:solidFill>
            <a:srgbClr val="FFC000"/>
          </a:solidFill>
          <a:ln w="6350" algn="ctr">
            <a:noFill/>
            <a:miter lim="800000"/>
          </a:ln>
        </p:spPr>
        <p:txBody>
          <a:bodyPr wrap="none" lIns="0" tIns="0" rIns="0" bIns="0" anchor="ctr"/>
          <a:lstStyle/>
          <a:p>
            <a:pPr algn="ctr" eaLnBrk="0" latinLnBrk="1" hangingPunct="0">
              <a:buClr>
                <a:srgbClr val="006600"/>
              </a:buClr>
              <a:buSzPct val="85000"/>
            </a:pPr>
            <a:r>
              <a:rPr lang="en-US" altLang="zh-CN" sz="1800" b="1" dirty="0">
                <a:solidFill>
                  <a:schemeClr val="bg1"/>
                </a:solidFill>
                <a:latin typeface="微软雅黑" panose="020B0503020204020204" pitchFamily="34" charset="-122"/>
                <a:ea typeface="微软雅黑" panose="020B0503020204020204" pitchFamily="34" charset="-122"/>
              </a:rPr>
              <a:t> 4</a:t>
            </a:r>
            <a:endParaRPr lang="en-US" altLang="zh-CN" sz="1800" b="1" dirty="0">
              <a:solidFill>
                <a:schemeClr val="bg1"/>
              </a:solidFill>
              <a:latin typeface="微软雅黑" panose="020B0503020204020204" pitchFamily="34" charset="-122"/>
              <a:ea typeface="微软雅黑" panose="020B0503020204020204" pitchFamily="34" charset="-122"/>
            </a:endParaRPr>
          </a:p>
        </p:txBody>
      </p:sp>
      <p:sp>
        <p:nvSpPr>
          <p:cNvPr id="10" name="AutoShape 10"/>
          <p:cNvSpPr>
            <a:spLocks noChangeArrowheads="1"/>
          </p:cNvSpPr>
          <p:nvPr/>
        </p:nvSpPr>
        <p:spPr bwMode="gray">
          <a:xfrm rot="5400000">
            <a:off x="699294" y="3409791"/>
            <a:ext cx="209550" cy="249238"/>
          </a:xfrm>
          <a:prstGeom prst="triangle">
            <a:avLst>
              <a:gd name="adj" fmla="val 50000"/>
            </a:avLst>
          </a:prstGeom>
          <a:solidFill>
            <a:srgbClr val="FFC000"/>
          </a:solidFill>
          <a:ln w="57150">
            <a:solidFill>
              <a:schemeClr val="bg1"/>
            </a:solidFill>
            <a:miter lim="800000"/>
          </a:ln>
        </p:spPr>
        <p:txBody>
          <a:bodyPr wrap="none" lIns="0" tIns="46800" rIns="0" bIns="46800" anchor="ctr"/>
          <a:lstStyle/>
          <a:p>
            <a:pPr algn="ctr" latinLnBrk="1" hangingPunct="0">
              <a:buClr>
                <a:srgbClr val="006600"/>
              </a:buClr>
              <a:buSzPct val="85000"/>
              <a:buFont typeface="Wingdings" panose="05000000000000000000" pitchFamily="2" charset="2"/>
              <a:buNone/>
            </a:pPr>
            <a:endParaRPr lang="zh-CN" altLang="en-US" sz="1800">
              <a:latin typeface="微软雅黑" panose="020B0503020204020204" pitchFamily="34" charset="-122"/>
              <a:ea typeface="微软雅黑" panose="020B0503020204020204" pitchFamily="34" charset="-122"/>
            </a:endParaRPr>
          </a:p>
        </p:txBody>
      </p:sp>
      <p:sp>
        <p:nvSpPr>
          <p:cNvPr id="15" name="Rectangle 8"/>
          <p:cNvSpPr>
            <a:spLocks noChangeArrowheads="1"/>
          </p:cNvSpPr>
          <p:nvPr/>
        </p:nvSpPr>
        <p:spPr bwMode="gray">
          <a:xfrm>
            <a:off x="758825" y="2143125"/>
            <a:ext cx="6604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en-US" altLang="zh-CN" sz="1800" b="1" dirty="0">
                <a:solidFill>
                  <a:srgbClr val="333399"/>
                </a:solidFill>
                <a:latin typeface="微软雅黑" panose="020B0503020204020204" pitchFamily="34" charset="-122"/>
                <a:ea typeface="微软雅黑" panose="020B0503020204020204" pitchFamily="34" charset="-122"/>
              </a:rPr>
              <a:t> 2</a:t>
            </a:r>
            <a:endParaRPr lang="en-US" altLang="zh-CN" sz="1800" b="1" dirty="0">
              <a:solidFill>
                <a:srgbClr val="333399"/>
              </a:solidFill>
              <a:latin typeface="微软雅黑" panose="020B0503020204020204" pitchFamily="34" charset="-122"/>
              <a:ea typeface="微软雅黑" panose="020B0503020204020204" pitchFamily="34" charset="-122"/>
            </a:endParaRPr>
          </a:p>
        </p:txBody>
      </p:sp>
      <p:sp>
        <p:nvSpPr>
          <p:cNvPr id="14" name="Title 13"/>
          <p:cNvSpPr>
            <a:spLocks noGrp="1"/>
          </p:cNvSpPr>
          <p:nvPr>
            <p:ph type="title"/>
          </p:nvPr>
        </p:nvSpPr>
        <p:spPr/>
        <p:txBody>
          <a:bodyPr/>
          <a:lstStyle/>
          <a:p>
            <a:r>
              <a:rPr lang="zh-CN" altLang="en-US" b="1" dirty="0" smtClean="0">
                <a:solidFill>
                  <a:srgbClr val="00B0F0"/>
                </a:solidFill>
              </a:rPr>
              <a:t>目录</a:t>
            </a:r>
            <a:endParaRPr lang="zh-CN" altLang="en-US" b="1" dirty="0">
              <a:solidFill>
                <a:srgbClr val="00B0F0"/>
              </a:solidFill>
            </a:endParaRPr>
          </a:p>
        </p:txBody>
      </p:sp>
      <p:sp>
        <p:nvSpPr>
          <p:cNvPr id="7" name="Line 2"/>
          <p:cNvSpPr>
            <a:spLocks noChangeShapeType="1"/>
          </p:cNvSpPr>
          <p:nvPr/>
        </p:nvSpPr>
        <p:spPr bwMode="gray">
          <a:xfrm>
            <a:off x="609600" y="1511300"/>
            <a:ext cx="33338" cy="2917825"/>
          </a:xfrm>
          <a:prstGeom prst="line">
            <a:avLst/>
          </a:prstGeom>
          <a:noFill/>
          <a:ln w="28575">
            <a:solidFill>
              <a:srgbClr val="FFC000"/>
            </a:solidFill>
            <a:round/>
          </a:ln>
        </p:spPr>
        <p:txBody>
          <a:bodyPr wrap="none" lIns="0" tIns="46800" rIns="0" bIns="46800" anchor="ctr"/>
          <a:lstStyle/>
          <a:p>
            <a:endParaRPr lang="zh-CN" altLang="en-US">
              <a:latin typeface="微软雅黑" panose="020B0503020204020204" pitchFamily="34" charset="-122"/>
              <a:ea typeface="微软雅黑" panose="020B0503020204020204" pitchFamily="34" charset="-122"/>
            </a:endParaRPr>
          </a:p>
        </p:txBody>
      </p:sp>
      <p:sp>
        <p:nvSpPr>
          <p:cNvPr id="8" name="Rectangle 8"/>
          <p:cNvSpPr>
            <a:spLocks noChangeArrowheads="1"/>
          </p:cNvSpPr>
          <p:nvPr/>
        </p:nvSpPr>
        <p:spPr bwMode="gray">
          <a:xfrm>
            <a:off x="758825" y="1549400"/>
            <a:ext cx="6604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en-US" altLang="zh-CN" sz="1800" b="1" dirty="0">
                <a:solidFill>
                  <a:srgbClr val="333399"/>
                </a:solidFill>
                <a:latin typeface="微软雅黑" panose="020B0503020204020204" pitchFamily="34" charset="-122"/>
                <a:ea typeface="微软雅黑" panose="020B0503020204020204" pitchFamily="34" charset="-122"/>
              </a:rPr>
              <a:t> 1</a:t>
            </a:r>
            <a:endParaRPr lang="en-US" altLang="zh-CN" sz="1800" b="1" dirty="0">
              <a:solidFill>
                <a:srgbClr val="333399"/>
              </a:solidFill>
              <a:latin typeface="微软雅黑" panose="020B0503020204020204" pitchFamily="34" charset="-122"/>
              <a:ea typeface="微软雅黑" panose="020B0503020204020204" pitchFamily="34" charset="-122"/>
            </a:endParaRPr>
          </a:p>
        </p:txBody>
      </p:sp>
      <p:sp>
        <p:nvSpPr>
          <p:cNvPr id="9" name="Rectangle 5"/>
          <p:cNvSpPr>
            <a:spLocks noChangeArrowheads="1"/>
          </p:cNvSpPr>
          <p:nvPr/>
        </p:nvSpPr>
        <p:spPr bwMode="gray">
          <a:xfrm>
            <a:off x="1492250" y="1563688"/>
            <a:ext cx="6946900" cy="503237"/>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zh-CN" altLang="en-US" sz="1800" b="1" dirty="0">
                <a:solidFill>
                  <a:srgbClr val="333399"/>
                </a:solidFill>
                <a:latin typeface="微软雅黑" panose="020B0503020204020204" pitchFamily="34" charset="-122"/>
                <a:ea typeface="微软雅黑" panose="020B0503020204020204" pitchFamily="34" charset="-122"/>
              </a:rPr>
              <a:t> </a:t>
            </a:r>
            <a:r>
              <a:rPr lang="zh-CN" altLang="en-US" sz="1800" b="1" dirty="0" smtClean="0">
                <a:solidFill>
                  <a:srgbClr val="333399"/>
                </a:solidFill>
                <a:latin typeface="微软雅黑" panose="020B0503020204020204" pitchFamily="34" charset="-122"/>
                <a:ea typeface="微软雅黑" panose="020B0503020204020204" pitchFamily="34" charset="-122"/>
              </a:rPr>
              <a:t>数据管理实施</a:t>
            </a:r>
            <a:endParaRPr lang="zh-CN" altLang="en-US" sz="1800" b="1" dirty="0">
              <a:solidFill>
                <a:srgbClr val="333399"/>
              </a:solidFill>
              <a:latin typeface="微软雅黑" panose="020B0503020204020204" pitchFamily="34" charset="-122"/>
              <a:ea typeface="微软雅黑" panose="020B0503020204020204" pitchFamily="34" charset="-122"/>
            </a:endParaRPr>
          </a:p>
        </p:txBody>
      </p:sp>
      <p:sp>
        <p:nvSpPr>
          <p:cNvPr id="11" name="Rectangle 5"/>
          <p:cNvSpPr>
            <a:spLocks noChangeArrowheads="1"/>
          </p:cNvSpPr>
          <p:nvPr/>
        </p:nvSpPr>
        <p:spPr bwMode="gray">
          <a:xfrm>
            <a:off x="1500188" y="2120900"/>
            <a:ext cx="69469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en-US" altLang="zh-CN" sz="1800" b="1" dirty="0" smtClean="0">
                <a:solidFill>
                  <a:srgbClr val="333399"/>
                </a:solidFill>
                <a:latin typeface="微软雅黑" panose="020B0503020204020204" pitchFamily="34" charset="-122"/>
                <a:ea typeface="微软雅黑" panose="020B0503020204020204" pitchFamily="34" charset="-122"/>
              </a:rPr>
              <a:t> </a:t>
            </a:r>
            <a:r>
              <a:rPr lang="zh-CN" altLang="en-US" sz="1800" b="1" dirty="0">
                <a:solidFill>
                  <a:srgbClr val="333399"/>
                </a:solidFill>
                <a:latin typeface="微软雅黑" panose="020B0503020204020204" pitchFamily="34" charset="-122"/>
                <a:ea typeface="微软雅黑" panose="020B0503020204020204" pitchFamily="34" charset="-122"/>
              </a:rPr>
              <a:t>总体</a:t>
            </a:r>
            <a:r>
              <a:rPr lang="zh-CN" altLang="en-US" sz="1800" b="1" dirty="0" smtClean="0">
                <a:solidFill>
                  <a:srgbClr val="333399"/>
                </a:solidFill>
                <a:latin typeface="微软雅黑" panose="020B0503020204020204" pitchFamily="34" charset="-122"/>
                <a:ea typeface="微软雅黑" panose="020B0503020204020204" pitchFamily="34" charset="-122"/>
              </a:rPr>
              <a:t>业务</a:t>
            </a:r>
            <a:r>
              <a:rPr lang="zh-CN" altLang="en-US" sz="1800" b="1" dirty="0">
                <a:solidFill>
                  <a:srgbClr val="333399"/>
                </a:solidFill>
                <a:latin typeface="微软雅黑" panose="020B0503020204020204" pitchFamily="34" charset="-122"/>
                <a:ea typeface="微软雅黑" panose="020B0503020204020204" pitchFamily="34" charset="-122"/>
              </a:rPr>
              <a:t>数据流</a:t>
            </a:r>
            <a:endParaRPr lang="en-US" altLang="zh-CN" sz="1800" b="1" dirty="0">
              <a:solidFill>
                <a:srgbClr val="333399"/>
              </a:solidFill>
              <a:latin typeface="微软雅黑" panose="020B0503020204020204" pitchFamily="34" charset="-122"/>
              <a:ea typeface="微软雅黑" panose="020B0503020204020204" pitchFamily="34" charset="-122"/>
            </a:endParaRPr>
          </a:p>
        </p:txBody>
      </p:sp>
      <p:sp>
        <p:nvSpPr>
          <p:cNvPr id="12" name="Rectangle 5"/>
          <p:cNvSpPr>
            <a:spLocks noChangeArrowheads="1"/>
          </p:cNvSpPr>
          <p:nvPr/>
        </p:nvSpPr>
        <p:spPr bwMode="gray">
          <a:xfrm>
            <a:off x="1500188" y="3282950"/>
            <a:ext cx="6946900" cy="503238"/>
          </a:xfrm>
          <a:prstGeom prst="rect">
            <a:avLst/>
          </a:prstGeom>
          <a:solidFill>
            <a:srgbClr val="FFC000"/>
          </a:solidFill>
          <a:ln w="6350" algn="ctr">
            <a:noFill/>
            <a:miter lim="800000"/>
          </a:ln>
        </p:spPr>
        <p:txBody>
          <a:bodyPr wrap="none" lIns="0" tIns="0" rIns="0" bIns="0" anchor="ctr"/>
          <a:lstStyle/>
          <a:p>
            <a:pPr eaLnBrk="0" latinLnBrk="1" hangingPunct="0">
              <a:buClr>
                <a:srgbClr val="006600"/>
              </a:buClr>
              <a:buSzPct val="85000"/>
            </a:pPr>
            <a:r>
              <a:rPr lang="zh-CN" altLang="en-US" sz="1800" b="1" dirty="0" smtClean="0">
                <a:solidFill>
                  <a:srgbClr val="333399"/>
                </a:solidFill>
                <a:latin typeface="微软雅黑" panose="020B0503020204020204" pitchFamily="34" charset="-122"/>
                <a:ea typeface="微软雅黑" panose="020B0503020204020204" pitchFamily="34" charset="-122"/>
              </a:rPr>
              <a:t>   模块</a:t>
            </a:r>
            <a:r>
              <a:rPr lang="zh-CN" altLang="en-US" sz="1800" b="1" dirty="0">
                <a:solidFill>
                  <a:srgbClr val="333399"/>
                </a:solidFill>
                <a:latin typeface="微软雅黑" panose="020B0503020204020204" pitchFamily="34" charset="-122"/>
                <a:ea typeface="微软雅黑" panose="020B0503020204020204" pitchFamily="34" charset="-122"/>
              </a:rPr>
              <a:t>数据管理方案</a:t>
            </a:r>
            <a:endParaRPr lang="en-US" altLang="zh-CN" sz="1800" b="1" dirty="0">
              <a:solidFill>
                <a:srgbClr val="333399"/>
              </a:solidFill>
              <a:latin typeface="微软雅黑" panose="020B0503020204020204" pitchFamily="34" charset="-122"/>
              <a:ea typeface="微软雅黑" panose="020B0503020204020204" pitchFamily="34" charset="-122"/>
            </a:endParaRPr>
          </a:p>
        </p:txBody>
      </p:sp>
      <p:sp>
        <p:nvSpPr>
          <p:cNvPr id="13" name="Rectangle 5"/>
          <p:cNvSpPr>
            <a:spLocks noChangeArrowheads="1"/>
          </p:cNvSpPr>
          <p:nvPr/>
        </p:nvSpPr>
        <p:spPr bwMode="gray">
          <a:xfrm>
            <a:off x="1508125" y="2711450"/>
            <a:ext cx="69469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zh-CN" altLang="en-US" sz="1800" b="1" dirty="0" smtClean="0">
                <a:solidFill>
                  <a:srgbClr val="333399"/>
                </a:solidFill>
                <a:latin typeface="微软雅黑" panose="020B0503020204020204" pitchFamily="34" charset="-122"/>
                <a:ea typeface="微软雅黑" panose="020B0503020204020204" pitchFamily="34" charset="-122"/>
              </a:rPr>
              <a:t>模块</a:t>
            </a:r>
            <a:r>
              <a:rPr lang="zh-CN" altLang="en-US" sz="1800" b="1" dirty="0">
                <a:solidFill>
                  <a:srgbClr val="333399"/>
                </a:solidFill>
                <a:latin typeface="微软雅黑" panose="020B0503020204020204" pitchFamily="34" charset="-122"/>
                <a:ea typeface="微软雅黑" panose="020B0503020204020204" pitchFamily="34" charset="-122"/>
              </a:rPr>
              <a:t>业务数据流</a:t>
            </a:r>
            <a:r>
              <a:rPr lang="en-US" altLang="zh-CN" sz="1800" b="1" dirty="0">
                <a:solidFill>
                  <a:srgbClr val="333399"/>
                </a:solidFill>
                <a:latin typeface="微软雅黑" panose="020B0503020204020204" pitchFamily="34" charset="-122"/>
                <a:ea typeface="微软雅黑" panose="020B0503020204020204" pitchFamily="34" charset="-122"/>
              </a:rPr>
              <a:t>Demo</a:t>
            </a:r>
            <a:endParaRPr lang="en-US" altLang="zh-CN" sz="1800" b="1" dirty="0">
              <a:solidFill>
                <a:srgbClr val="333399"/>
              </a:solidFill>
              <a:latin typeface="微软雅黑" panose="020B0503020204020204" pitchFamily="34" charset="-122"/>
              <a:ea typeface="微软雅黑" panose="020B0503020204020204" pitchFamily="34" charset="-122"/>
            </a:endParaRPr>
          </a:p>
        </p:txBody>
      </p:sp>
      <p:sp>
        <p:nvSpPr>
          <p:cNvPr id="16" name="Rectangle 8"/>
          <p:cNvSpPr>
            <a:spLocks noChangeArrowheads="1"/>
          </p:cNvSpPr>
          <p:nvPr/>
        </p:nvSpPr>
        <p:spPr bwMode="gray">
          <a:xfrm>
            <a:off x="758825" y="2714625"/>
            <a:ext cx="6604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en-US" altLang="zh-CN" sz="1800" b="1">
                <a:solidFill>
                  <a:srgbClr val="333399"/>
                </a:solidFill>
                <a:latin typeface="微软雅黑" panose="020B0503020204020204" pitchFamily="34" charset="-122"/>
                <a:ea typeface="微软雅黑" panose="020B0503020204020204" pitchFamily="34" charset="-122"/>
              </a:rPr>
              <a:t> 3</a:t>
            </a:r>
            <a:endParaRPr lang="en-US" altLang="zh-CN" sz="1800" b="1">
              <a:solidFill>
                <a:srgbClr val="333399"/>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07" name="Rounded Rectangle 13506"/>
          <p:cNvSpPr/>
          <p:nvPr/>
        </p:nvSpPr>
        <p:spPr bwMode="auto">
          <a:xfrm>
            <a:off x="548640" y="2002536"/>
            <a:ext cx="3337560" cy="4727448"/>
          </a:xfrm>
          <a:prstGeom prst="roundRect">
            <a:avLst/>
          </a:prstGeom>
          <a:solidFill>
            <a:schemeClr val="bg1"/>
          </a:solidFill>
          <a:ln w="12700" cap="flat" cmpd="sng" algn="ctr">
            <a:solidFill>
              <a:srgbClr val="FF000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96" name="Rounded Rectangle 195"/>
          <p:cNvSpPr/>
          <p:nvPr/>
        </p:nvSpPr>
        <p:spPr bwMode="auto">
          <a:xfrm>
            <a:off x="5148072" y="2002536"/>
            <a:ext cx="3337560" cy="4727448"/>
          </a:xfrm>
          <a:prstGeom prst="roundRect">
            <a:avLst/>
          </a:prstGeom>
          <a:solidFill>
            <a:schemeClr val="bg1"/>
          </a:solidFill>
          <a:ln w="12700" cap="flat" cmpd="sng" algn="ctr">
            <a:solidFill>
              <a:srgbClr val="FF000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3508" name="Rounded Rectangle 13507"/>
          <p:cNvSpPr/>
          <p:nvPr/>
        </p:nvSpPr>
        <p:spPr bwMode="auto">
          <a:xfrm>
            <a:off x="777240" y="1610606"/>
            <a:ext cx="2670048" cy="272415"/>
          </a:xfrm>
          <a:prstGeom prst="roundRect">
            <a:avLst/>
          </a:prstGeom>
          <a:solidFill>
            <a:schemeClr val="bg2">
              <a:lumMod val="90000"/>
            </a:schemeClr>
          </a:solidFill>
          <a:ln w="12700" cap="flat" cmpd="sng" algn="ctr">
            <a:solidFill>
              <a:schemeClr val="accent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ctr" defTabSz="895350" rtl="0" eaLnBrk="1" fontAlgn="base" latinLnBrk="0" hangingPunct="1">
              <a:lnSpc>
                <a:spcPct val="100000"/>
              </a:lnSpc>
              <a:spcBef>
                <a:spcPct val="50000"/>
              </a:spcBef>
              <a:spcAft>
                <a:spcPct val="0"/>
              </a:spcAft>
              <a:buClrTx/>
              <a:buSzTx/>
              <a:buFontTx/>
              <a:buNone/>
            </a:pPr>
            <a:r>
              <a:rPr kumimoji="0" lang="zh-CN" altLang="en-US" sz="1600" b="1"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rPr>
              <a:t>问题</a:t>
            </a:r>
            <a:endParaRPr kumimoji="0" lang="zh-CN" altLang="en-US" sz="1600" b="1"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98" name="Rounded Rectangle 197"/>
          <p:cNvSpPr/>
          <p:nvPr/>
        </p:nvSpPr>
        <p:spPr bwMode="auto">
          <a:xfrm>
            <a:off x="5481828" y="1609344"/>
            <a:ext cx="2670048" cy="272415"/>
          </a:xfrm>
          <a:prstGeom prst="roundRect">
            <a:avLst/>
          </a:prstGeom>
          <a:solidFill>
            <a:schemeClr val="bg2">
              <a:lumMod val="90000"/>
            </a:schemeClr>
          </a:solidFill>
          <a:ln w="12700" cap="flat" cmpd="sng" algn="ctr">
            <a:solidFill>
              <a:schemeClr val="accent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ctr" defTabSz="895350" rtl="0" eaLnBrk="1" fontAlgn="base" latinLnBrk="0" hangingPunct="1">
              <a:lnSpc>
                <a:spcPct val="100000"/>
              </a:lnSpc>
              <a:spcBef>
                <a:spcPct val="50000"/>
              </a:spcBef>
              <a:spcAft>
                <a:spcPct val="0"/>
              </a:spcAft>
              <a:buClrTx/>
              <a:buSzTx/>
              <a:buFontTx/>
              <a:buNone/>
            </a:pPr>
            <a:r>
              <a:rPr kumimoji="0" lang="zh-CN" altLang="en-US" sz="1600" b="1"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rPr>
              <a:t>解决方案</a:t>
            </a:r>
            <a:endParaRPr kumimoji="0" lang="zh-CN" altLang="en-US" sz="1100" b="1"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99" name="Rounded Rectangle 198"/>
          <p:cNvSpPr/>
          <p:nvPr/>
        </p:nvSpPr>
        <p:spPr bwMode="auto">
          <a:xfrm>
            <a:off x="2843784" y="896112"/>
            <a:ext cx="3218688" cy="340519"/>
          </a:xfrm>
          <a:prstGeom prst="roundRect">
            <a:avLst/>
          </a:prstGeom>
          <a:solidFill>
            <a:schemeClr val="bg2">
              <a:lumMod val="90000"/>
            </a:schemeClr>
          </a:solidFill>
          <a:ln w="12700" cap="flat" cmpd="sng" algn="ctr">
            <a:solidFill>
              <a:schemeClr val="accent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ctr" defTabSz="895350" rtl="0" eaLnBrk="1" fontAlgn="base" latinLnBrk="0" hangingPunct="1">
              <a:lnSpc>
                <a:spcPct val="100000"/>
              </a:lnSpc>
              <a:spcBef>
                <a:spcPct val="50000"/>
              </a:spcBef>
              <a:spcAft>
                <a:spcPct val="0"/>
              </a:spcAft>
              <a:buClrTx/>
              <a:buSzTx/>
              <a:buFontTx/>
              <a:buNone/>
            </a:pPr>
            <a:r>
              <a:rPr lang="en-US" altLang="zh-CN" sz="2000" b="1" dirty="0" smtClean="0">
                <a:latin typeface="EYInterstate" pitchFamily="2" charset="0"/>
                <a:cs typeface="Arial" panose="020B0604020202020204" pitchFamily="34" charset="0"/>
              </a:rPr>
              <a:t>MMQM</a:t>
            </a:r>
            <a:r>
              <a:rPr kumimoji="0" lang="zh-CN" altLang="en-US" sz="2000" b="1" i="0" u="none" strike="noStrike" cap="none" normalizeH="0" baseline="0" dirty="0" smtClean="0">
                <a:ln>
                  <a:noFill/>
                </a:ln>
                <a:solidFill>
                  <a:schemeClr val="tx1"/>
                </a:solidFill>
                <a:effectLst/>
                <a:latin typeface="EYInterstate" pitchFamily="2" charset="0"/>
                <a:cs typeface="Arial" panose="020B0604020202020204" pitchFamily="34" charset="0"/>
              </a:rPr>
              <a:t>模块问题</a:t>
            </a:r>
            <a:r>
              <a:rPr kumimoji="0" lang="en-US" altLang="zh-CN" sz="2000" b="1" i="0" u="none" strike="noStrike" cap="none" normalizeH="0" baseline="0" dirty="0" smtClean="0">
                <a:ln>
                  <a:noFill/>
                </a:ln>
                <a:solidFill>
                  <a:schemeClr val="tx1"/>
                </a:solidFill>
                <a:effectLst/>
                <a:latin typeface="EYInterstate" pitchFamily="2" charset="0"/>
                <a:cs typeface="Arial" panose="020B0604020202020204" pitchFamily="34" charset="0"/>
              </a:rPr>
              <a:t>&amp;</a:t>
            </a:r>
            <a:r>
              <a:rPr lang="zh-CN" altLang="en-US" sz="2000" b="1" dirty="0" smtClean="0">
                <a:latin typeface="EYInterstate" pitchFamily="2" charset="0"/>
                <a:cs typeface="Arial" panose="020B0604020202020204" pitchFamily="34" charset="0"/>
              </a:rPr>
              <a:t>解决方案</a:t>
            </a:r>
            <a:endParaRPr kumimoji="0" lang="zh-CN" altLang="en-US" sz="1100" b="1" i="0" u="none" strike="noStrike" cap="none" normalizeH="0" baseline="0" dirty="0" smtClean="0">
              <a:ln>
                <a:noFill/>
              </a:ln>
              <a:solidFill>
                <a:schemeClr val="tx1"/>
              </a:solidFill>
              <a:effectLst/>
              <a:latin typeface="EYInterstate" pitchFamily="2" charset="0"/>
              <a:cs typeface="Arial" panose="020B0604020202020204" pitchFamily="34" charset="0"/>
            </a:endParaRPr>
          </a:p>
        </p:txBody>
      </p:sp>
      <p:sp>
        <p:nvSpPr>
          <p:cNvPr id="2" name="Striped Right Arrow 1"/>
          <p:cNvSpPr/>
          <p:nvPr/>
        </p:nvSpPr>
        <p:spPr bwMode="auto">
          <a:xfrm>
            <a:off x="3886200" y="4014216"/>
            <a:ext cx="1261872" cy="310896"/>
          </a:xfrm>
          <a:prstGeom prst="stripedRightArrow">
            <a:avLst/>
          </a:prstGeom>
          <a:solidFill>
            <a:srgbClr val="C00000"/>
          </a:solidFill>
          <a:ln w="12700" cap="flat" cmpd="sng" algn="ctr">
            <a:solidFill>
              <a:schemeClr val="accent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8" name="TextBox 7"/>
          <p:cNvSpPr txBox="1"/>
          <p:nvPr/>
        </p:nvSpPr>
        <p:spPr>
          <a:xfrm>
            <a:off x="683394" y="2396691"/>
            <a:ext cx="2974206" cy="3970318"/>
          </a:xfrm>
          <a:prstGeom prst="rect">
            <a:avLst/>
          </a:prstGeom>
          <a:noFill/>
        </p:spPr>
        <p:txBody>
          <a:bodyPr wrap="square" rtlCol="0">
            <a:spAutoFit/>
          </a:bodyPr>
          <a:lstStyle/>
          <a:p>
            <a:endParaRPr lang="en-US" altLang="zh-CN" dirty="0" smtClean="0"/>
          </a:p>
          <a:p>
            <a:r>
              <a:rPr lang="en-US" altLang="zh-CN" dirty="0" smtClean="0"/>
              <a:t>1</a:t>
            </a:r>
            <a:r>
              <a:rPr lang="zh-CN" altLang="en-US" dirty="0"/>
              <a:t>、现在系统物资采购订单是需要参考采购信息记录创建的，物资采购方式大部分物资采用招标采购，招标环节已明确中标价，不需要再根据采购信息记录带出相关价格信息。</a:t>
            </a:r>
            <a:endParaRPr lang="zh-CN" altLang="en-US" dirty="0"/>
          </a:p>
          <a:p>
            <a:endParaRPr lang="en-US" altLang="zh-CN" dirty="0"/>
          </a:p>
          <a:p>
            <a:endParaRPr lang="en-US" altLang="zh-CN" dirty="0" smtClean="0"/>
          </a:p>
          <a:p>
            <a:r>
              <a:rPr lang="en-US" altLang="zh-CN" dirty="0"/>
              <a:t>2</a:t>
            </a:r>
            <a:r>
              <a:rPr lang="zh-CN" altLang="en-US" dirty="0"/>
              <a:t>、物料主数据中的采购交货期，交期达到</a:t>
            </a:r>
            <a:r>
              <a:rPr lang="en-US" altLang="zh-CN" dirty="0"/>
              <a:t>300</a:t>
            </a:r>
            <a:r>
              <a:rPr lang="zh-CN" altLang="en-US" dirty="0"/>
              <a:t>天以上的有超过</a:t>
            </a:r>
            <a:r>
              <a:rPr lang="en-US" altLang="zh-CN" dirty="0"/>
              <a:t>4000</a:t>
            </a:r>
            <a:r>
              <a:rPr lang="zh-CN" altLang="en-US" dirty="0"/>
              <a:t>个物料，达到</a:t>
            </a:r>
            <a:r>
              <a:rPr lang="en-US" altLang="zh-CN" dirty="0"/>
              <a:t>120</a:t>
            </a:r>
            <a:r>
              <a:rPr lang="zh-CN" altLang="en-US" dirty="0"/>
              <a:t>天的接近</a:t>
            </a:r>
            <a:r>
              <a:rPr lang="en-US" altLang="zh-CN" dirty="0"/>
              <a:t>5W</a:t>
            </a:r>
            <a:r>
              <a:rPr lang="zh-CN" altLang="en-US" dirty="0"/>
              <a:t>，达到</a:t>
            </a:r>
            <a:r>
              <a:rPr lang="en-US" altLang="zh-CN" dirty="0"/>
              <a:t>60</a:t>
            </a:r>
            <a:r>
              <a:rPr lang="zh-CN" altLang="en-US" dirty="0"/>
              <a:t>天和</a:t>
            </a:r>
            <a:r>
              <a:rPr lang="en-US" altLang="zh-CN" dirty="0"/>
              <a:t>90</a:t>
            </a:r>
            <a:r>
              <a:rPr lang="zh-CN" altLang="en-US" dirty="0"/>
              <a:t>天的分别有</a:t>
            </a:r>
            <a:r>
              <a:rPr lang="en-US" altLang="zh-CN" dirty="0"/>
              <a:t>8W</a:t>
            </a:r>
            <a:r>
              <a:rPr lang="zh-CN" altLang="en-US" dirty="0"/>
              <a:t>多，</a:t>
            </a:r>
            <a:r>
              <a:rPr lang="en-US" altLang="zh-CN" dirty="0"/>
              <a:t>0</a:t>
            </a:r>
            <a:r>
              <a:rPr lang="zh-CN" altLang="en-US" dirty="0"/>
              <a:t>天交货期的有</a:t>
            </a:r>
            <a:r>
              <a:rPr lang="en-US" altLang="zh-CN" dirty="0"/>
              <a:t>7W8</a:t>
            </a:r>
            <a:r>
              <a:rPr lang="zh-CN" altLang="en-US" dirty="0"/>
              <a:t>等等，如果交期不准或者交期过长，将影响</a:t>
            </a:r>
            <a:r>
              <a:rPr lang="en-US" altLang="zh-CN" dirty="0"/>
              <a:t>MRP</a:t>
            </a:r>
            <a:r>
              <a:rPr lang="zh-CN" altLang="en-US" dirty="0"/>
              <a:t>采购计划的准确性。</a:t>
            </a:r>
            <a:endParaRPr lang="zh-CN" altLang="en-US" dirty="0"/>
          </a:p>
          <a:p>
            <a:endParaRPr lang="zh-CN" altLang="en-US" dirty="0"/>
          </a:p>
          <a:p>
            <a:endParaRPr lang="zh-CN" altLang="en-US" dirty="0"/>
          </a:p>
          <a:p>
            <a:endParaRPr lang="zh-CN" altLang="en-US" dirty="0"/>
          </a:p>
        </p:txBody>
      </p:sp>
      <p:sp>
        <p:nvSpPr>
          <p:cNvPr id="9" name="TextBox 8"/>
          <p:cNvSpPr txBox="1"/>
          <p:nvPr/>
        </p:nvSpPr>
        <p:spPr>
          <a:xfrm>
            <a:off x="5185373" y="2396691"/>
            <a:ext cx="3400365" cy="3323987"/>
          </a:xfrm>
          <a:prstGeom prst="rect">
            <a:avLst/>
          </a:prstGeom>
          <a:noFill/>
        </p:spPr>
        <p:txBody>
          <a:bodyPr wrap="square" rtlCol="0">
            <a:spAutoFit/>
          </a:bodyPr>
          <a:lstStyle/>
          <a:p>
            <a:r>
              <a:rPr lang="zh-CN" altLang="en-US" b="1" dirty="0" smtClean="0"/>
              <a:t>问题</a:t>
            </a:r>
            <a:r>
              <a:rPr lang="en-US" altLang="zh-CN" b="1" dirty="0" smtClean="0"/>
              <a:t>1:  </a:t>
            </a:r>
            <a:endParaRPr lang="en-US" altLang="zh-CN" b="1" dirty="0" smtClean="0"/>
          </a:p>
          <a:p>
            <a:r>
              <a:rPr lang="en-US" altLang="zh-CN" dirty="0"/>
              <a:t>1</a:t>
            </a:r>
            <a:r>
              <a:rPr lang="zh-CN" altLang="en-US" dirty="0"/>
              <a:t>、建议删除采购信息记录，调整采购信息记录自动更新配置，采购订单基于招标采购的中标价创建。</a:t>
            </a:r>
            <a:endParaRPr lang="zh-CN" altLang="en-US" dirty="0"/>
          </a:p>
          <a:p>
            <a:endParaRPr lang="en-US" altLang="zh-CN" dirty="0" smtClean="0"/>
          </a:p>
          <a:p>
            <a:endParaRPr lang="en-US" altLang="zh-CN" b="1" dirty="0" smtClean="0"/>
          </a:p>
          <a:p>
            <a:endParaRPr lang="en-US" altLang="zh-CN" b="1" dirty="0"/>
          </a:p>
          <a:p>
            <a:r>
              <a:rPr lang="zh-CN" altLang="en-US" b="1" dirty="0" smtClean="0"/>
              <a:t>问题</a:t>
            </a:r>
            <a:r>
              <a:rPr lang="en-US" altLang="zh-CN" b="1" dirty="0" smtClean="0"/>
              <a:t>2:</a:t>
            </a:r>
            <a:endParaRPr lang="en-US" altLang="zh-CN" b="1" dirty="0" smtClean="0"/>
          </a:p>
          <a:p>
            <a:r>
              <a:rPr lang="en-US" altLang="zh-CN" b="1" dirty="0" smtClean="0"/>
              <a:t>1</a:t>
            </a:r>
            <a:r>
              <a:rPr lang="zh-CN" altLang="en-US" b="1" dirty="0" smtClean="0"/>
              <a:t>、</a:t>
            </a:r>
            <a:r>
              <a:rPr lang="zh-CN" altLang="en-US" dirty="0">
                <a:latin typeface="EYInterstate" pitchFamily="2" charset="0"/>
                <a:cs typeface="Arial" panose="020B0604020202020204" pitchFamily="34" charset="0"/>
              </a:rPr>
              <a:t>建议至少针对常用物资的采购交货期进行梳理，针对超长周期的采购件通过业务谈判等尽量降低交期或开发新供应商。</a:t>
            </a:r>
            <a:endParaRPr lang="en-US" altLang="zh-CN" dirty="0">
              <a:latin typeface="EYInterstate" pitchFamily="2" charset="0"/>
              <a:cs typeface="Arial" panose="020B0604020202020204" pitchFamily="34" charset="0"/>
            </a:endParaRPr>
          </a:p>
          <a:p>
            <a:endParaRPr lang="en-US" altLang="zh-CN" b="1" dirty="0" smtClean="0"/>
          </a:p>
          <a:p>
            <a:endParaRPr lang="en-US" altLang="zh-CN" b="1" dirty="0"/>
          </a:p>
          <a:p>
            <a:endParaRPr lang="zh-CN" altLang="en-US" dirty="0"/>
          </a:p>
          <a:p>
            <a:endParaRPr lang="zh-CN" altLang="en-US" dirty="0"/>
          </a:p>
        </p:txBody>
      </p:sp>
    </p:spTree>
  </p:cSld>
  <p:clrMapOvr>
    <a:masterClrMapping/>
  </p:clrMapOvr>
  <p:transition advClick="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07" name="Rounded Rectangle 13506"/>
          <p:cNvSpPr/>
          <p:nvPr/>
        </p:nvSpPr>
        <p:spPr bwMode="auto">
          <a:xfrm>
            <a:off x="548640" y="2002536"/>
            <a:ext cx="3337560" cy="4727448"/>
          </a:xfrm>
          <a:prstGeom prst="roundRect">
            <a:avLst/>
          </a:prstGeom>
          <a:solidFill>
            <a:schemeClr val="bg1"/>
          </a:solidFill>
          <a:ln w="12700" cap="flat" cmpd="sng" algn="ctr">
            <a:solidFill>
              <a:srgbClr val="FF000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96" name="Rounded Rectangle 195"/>
          <p:cNvSpPr/>
          <p:nvPr/>
        </p:nvSpPr>
        <p:spPr bwMode="auto">
          <a:xfrm>
            <a:off x="5138447" y="2002536"/>
            <a:ext cx="3466539" cy="4727448"/>
          </a:xfrm>
          <a:prstGeom prst="roundRect">
            <a:avLst/>
          </a:prstGeom>
          <a:solidFill>
            <a:schemeClr val="bg1"/>
          </a:solidFill>
          <a:ln w="12700" cap="flat" cmpd="sng" algn="ctr">
            <a:solidFill>
              <a:srgbClr val="FF000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3508" name="Rounded Rectangle 13507"/>
          <p:cNvSpPr/>
          <p:nvPr/>
        </p:nvSpPr>
        <p:spPr bwMode="auto">
          <a:xfrm>
            <a:off x="758952" y="1610606"/>
            <a:ext cx="2670048" cy="272415"/>
          </a:xfrm>
          <a:prstGeom prst="roundRect">
            <a:avLst/>
          </a:prstGeom>
          <a:solidFill>
            <a:schemeClr val="bg2">
              <a:lumMod val="90000"/>
            </a:schemeClr>
          </a:solidFill>
          <a:ln w="12700" cap="flat" cmpd="sng" algn="ctr">
            <a:solidFill>
              <a:schemeClr val="accent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ctr" defTabSz="895350" rtl="0" eaLnBrk="1" fontAlgn="base" latinLnBrk="0" hangingPunct="1">
              <a:lnSpc>
                <a:spcPct val="100000"/>
              </a:lnSpc>
              <a:spcBef>
                <a:spcPct val="50000"/>
              </a:spcBef>
              <a:spcAft>
                <a:spcPct val="0"/>
              </a:spcAft>
              <a:buClrTx/>
              <a:buSzTx/>
              <a:buFontTx/>
              <a:buNone/>
            </a:pPr>
            <a:r>
              <a:rPr kumimoji="0" lang="zh-CN" altLang="en-US" sz="1600" b="1"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rPr>
              <a:t>问题</a:t>
            </a:r>
            <a:endParaRPr kumimoji="0" lang="zh-CN" altLang="en-US" sz="1600" b="1"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98" name="Rounded Rectangle 197"/>
          <p:cNvSpPr/>
          <p:nvPr/>
        </p:nvSpPr>
        <p:spPr bwMode="auto">
          <a:xfrm>
            <a:off x="5481828" y="1609344"/>
            <a:ext cx="2670048" cy="272415"/>
          </a:xfrm>
          <a:prstGeom prst="roundRect">
            <a:avLst/>
          </a:prstGeom>
          <a:solidFill>
            <a:schemeClr val="bg2">
              <a:lumMod val="90000"/>
            </a:schemeClr>
          </a:solidFill>
          <a:ln w="12700" cap="flat" cmpd="sng" algn="ctr">
            <a:solidFill>
              <a:schemeClr val="accent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ctr" defTabSz="895350" rtl="0" eaLnBrk="1" fontAlgn="base" latinLnBrk="0" hangingPunct="1">
              <a:lnSpc>
                <a:spcPct val="100000"/>
              </a:lnSpc>
              <a:spcBef>
                <a:spcPct val="50000"/>
              </a:spcBef>
              <a:spcAft>
                <a:spcPct val="0"/>
              </a:spcAft>
              <a:buClrTx/>
              <a:buSzTx/>
              <a:buFontTx/>
              <a:buNone/>
            </a:pPr>
            <a:r>
              <a:rPr kumimoji="0" lang="zh-CN" altLang="en-US" sz="1600" b="1"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rPr>
              <a:t>解决方案</a:t>
            </a:r>
            <a:endParaRPr kumimoji="0" lang="zh-CN" altLang="en-US" sz="1100" b="1"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99" name="Rounded Rectangle 198"/>
          <p:cNvSpPr/>
          <p:nvPr/>
        </p:nvSpPr>
        <p:spPr bwMode="auto">
          <a:xfrm>
            <a:off x="2962656" y="886968"/>
            <a:ext cx="2898648" cy="340519"/>
          </a:xfrm>
          <a:prstGeom prst="roundRect">
            <a:avLst/>
          </a:prstGeom>
          <a:solidFill>
            <a:schemeClr val="bg2">
              <a:lumMod val="90000"/>
            </a:schemeClr>
          </a:solidFill>
          <a:ln w="12700" cap="flat" cmpd="sng" algn="ctr">
            <a:solidFill>
              <a:schemeClr val="accent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ctr" defTabSz="895350" rtl="0" eaLnBrk="1" fontAlgn="base" latinLnBrk="0" hangingPunct="1">
              <a:lnSpc>
                <a:spcPct val="100000"/>
              </a:lnSpc>
              <a:spcBef>
                <a:spcPct val="50000"/>
              </a:spcBef>
              <a:spcAft>
                <a:spcPct val="0"/>
              </a:spcAft>
              <a:buClrTx/>
              <a:buSzTx/>
              <a:buFontTx/>
              <a:buNone/>
            </a:pPr>
            <a:r>
              <a:rPr lang="en-US" altLang="zh-CN" sz="2000" b="1" dirty="0" smtClean="0">
                <a:latin typeface="EYInterstate" pitchFamily="2" charset="0"/>
                <a:cs typeface="Arial" panose="020B0604020202020204" pitchFamily="34" charset="0"/>
              </a:rPr>
              <a:t>PP</a:t>
            </a:r>
            <a:r>
              <a:rPr kumimoji="0" lang="zh-CN" altLang="en-US" sz="2000" b="1" i="0" u="none" strike="noStrike" cap="none" normalizeH="0" baseline="0" dirty="0" smtClean="0">
                <a:ln>
                  <a:noFill/>
                </a:ln>
                <a:solidFill>
                  <a:schemeClr val="tx1"/>
                </a:solidFill>
                <a:effectLst/>
                <a:latin typeface="EYInterstate" pitchFamily="2" charset="0"/>
                <a:cs typeface="Arial" panose="020B0604020202020204" pitchFamily="34" charset="0"/>
              </a:rPr>
              <a:t>模块问题</a:t>
            </a:r>
            <a:r>
              <a:rPr kumimoji="0" lang="en-US" altLang="zh-CN" sz="2000" b="1" i="0" u="none" strike="noStrike" cap="none" normalizeH="0" baseline="0" dirty="0" smtClean="0">
                <a:ln>
                  <a:noFill/>
                </a:ln>
                <a:solidFill>
                  <a:schemeClr val="tx1"/>
                </a:solidFill>
                <a:effectLst/>
                <a:latin typeface="EYInterstate" pitchFamily="2" charset="0"/>
                <a:cs typeface="Arial" panose="020B0604020202020204" pitchFamily="34" charset="0"/>
              </a:rPr>
              <a:t>&amp;</a:t>
            </a:r>
            <a:r>
              <a:rPr lang="zh-CN" altLang="en-US" sz="2000" b="1" dirty="0" smtClean="0">
                <a:latin typeface="EYInterstate" pitchFamily="2" charset="0"/>
                <a:cs typeface="Arial" panose="020B0604020202020204" pitchFamily="34" charset="0"/>
              </a:rPr>
              <a:t>解决方案</a:t>
            </a:r>
            <a:endParaRPr kumimoji="0" lang="zh-CN" altLang="en-US" sz="1100" b="1" i="0" u="none" strike="noStrike" cap="none" normalizeH="0" baseline="0" dirty="0" smtClean="0">
              <a:ln>
                <a:noFill/>
              </a:ln>
              <a:solidFill>
                <a:schemeClr val="tx1"/>
              </a:solidFill>
              <a:effectLst/>
              <a:latin typeface="EYInterstate" pitchFamily="2" charset="0"/>
              <a:cs typeface="Arial" panose="020B0604020202020204" pitchFamily="34" charset="0"/>
            </a:endParaRPr>
          </a:p>
        </p:txBody>
      </p:sp>
      <p:sp>
        <p:nvSpPr>
          <p:cNvPr id="7" name="Striped Right Arrow 6"/>
          <p:cNvSpPr/>
          <p:nvPr/>
        </p:nvSpPr>
        <p:spPr bwMode="auto">
          <a:xfrm>
            <a:off x="3886200" y="4014216"/>
            <a:ext cx="1261872" cy="310896"/>
          </a:xfrm>
          <a:prstGeom prst="stripedRightArrow">
            <a:avLst/>
          </a:prstGeom>
          <a:solidFill>
            <a:srgbClr val="C00000"/>
          </a:solidFill>
          <a:ln w="12700" cap="flat" cmpd="sng" algn="ctr">
            <a:solidFill>
              <a:schemeClr val="accent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8" name="TextBox 7"/>
          <p:cNvSpPr txBox="1"/>
          <p:nvPr/>
        </p:nvSpPr>
        <p:spPr>
          <a:xfrm>
            <a:off x="683394" y="2396691"/>
            <a:ext cx="2974206" cy="3754874"/>
          </a:xfrm>
          <a:prstGeom prst="rect">
            <a:avLst/>
          </a:prstGeom>
          <a:noFill/>
        </p:spPr>
        <p:txBody>
          <a:bodyPr wrap="square" rtlCol="0">
            <a:spAutoFit/>
          </a:bodyPr>
          <a:lstStyle/>
          <a:p>
            <a:endParaRPr lang="en-US" altLang="zh-CN" dirty="0" smtClean="0"/>
          </a:p>
          <a:p>
            <a:r>
              <a:rPr lang="en-US" altLang="zh-CN" dirty="0" smtClean="0"/>
              <a:t>1</a:t>
            </a:r>
            <a:r>
              <a:rPr lang="zh-CN" altLang="en-US" dirty="0"/>
              <a:t>、由于</a:t>
            </a:r>
            <a:r>
              <a:rPr lang="en-US" altLang="zh-CN" dirty="0"/>
              <a:t>SAP</a:t>
            </a:r>
            <a:r>
              <a:rPr lang="zh-CN" altLang="en-US" dirty="0"/>
              <a:t>系统中的</a:t>
            </a:r>
            <a:r>
              <a:rPr lang="en-US" altLang="zh-CN" dirty="0"/>
              <a:t>MBOM</a:t>
            </a:r>
            <a:r>
              <a:rPr lang="zh-CN" altLang="en-US" dirty="0"/>
              <a:t>级别为项目</a:t>
            </a:r>
            <a:r>
              <a:rPr lang="en-US" altLang="zh-CN" dirty="0"/>
              <a:t>BOM</a:t>
            </a:r>
            <a:r>
              <a:rPr lang="zh-CN" altLang="en-US" dirty="0"/>
              <a:t>，在生产过程中由于频繁的工程变更，导致生产实际用料和</a:t>
            </a:r>
            <a:r>
              <a:rPr lang="en-US" altLang="zh-CN" dirty="0"/>
              <a:t>MBOM</a:t>
            </a:r>
            <a:r>
              <a:rPr lang="zh-CN" altLang="en-US" dirty="0"/>
              <a:t>用料不符</a:t>
            </a:r>
            <a:r>
              <a:rPr lang="zh-CN" altLang="en-US" dirty="0" smtClean="0"/>
              <a:t>。</a:t>
            </a:r>
            <a:endParaRPr lang="en-US" altLang="zh-CN" dirty="0" smtClean="0"/>
          </a:p>
          <a:p>
            <a:endParaRPr lang="en-US" altLang="zh-CN" dirty="0"/>
          </a:p>
          <a:p>
            <a:endParaRPr lang="en-US" altLang="zh-CN" dirty="0" smtClean="0"/>
          </a:p>
          <a:p>
            <a:r>
              <a:rPr lang="en-US" altLang="zh-CN" dirty="0"/>
              <a:t>2</a:t>
            </a:r>
            <a:r>
              <a:rPr lang="zh-CN" altLang="en-US" dirty="0"/>
              <a:t>、对于生产中用到的既自制又外购的原辅料在生产过程中的用量不统一，导致领料种类和数量与</a:t>
            </a:r>
            <a:r>
              <a:rPr lang="en-US" altLang="zh-CN" dirty="0"/>
              <a:t>MBOM</a:t>
            </a:r>
            <a:r>
              <a:rPr lang="zh-CN" altLang="en-US" dirty="0"/>
              <a:t>中的标准数量不一致</a:t>
            </a:r>
            <a:r>
              <a:rPr lang="zh-CN" altLang="en-US" dirty="0" smtClean="0"/>
              <a:t>。</a:t>
            </a:r>
            <a:endParaRPr lang="en-US" altLang="zh-CN" dirty="0" smtClean="0"/>
          </a:p>
          <a:p>
            <a:endParaRPr lang="en-US" altLang="zh-CN" dirty="0"/>
          </a:p>
          <a:p>
            <a:endParaRPr lang="en-US" altLang="zh-CN" dirty="0" smtClean="0"/>
          </a:p>
          <a:p>
            <a:r>
              <a:rPr lang="en-US" altLang="zh-CN" dirty="0" smtClean="0"/>
              <a:t>3</a:t>
            </a:r>
            <a:r>
              <a:rPr lang="zh-CN" altLang="en-US" dirty="0"/>
              <a:t>、</a:t>
            </a:r>
            <a:r>
              <a:rPr lang="en-US" altLang="zh-CN" dirty="0"/>
              <a:t>MRP</a:t>
            </a:r>
            <a:r>
              <a:rPr lang="zh-CN" altLang="en-US" dirty="0"/>
              <a:t>运算结果不准确</a:t>
            </a:r>
            <a:endParaRPr lang="zh-CN" altLang="en-US" dirty="0"/>
          </a:p>
          <a:p>
            <a:endParaRPr lang="zh-CN" altLang="en-US" dirty="0"/>
          </a:p>
          <a:p>
            <a:endParaRPr lang="zh-CN" altLang="en-US" dirty="0"/>
          </a:p>
          <a:p>
            <a:endParaRPr lang="zh-CN" altLang="en-US" dirty="0"/>
          </a:p>
        </p:txBody>
      </p:sp>
      <p:sp>
        <p:nvSpPr>
          <p:cNvPr id="11" name="TextBox 10"/>
          <p:cNvSpPr txBox="1"/>
          <p:nvPr/>
        </p:nvSpPr>
        <p:spPr>
          <a:xfrm>
            <a:off x="5185373" y="2396691"/>
            <a:ext cx="3400365" cy="3970318"/>
          </a:xfrm>
          <a:prstGeom prst="rect">
            <a:avLst/>
          </a:prstGeom>
          <a:noFill/>
        </p:spPr>
        <p:txBody>
          <a:bodyPr wrap="square" rtlCol="0">
            <a:spAutoFit/>
          </a:bodyPr>
          <a:lstStyle/>
          <a:p>
            <a:r>
              <a:rPr lang="zh-CN" altLang="en-US" b="1" dirty="0" smtClean="0"/>
              <a:t>问题</a:t>
            </a:r>
            <a:r>
              <a:rPr lang="en-US" altLang="zh-CN" b="1" dirty="0" smtClean="0"/>
              <a:t>1:  </a:t>
            </a:r>
            <a:endParaRPr lang="en-US" altLang="zh-CN" b="1" dirty="0" smtClean="0"/>
          </a:p>
          <a:p>
            <a:r>
              <a:rPr lang="en-US" altLang="zh-CN" dirty="0" smtClean="0"/>
              <a:t>1</a:t>
            </a:r>
            <a:r>
              <a:rPr lang="zh-CN" altLang="en-US" dirty="0"/>
              <a:t>、建议采用单车</a:t>
            </a:r>
            <a:r>
              <a:rPr lang="en-US" altLang="zh-CN" dirty="0"/>
              <a:t>BOM</a:t>
            </a:r>
            <a:r>
              <a:rPr lang="zh-CN" altLang="en-US" dirty="0"/>
              <a:t>，这样会降低由于工程变更带来的</a:t>
            </a:r>
            <a:r>
              <a:rPr lang="zh-CN" altLang="en-US" dirty="0" smtClean="0"/>
              <a:t>差异</a:t>
            </a:r>
            <a:endParaRPr lang="en-US" altLang="zh-CN" dirty="0" smtClean="0"/>
          </a:p>
          <a:p>
            <a:r>
              <a:rPr lang="en-US" altLang="zh-CN" dirty="0" smtClean="0"/>
              <a:t>2</a:t>
            </a:r>
            <a:r>
              <a:rPr lang="zh-CN" altLang="en-US" dirty="0"/>
              <a:t>、当发生工程变更是，及时更新</a:t>
            </a:r>
            <a:r>
              <a:rPr lang="en-US" altLang="zh-CN" dirty="0"/>
              <a:t>SAP</a:t>
            </a:r>
            <a:r>
              <a:rPr lang="zh-CN" altLang="en-US" dirty="0"/>
              <a:t>系统单车</a:t>
            </a:r>
            <a:r>
              <a:rPr lang="en-US" altLang="zh-CN" dirty="0"/>
              <a:t>BOM</a:t>
            </a:r>
            <a:endParaRPr lang="en-US" altLang="zh-CN" dirty="0"/>
          </a:p>
          <a:p>
            <a:endParaRPr lang="en-US" altLang="zh-CN" dirty="0" smtClean="0"/>
          </a:p>
          <a:p>
            <a:r>
              <a:rPr lang="zh-CN" altLang="en-US" b="1" dirty="0" smtClean="0"/>
              <a:t>问题</a:t>
            </a:r>
            <a:r>
              <a:rPr lang="en-US" altLang="zh-CN" b="1" dirty="0" smtClean="0"/>
              <a:t>2:</a:t>
            </a:r>
            <a:endParaRPr lang="en-US" altLang="zh-CN" b="1" dirty="0" smtClean="0"/>
          </a:p>
          <a:p>
            <a:r>
              <a:rPr lang="en-US" altLang="zh-CN" dirty="0" smtClean="0"/>
              <a:t>1</a:t>
            </a:r>
            <a:r>
              <a:rPr lang="zh-CN" altLang="en-US" dirty="0" smtClean="0"/>
              <a:t>、建议</a:t>
            </a:r>
            <a:r>
              <a:rPr lang="zh-CN" altLang="en-US" dirty="0"/>
              <a:t>使用多重</a:t>
            </a:r>
            <a:r>
              <a:rPr lang="en-US" altLang="zh-CN" dirty="0" smtClean="0"/>
              <a:t>BOM</a:t>
            </a:r>
            <a:endParaRPr lang="en-US" altLang="zh-CN" dirty="0" smtClean="0"/>
          </a:p>
          <a:p>
            <a:r>
              <a:rPr lang="en-US" altLang="zh-CN" dirty="0" smtClean="0"/>
              <a:t>2</a:t>
            </a:r>
            <a:r>
              <a:rPr lang="zh-CN" altLang="en-US" dirty="0"/>
              <a:t>、加强业务管理，严格按照</a:t>
            </a:r>
            <a:r>
              <a:rPr lang="en-US" altLang="zh-CN" dirty="0"/>
              <a:t>BOM</a:t>
            </a:r>
            <a:r>
              <a:rPr lang="zh-CN" altLang="en-US" dirty="0"/>
              <a:t>标准领料</a:t>
            </a:r>
            <a:endParaRPr lang="zh-CN" altLang="en-US" dirty="0"/>
          </a:p>
          <a:p>
            <a:endParaRPr lang="en-US" altLang="zh-CN" b="1" dirty="0" smtClean="0"/>
          </a:p>
          <a:p>
            <a:endParaRPr lang="en-US" altLang="zh-CN" b="1" dirty="0"/>
          </a:p>
          <a:p>
            <a:r>
              <a:rPr lang="zh-CN" altLang="en-US" b="1" dirty="0" smtClean="0"/>
              <a:t>问题</a:t>
            </a:r>
            <a:r>
              <a:rPr lang="en-US" altLang="zh-CN" b="1" dirty="0" smtClean="0"/>
              <a:t>3:  </a:t>
            </a:r>
            <a:endParaRPr lang="en-US" altLang="zh-CN" b="1" dirty="0" smtClean="0"/>
          </a:p>
          <a:p>
            <a:r>
              <a:rPr lang="en-US" altLang="zh-CN" dirty="0" smtClean="0"/>
              <a:t>1</a:t>
            </a:r>
            <a:r>
              <a:rPr lang="zh-CN" altLang="en-US" dirty="0"/>
              <a:t>、确保需求来源准确</a:t>
            </a:r>
            <a:endParaRPr lang="zh-CN" altLang="en-US" dirty="0"/>
          </a:p>
          <a:p>
            <a:r>
              <a:rPr lang="en-US" altLang="zh-CN" dirty="0" smtClean="0"/>
              <a:t>2</a:t>
            </a:r>
            <a:r>
              <a:rPr lang="zh-CN" altLang="en-US" dirty="0"/>
              <a:t>、重新维护</a:t>
            </a:r>
            <a:r>
              <a:rPr lang="en-US" altLang="zh-CN" dirty="0"/>
              <a:t>MRP</a:t>
            </a:r>
            <a:r>
              <a:rPr lang="zh-CN" altLang="en-US" dirty="0"/>
              <a:t>相关参数，保证需求传递过程是准确的</a:t>
            </a:r>
            <a:endParaRPr lang="zh-CN" altLang="en-US" dirty="0"/>
          </a:p>
          <a:p>
            <a:endParaRPr lang="zh-CN" altLang="en-US" dirty="0"/>
          </a:p>
          <a:p>
            <a:endParaRPr lang="zh-CN" altLang="en-US" dirty="0"/>
          </a:p>
        </p:txBody>
      </p:sp>
    </p:spTree>
  </p:cSld>
  <p:clrMapOvr>
    <a:masterClrMapping/>
  </p:clrMapOvr>
  <p:transition advClick="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07" name="Rounded Rectangle 13506"/>
          <p:cNvSpPr/>
          <p:nvPr/>
        </p:nvSpPr>
        <p:spPr bwMode="auto">
          <a:xfrm>
            <a:off x="548640" y="2002536"/>
            <a:ext cx="3337560" cy="3672000"/>
          </a:xfrm>
          <a:prstGeom prst="roundRect">
            <a:avLst/>
          </a:prstGeom>
          <a:solidFill>
            <a:schemeClr val="bg1"/>
          </a:solidFill>
          <a:ln w="12700" cap="flat" cmpd="sng" algn="ctr">
            <a:solidFill>
              <a:srgbClr val="FF000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96" name="Rounded Rectangle 195"/>
          <p:cNvSpPr/>
          <p:nvPr/>
        </p:nvSpPr>
        <p:spPr bwMode="auto">
          <a:xfrm>
            <a:off x="5148072" y="2002536"/>
            <a:ext cx="3337560" cy="3672000"/>
          </a:xfrm>
          <a:prstGeom prst="roundRect">
            <a:avLst/>
          </a:prstGeom>
          <a:solidFill>
            <a:schemeClr val="bg1"/>
          </a:solidFill>
          <a:ln w="12700" cap="flat" cmpd="sng" algn="ctr">
            <a:solidFill>
              <a:srgbClr val="FF000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3508" name="Rounded Rectangle 13507"/>
          <p:cNvSpPr/>
          <p:nvPr/>
        </p:nvSpPr>
        <p:spPr bwMode="auto">
          <a:xfrm>
            <a:off x="758952" y="1610606"/>
            <a:ext cx="2670048" cy="272415"/>
          </a:xfrm>
          <a:prstGeom prst="roundRect">
            <a:avLst/>
          </a:prstGeom>
          <a:solidFill>
            <a:schemeClr val="bg2">
              <a:lumMod val="90000"/>
            </a:schemeClr>
          </a:solidFill>
          <a:ln w="12700" cap="flat" cmpd="sng" algn="ctr">
            <a:solidFill>
              <a:schemeClr val="accent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ctr" defTabSz="895350" rtl="0" eaLnBrk="1" fontAlgn="base" latinLnBrk="0" hangingPunct="1">
              <a:lnSpc>
                <a:spcPct val="100000"/>
              </a:lnSpc>
              <a:spcBef>
                <a:spcPct val="50000"/>
              </a:spcBef>
              <a:spcAft>
                <a:spcPct val="0"/>
              </a:spcAft>
              <a:buClrTx/>
              <a:buSzTx/>
              <a:buFontTx/>
              <a:buNone/>
            </a:pPr>
            <a:r>
              <a:rPr kumimoji="0" lang="zh-CN" altLang="en-US" sz="1600" b="1"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rPr>
              <a:t>问题</a:t>
            </a:r>
            <a:endParaRPr kumimoji="0" lang="zh-CN" altLang="en-US" sz="1600" b="1"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98" name="Rounded Rectangle 197"/>
          <p:cNvSpPr/>
          <p:nvPr/>
        </p:nvSpPr>
        <p:spPr bwMode="auto">
          <a:xfrm>
            <a:off x="5481828" y="1609344"/>
            <a:ext cx="2670048" cy="272415"/>
          </a:xfrm>
          <a:prstGeom prst="roundRect">
            <a:avLst/>
          </a:prstGeom>
          <a:solidFill>
            <a:schemeClr val="bg2">
              <a:lumMod val="90000"/>
            </a:schemeClr>
          </a:solidFill>
          <a:ln w="12700" cap="flat" cmpd="sng" algn="ctr">
            <a:solidFill>
              <a:schemeClr val="accent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ctr" defTabSz="895350" rtl="0" eaLnBrk="1" fontAlgn="base" latinLnBrk="0" hangingPunct="1">
              <a:lnSpc>
                <a:spcPct val="100000"/>
              </a:lnSpc>
              <a:spcBef>
                <a:spcPct val="50000"/>
              </a:spcBef>
              <a:spcAft>
                <a:spcPct val="0"/>
              </a:spcAft>
              <a:buClrTx/>
              <a:buSzTx/>
              <a:buFontTx/>
              <a:buNone/>
            </a:pPr>
            <a:r>
              <a:rPr kumimoji="0" lang="zh-CN" altLang="en-US" sz="1600" b="1"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rPr>
              <a:t>解决方案</a:t>
            </a:r>
            <a:endParaRPr kumimoji="0" lang="zh-CN" altLang="en-US" sz="1100" b="1"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99" name="Rounded Rectangle 198"/>
          <p:cNvSpPr/>
          <p:nvPr/>
        </p:nvSpPr>
        <p:spPr bwMode="auto">
          <a:xfrm>
            <a:off x="2962656" y="886968"/>
            <a:ext cx="2898648" cy="340519"/>
          </a:xfrm>
          <a:prstGeom prst="roundRect">
            <a:avLst/>
          </a:prstGeom>
          <a:solidFill>
            <a:schemeClr val="bg2">
              <a:lumMod val="90000"/>
            </a:schemeClr>
          </a:solidFill>
          <a:ln w="12700" cap="flat" cmpd="sng" algn="ctr">
            <a:solidFill>
              <a:schemeClr val="accent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ctr" defTabSz="895350" rtl="0" eaLnBrk="1" fontAlgn="base" latinLnBrk="0" hangingPunct="1">
              <a:lnSpc>
                <a:spcPct val="100000"/>
              </a:lnSpc>
              <a:spcBef>
                <a:spcPct val="50000"/>
              </a:spcBef>
              <a:spcAft>
                <a:spcPct val="0"/>
              </a:spcAft>
              <a:buClrTx/>
              <a:buSzTx/>
              <a:buFontTx/>
              <a:buNone/>
            </a:pPr>
            <a:r>
              <a:rPr kumimoji="0" lang="en-US" altLang="zh-CN" sz="2000" b="1" i="0" u="none" strike="noStrike" cap="none" normalizeH="0" baseline="0" dirty="0" smtClean="0">
                <a:ln>
                  <a:noFill/>
                </a:ln>
                <a:solidFill>
                  <a:schemeClr val="tx1"/>
                </a:solidFill>
                <a:effectLst/>
                <a:latin typeface="EYInterstate" pitchFamily="2" charset="0"/>
                <a:cs typeface="Arial" panose="020B0604020202020204" pitchFamily="34" charset="0"/>
              </a:rPr>
              <a:t>SD</a:t>
            </a:r>
            <a:r>
              <a:rPr kumimoji="0" lang="zh-CN" altLang="en-US" sz="2000" b="1" i="0" u="none" strike="noStrike" cap="none" normalizeH="0" baseline="0" dirty="0" smtClean="0">
                <a:ln>
                  <a:noFill/>
                </a:ln>
                <a:solidFill>
                  <a:schemeClr val="tx1"/>
                </a:solidFill>
                <a:effectLst/>
                <a:latin typeface="EYInterstate" pitchFamily="2" charset="0"/>
                <a:cs typeface="Arial" panose="020B0604020202020204" pitchFamily="34" charset="0"/>
              </a:rPr>
              <a:t>模块问题</a:t>
            </a:r>
            <a:r>
              <a:rPr kumimoji="0" lang="en-US" altLang="zh-CN" sz="2000" b="1" i="0" u="none" strike="noStrike" cap="none" normalizeH="0" baseline="0" dirty="0" smtClean="0">
                <a:ln>
                  <a:noFill/>
                </a:ln>
                <a:solidFill>
                  <a:schemeClr val="tx1"/>
                </a:solidFill>
                <a:effectLst/>
                <a:latin typeface="EYInterstate" pitchFamily="2" charset="0"/>
                <a:cs typeface="Arial" panose="020B0604020202020204" pitchFamily="34" charset="0"/>
              </a:rPr>
              <a:t>&amp;</a:t>
            </a:r>
            <a:r>
              <a:rPr lang="zh-CN" altLang="en-US" sz="2000" b="1" dirty="0" smtClean="0">
                <a:latin typeface="EYInterstate" pitchFamily="2" charset="0"/>
                <a:cs typeface="Arial" panose="020B0604020202020204" pitchFamily="34" charset="0"/>
              </a:rPr>
              <a:t>解决方案</a:t>
            </a:r>
            <a:endParaRPr kumimoji="0" lang="zh-CN" altLang="en-US" sz="1100" b="1" i="0" u="none" strike="noStrike" cap="none" normalizeH="0" baseline="0" dirty="0" smtClean="0">
              <a:ln>
                <a:noFill/>
              </a:ln>
              <a:solidFill>
                <a:schemeClr val="tx1"/>
              </a:solidFill>
              <a:effectLst/>
              <a:latin typeface="EYInterstate" pitchFamily="2" charset="0"/>
              <a:cs typeface="Arial" panose="020B0604020202020204" pitchFamily="34" charset="0"/>
            </a:endParaRPr>
          </a:p>
        </p:txBody>
      </p:sp>
      <p:sp>
        <p:nvSpPr>
          <p:cNvPr id="7" name="Striped Right Arrow 6"/>
          <p:cNvSpPr/>
          <p:nvPr/>
        </p:nvSpPr>
        <p:spPr bwMode="auto">
          <a:xfrm>
            <a:off x="3886200" y="3629204"/>
            <a:ext cx="1261872" cy="310896"/>
          </a:xfrm>
          <a:prstGeom prst="stripedRightArrow">
            <a:avLst/>
          </a:prstGeom>
          <a:solidFill>
            <a:srgbClr val="C00000"/>
          </a:solidFill>
          <a:ln w="12700" cap="flat" cmpd="sng" algn="ctr">
            <a:solidFill>
              <a:schemeClr val="accent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 name="TextBox 1"/>
          <p:cNvSpPr txBox="1"/>
          <p:nvPr/>
        </p:nvSpPr>
        <p:spPr>
          <a:xfrm>
            <a:off x="758952" y="2444817"/>
            <a:ext cx="2783145" cy="2031325"/>
          </a:xfrm>
          <a:prstGeom prst="rect">
            <a:avLst/>
          </a:prstGeom>
          <a:noFill/>
        </p:spPr>
        <p:txBody>
          <a:bodyPr wrap="square" rtlCol="0">
            <a:spAutoFit/>
          </a:bodyPr>
          <a:lstStyle/>
          <a:p>
            <a:endParaRPr lang="en-US" altLang="zh-CN" dirty="0" smtClean="0"/>
          </a:p>
          <a:p>
            <a:r>
              <a:rPr lang="en-US" altLang="zh-CN" dirty="0" smtClean="0"/>
              <a:t>1</a:t>
            </a:r>
            <a:r>
              <a:rPr lang="zh-CN" altLang="en-US" dirty="0"/>
              <a:t>、整车随车附件以备品备件清单的形式线下</a:t>
            </a:r>
            <a:r>
              <a:rPr lang="zh-CN" altLang="en-US" dirty="0" smtClean="0"/>
              <a:t>记账</a:t>
            </a:r>
            <a:endParaRPr lang="en-US" altLang="zh-CN" dirty="0" smtClean="0"/>
          </a:p>
          <a:p>
            <a:endParaRPr lang="en-US" altLang="zh-CN" dirty="0"/>
          </a:p>
          <a:p>
            <a:endParaRPr lang="en-US" altLang="zh-CN" dirty="0" smtClean="0"/>
          </a:p>
          <a:p>
            <a:endParaRPr lang="zh-CN" altLang="en-US" dirty="0"/>
          </a:p>
          <a:p>
            <a:endParaRPr lang="en-US" altLang="zh-CN" dirty="0" smtClean="0"/>
          </a:p>
          <a:p>
            <a:r>
              <a:rPr lang="en-US" altLang="zh-CN" dirty="0" smtClean="0"/>
              <a:t>2</a:t>
            </a:r>
            <a:r>
              <a:rPr lang="zh-CN" altLang="en-US" dirty="0"/>
              <a:t>、配件的退货、换货业务在系统上无法收货过账</a:t>
            </a:r>
            <a:endParaRPr lang="zh-CN" altLang="en-US" dirty="0"/>
          </a:p>
        </p:txBody>
      </p:sp>
      <p:sp>
        <p:nvSpPr>
          <p:cNvPr id="9" name="TextBox 8"/>
          <p:cNvSpPr txBox="1"/>
          <p:nvPr/>
        </p:nvSpPr>
        <p:spPr>
          <a:xfrm>
            <a:off x="5294862" y="2464067"/>
            <a:ext cx="3036768" cy="1815882"/>
          </a:xfrm>
          <a:prstGeom prst="rect">
            <a:avLst/>
          </a:prstGeom>
          <a:noFill/>
        </p:spPr>
        <p:txBody>
          <a:bodyPr wrap="square" rtlCol="0">
            <a:spAutoFit/>
          </a:bodyPr>
          <a:lstStyle/>
          <a:p>
            <a:r>
              <a:rPr lang="zh-CN" altLang="en-US" b="1" dirty="0" smtClean="0"/>
              <a:t>问题</a:t>
            </a:r>
            <a:r>
              <a:rPr lang="en-US" altLang="zh-CN" b="1" dirty="0" smtClean="0"/>
              <a:t>1:</a:t>
            </a:r>
            <a:endParaRPr lang="en-US" altLang="zh-CN" b="1" dirty="0" smtClean="0"/>
          </a:p>
          <a:p>
            <a:r>
              <a:rPr lang="en-US" altLang="zh-CN" dirty="0" smtClean="0"/>
              <a:t>1</a:t>
            </a:r>
            <a:r>
              <a:rPr lang="zh-CN" altLang="en-US" dirty="0" smtClean="0"/>
              <a:t>、为</a:t>
            </a:r>
            <a:r>
              <a:rPr lang="zh-CN" altLang="en-US" dirty="0"/>
              <a:t>备品备件定制专用销售订单类型，该订单类型的项目与定价、发票、库存无关，只进行数量统计</a:t>
            </a:r>
            <a:endParaRPr lang="zh-CN" altLang="en-US" dirty="0"/>
          </a:p>
          <a:p>
            <a:endParaRPr lang="en-US" altLang="zh-CN" dirty="0"/>
          </a:p>
          <a:p>
            <a:endParaRPr lang="en-US" altLang="zh-CN" b="1" dirty="0" smtClean="0"/>
          </a:p>
          <a:p>
            <a:r>
              <a:rPr lang="zh-CN" altLang="en-US" b="1" dirty="0" smtClean="0"/>
              <a:t>问题</a:t>
            </a:r>
            <a:r>
              <a:rPr lang="en-US" altLang="zh-CN" b="1" dirty="0" smtClean="0"/>
              <a:t>2:</a:t>
            </a:r>
            <a:endParaRPr lang="zh-CN" altLang="en-US" b="1" dirty="0"/>
          </a:p>
          <a:p>
            <a:r>
              <a:rPr lang="en-US" altLang="zh-CN" dirty="0" smtClean="0"/>
              <a:t>1</a:t>
            </a:r>
            <a:r>
              <a:rPr lang="zh-CN" altLang="en-US" dirty="0" smtClean="0"/>
              <a:t>、</a:t>
            </a:r>
            <a:r>
              <a:rPr lang="zh-CN" altLang="en-US" dirty="0"/>
              <a:t>修改配件退换货交货项目的配置</a:t>
            </a:r>
            <a:endParaRPr lang="zh-CN" altLang="en-US" dirty="0"/>
          </a:p>
        </p:txBody>
      </p:sp>
    </p:spTree>
  </p:cSld>
  <p:clrMapOvr>
    <a:masterClrMapping/>
  </p:clrMapOvr>
  <p:transition advClick="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07" name="Rounded Rectangle 13506"/>
          <p:cNvSpPr/>
          <p:nvPr/>
        </p:nvSpPr>
        <p:spPr bwMode="auto">
          <a:xfrm>
            <a:off x="548640" y="2002536"/>
            <a:ext cx="3337560" cy="4727448"/>
          </a:xfrm>
          <a:prstGeom prst="roundRect">
            <a:avLst/>
          </a:prstGeom>
          <a:solidFill>
            <a:schemeClr val="bg1"/>
          </a:solidFill>
          <a:ln w="12700" cap="flat" cmpd="sng" algn="ctr">
            <a:solidFill>
              <a:srgbClr val="FF000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96" name="Rounded Rectangle 195"/>
          <p:cNvSpPr/>
          <p:nvPr/>
        </p:nvSpPr>
        <p:spPr bwMode="auto">
          <a:xfrm>
            <a:off x="5148072" y="2002536"/>
            <a:ext cx="3337560" cy="4727448"/>
          </a:xfrm>
          <a:prstGeom prst="roundRect">
            <a:avLst/>
          </a:prstGeom>
          <a:solidFill>
            <a:schemeClr val="bg1"/>
          </a:solidFill>
          <a:ln w="12700" cap="flat" cmpd="sng" algn="ctr">
            <a:solidFill>
              <a:srgbClr val="FF000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3508" name="Rounded Rectangle 13507"/>
          <p:cNvSpPr/>
          <p:nvPr/>
        </p:nvSpPr>
        <p:spPr bwMode="auto">
          <a:xfrm>
            <a:off x="859536" y="1610606"/>
            <a:ext cx="2670048" cy="272415"/>
          </a:xfrm>
          <a:prstGeom prst="roundRect">
            <a:avLst/>
          </a:prstGeom>
          <a:solidFill>
            <a:schemeClr val="bg2">
              <a:lumMod val="90000"/>
            </a:schemeClr>
          </a:solidFill>
          <a:ln w="12700" cap="flat" cmpd="sng" algn="ctr">
            <a:solidFill>
              <a:schemeClr val="accent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ctr" defTabSz="895350" rtl="0" eaLnBrk="1" fontAlgn="base" latinLnBrk="0" hangingPunct="1">
              <a:lnSpc>
                <a:spcPct val="100000"/>
              </a:lnSpc>
              <a:spcBef>
                <a:spcPct val="50000"/>
              </a:spcBef>
              <a:spcAft>
                <a:spcPct val="0"/>
              </a:spcAft>
              <a:buClrTx/>
              <a:buSzTx/>
              <a:buFontTx/>
              <a:buNone/>
            </a:pPr>
            <a:r>
              <a:rPr kumimoji="0" lang="zh-CN" altLang="en-US" sz="1600" b="1"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rPr>
              <a:t>问题</a:t>
            </a:r>
            <a:endParaRPr kumimoji="0" lang="zh-CN" altLang="en-US" sz="1600" b="1"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98" name="Rounded Rectangle 197"/>
          <p:cNvSpPr/>
          <p:nvPr/>
        </p:nvSpPr>
        <p:spPr bwMode="auto">
          <a:xfrm>
            <a:off x="5500116" y="1609344"/>
            <a:ext cx="2670048" cy="272415"/>
          </a:xfrm>
          <a:prstGeom prst="roundRect">
            <a:avLst/>
          </a:prstGeom>
          <a:solidFill>
            <a:schemeClr val="bg2">
              <a:lumMod val="90000"/>
            </a:schemeClr>
          </a:solidFill>
          <a:ln w="12700" cap="flat" cmpd="sng" algn="ctr">
            <a:solidFill>
              <a:schemeClr val="accent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ctr" defTabSz="895350" rtl="0" eaLnBrk="1" fontAlgn="base" latinLnBrk="0" hangingPunct="1">
              <a:lnSpc>
                <a:spcPct val="100000"/>
              </a:lnSpc>
              <a:spcBef>
                <a:spcPct val="50000"/>
              </a:spcBef>
              <a:spcAft>
                <a:spcPct val="0"/>
              </a:spcAft>
              <a:buClrTx/>
              <a:buSzTx/>
              <a:buFontTx/>
              <a:buNone/>
            </a:pPr>
            <a:r>
              <a:rPr kumimoji="0" lang="zh-CN" altLang="en-US" sz="1600" b="1"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rPr>
              <a:t>解决方案</a:t>
            </a:r>
            <a:endParaRPr kumimoji="0" lang="zh-CN" altLang="en-US" sz="1100" b="1"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99" name="Rounded Rectangle 198"/>
          <p:cNvSpPr/>
          <p:nvPr/>
        </p:nvSpPr>
        <p:spPr bwMode="auto">
          <a:xfrm>
            <a:off x="2962656" y="886968"/>
            <a:ext cx="3072384" cy="340519"/>
          </a:xfrm>
          <a:prstGeom prst="roundRect">
            <a:avLst/>
          </a:prstGeom>
          <a:solidFill>
            <a:schemeClr val="bg2">
              <a:lumMod val="90000"/>
            </a:schemeClr>
          </a:solidFill>
          <a:ln w="12700" cap="flat" cmpd="sng" algn="ctr">
            <a:solidFill>
              <a:schemeClr val="accent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ctr" defTabSz="895350" rtl="0" eaLnBrk="1" fontAlgn="base" latinLnBrk="0" hangingPunct="1">
              <a:lnSpc>
                <a:spcPct val="100000"/>
              </a:lnSpc>
              <a:spcBef>
                <a:spcPct val="50000"/>
              </a:spcBef>
              <a:spcAft>
                <a:spcPct val="0"/>
              </a:spcAft>
              <a:buClrTx/>
              <a:buSzTx/>
              <a:buFontTx/>
              <a:buNone/>
            </a:pPr>
            <a:r>
              <a:rPr kumimoji="0" lang="en-US" altLang="zh-CN" sz="2000" b="1" i="0" u="none" strike="noStrike" cap="none" normalizeH="0" baseline="0" dirty="0" smtClean="0">
                <a:ln>
                  <a:noFill/>
                </a:ln>
                <a:solidFill>
                  <a:schemeClr val="tx1"/>
                </a:solidFill>
                <a:effectLst/>
                <a:latin typeface="EYInterstate" pitchFamily="2" charset="0"/>
                <a:cs typeface="Arial" panose="020B0604020202020204" pitchFamily="34" charset="0"/>
              </a:rPr>
              <a:t>FICO</a:t>
            </a:r>
            <a:r>
              <a:rPr kumimoji="0" lang="zh-CN" altLang="en-US" sz="2000" b="1" i="0" u="none" strike="noStrike" cap="none" normalizeH="0" baseline="0" dirty="0" smtClean="0">
                <a:ln>
                  <a:noFill/>
                </a:ln>
                <a:solidFill>
                  <a:schemeClr val="tx1"/>
                </a:solidFill>
                <a:effectLst/>
                <a:latin typeface="EYInterstate" pitchFamily="2" charset="0"/>
                <a:cs typeface="Arial" panose="020B0604020202020204" pitchFamily="34" charset="0"/>
              </a:rPr>
              <a:t>模块问题</a:t>
            </a:r>
            <a:r>
              <a:rPr kumimoji="0" lang="en-US" altLang="zh-CN" sz="2000" b="1" i="0" u="none" strike="noStrike" cap="none" normalizeH="0" baseline="0" dirty="0" smtClean="0">
                <a:ln>
                  <a:noFill/>
                </a:ln>
                <a:solidFill>
                  <a:schemeClr val="tx1"/>
                </a:solidFill>
                <a:effectLst/>
                <a:latin typeface="EYInterstate" pitchFamily="2" charset="0"/>
                <a:cs typeface="Arial" panose="020B0604020202020204" pitchFamily="34" charset="0"/>
              </a:rPr>
              <a:t>&amp;</a:t>
            </a:r>
            <a:r>
              <a:rPr lang="zh-CN" altLang="en-US" sz="2000" b="1" dirty="0" smtClean="0">
                <a:latin typeface="EYInterstate" pitchFamily="2" charset="0"/>
                <a:cs typeface="Arial" panose="020B0604020202020204" pitchFamily="34" charset="0"/>
              </a:rPr>
              <a:t>解决方案</a:t>
            </a:r>
            <a:endParaRPr kumimoji="0" lang="zh-CN" altLang="en-US" sz="1100" b="1" i="0" u="none" strike="noStrike" cap="none" normalizeH="0" baseline="0" dirty="0" smtClean="0">
              <a:ln>
                <a:noFill/>
              </a:ln>
              <a:solidFill>
                <a:schemeClr val="tx1"/>
              </a:solidFill>
              <a:effectLst/>
              <a:latin typeface="EYInterstate" pitchFamily="2" charset="0"/>
              <a:cs typeface="Arial" panose="020B0604020202020204" pitchFamily="34" charset="0"/>
            </a:endParaRPr>
          </a:p>
        </p:txBody>
      </p:sp>
      <p:sp>
        <p:nvSpPr>
          <p:cNvPr id="7" name="Striped Right Arrow 6"/>
          <p:cNvSpPr/>
          <p:nvPr/>
        </p:nvSpPr>
        <p:spPr bwMode="auto">
          <a:xfrm>
            <a:off x="3886200" y="4014216"/>
            <a:ext cx="1261872" cy="310896"/>
          </a:xfrm>
          <a:prstGeom prst="stripedRightArrow">
            <a:avLst/>
          </a:prstGeom>
          <a:solidFill>
            <a:srgbClr val="C00000"/>
          </a:solidFill>
          <a:ln w="12700" cap="flat" cmpd="sng" algn="ctr">
            <a:solidFill>
              <a:schemeClr val="accent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8" name="TextBox 7"/>
          <p:cNvSpPr txBox="1"/>
          <p:nvPr/>
        </p:nvSpPr>
        <p:spPr>
          <a:xfrm>
            <a:off x="683394" y="2396691"/>
            <a:ext cx="2974206" cy="3754874"/>
          </a:xfrm>
          <a:prstGeom prst="rect">
            <a:avLst/>
          </a:prstGeom>
          <a:noFill/>
        </p:spPr>
        <p:txBody>
          <a:bodyPr wrap="square" rtlCol="0">
            <a:spAutoFit/>
          </a:bodyPr>
          <a:lstStyle/>
          <a:p>
            <a:endParaRPr lang="en-US" altLang="zh-CN" dirty="0" smtClean="0"/>
          </a:p>
          <a:p>
            <a:r>
              <a:rPr lang="en-US" altLang="zh-CN" b="1" dirty="0" smtClean="0"/>
              <a:t>1</a:t>
            </a:r>
            <a:r>
              <a:rPr lang="zh-CN" altLang="en-US" b="1" dirty="0"/>
              <a:t>、</a:t>
            </a:r>
            <a:r>
              <a:rPr lang="zh-CN" altLang="en-US" dirty="0"/>
              <a:t>会计凭证中的合同等信息不规范完整，导致无法按合同出具相关报表</a:t>
            </a:r>
            <a:endParaRPr lang="zh-CN" altLang="en-US" dirty="0"/>
          </a:p>
          <a:p>
            <a:r>
              <a:rPr lang="en-US" altLang="zh-CN" b="1" dirty="0" smtClean="0"/>
              <a:t>2</a:t>
            </a:r>
            <a:r>
              <a:rPr lang="zh-CN" altLang="en-US" b="1" dirty="0" smtClean="0"/>
              <a:t>、</a:t>
            </a:r>
            <a:r>
              <a:rPr lang="zh-CN" altLang="en-US" dirty="0"/>
              <a:t>长客股份和其他分子公司分别使用不同的账套</a:t>
            </a:r>
            <a:endParaRPr lang="zh-CN" altLang="en-US" dirty="0"/>
          </a:p>
          <a:p>
            <a:r>
              <a:rPr lang="en-US" altLang="zh-CN" b="1" dirty="0" smtClean="0"/>
              <a:t>3</a:t>
            </a:r>
            <a:r>
              <a:rPr lang="zh-CN" altLang="en-US" b="1" dirty="0" smtClean="0"/>
              <a:t>、</a:t>
            </a:r>
            <a:r>
              <a:rPr lang="zh-CN" altLang="en-US" dirty="0"/>
              <a:t>部分已经取消的成本中心未及时冻结成本中心标准层次设置未严格按照公司组织架构</a:t>
            </a:r>
            <a:endParaRPr lang="zh-CN" altLang="en-US" b="1" dirty="0"/>
          </a:p>
          <a:p>
            <a:r>
              <a:rPr lang="en-US" altLang="zh-CN" b="1" dirty="0" smtClean="0"/>
              <a:t>4</a:t>
            </a:r>
            <a:r>
              <a:rPr lang="zh-CN" altLang="en-US" b="1" dirty="0"/>
              <a:t>、</a:t>
            </a:r>
            <a:r>
              <a:rPr lang="zh-CN" altLang="en-US" dirty="0"/>
              <a:t>生产订单设置没有明确规则，而且完工的订单未及时关闭，导致生产订单成本不能有效</a:t>
            </a:r>
            <a:r>
              <a:rPr lang="zh-CN" altLang="en-US" dirty="0" smtClean="0"/>
              <a:t>控制</a:t>
            </a:r>
            <a:endParaRPr lang="en-US" altLang="zh-CN" dirty="0" smtClean="0"/>
          </a:p>
          <a:p>
            <a:r>
              <a:rPr lang="en-US" altLang="zh-CN" b="1" dirty="0" smtClean="0"/>
              <a:t>5</a:t>
            </a:r>
            <a:r>
              <a:rPr lang="zh-CN" altLang="en-US" b="1" dirty="0"/>
              <a:t>、</a:t>
            </a:r>
            <a:r>
              <a:rPr lang="zh-CN" altLang="en-US" dirty="0"/>
              <a:t>项目结构搭建、维护和关闭没有明确部门，导致项目结构不规范</a:t>
            </a:r>
            <a:endParaRPr lang="zh-CN" altLang="en-US" dirty="0"/>
          </a:p>
          <a:p>
            <a:r>
              <a:rPr lang="en-US" altLang="zh-CN" b="1" dirty="0" smtClean="0"/>
              <a:t>6</a:t>
            </a:r>
            <a:r>
              <a:rPr lang="zh-CN" altLang="en-US" b="1" dirty="0"/>
              <a:t>、</a:t>
            </a:r>
            <a:r>
              <a:rPr lang="zh-CN" altLang="en-US" dirty="0"/>
              <a:t>会计凭证中的收款和付款记账日期没有正确维护，导致无法准确按账龄出具往来</a:t>
            </a:r>
            <a:r>
              <a:rPr lang="zh-CN" altLang="en-US" dirty="0" smtClean="0"/>
              <a:t>报表</a:t>
            </a:r>
            <a:endParaRPr lang="zh-CN" altLang="en-US" dirty="0"/>
          </a:p>
        </p:txBody>
      </p:sp>
      <p:sp>
        <p:nvSpPr>
          <p:cNvPr id="9" name="TextBox 8"/>
          <p:cNvSpPr txBox="1"/>
          <p:nvPr/>
        </p:nvSpPr>
        <p:spPr>
          <a:xfrm>
            <a:off x="5185373" y="2396691"/>
            <a:ext cx="3400365" cy="3970318"/>
          </a:xfrm>
          <a:prstGeom prst="rect">
            <a:avLst/>
          </a:prstGeom>
          <a:noFill/>
        </p:spPr>
        <p:txBody>
          <a:bodyPr wrap="square" rtlCol="0">
            <a:spAutoFit/>
          </a:bodyPr>
          <a:lstStyle/>
          <a:p>
            <a:r>
              <a:rPr lang="zh-CN" altLang="en-US" b="1" dirty="0" smtClean="0"/>
              <a:t>问题</a:t>
            </a:r>
            <a:r>
              <a:rPr lang="en-US" altLang="zh-CN" b="1" dirty="0" smtClean="0"/>
              <a:t>1:  </a:t>
            </a:r>
            <a:endParaRPr lang="en-US" altLang="zh-CN" b="1" dirty="0" smtClean="0"/>
          </a:p>
          <a:p>
            <a:r>
              <a:rPr lang="en-US" altLang="zh-CN" dirty="0" smtClean="0"/>
              <a:t>1</a:t>
            </a:r>
            <a:r>
              <a:rPr lang="zh-CN" altLang="en-US" dirty="0"/>
              <a:t>、规范会计凭证记账规则，明确合同等信息的固定录入</a:t>
            </a:r>
            <a:r>
              <a:rPr lang="zh-CN" altLang="en-US" dirty="0" smtClean="0"/>
              <a:t>字段</a:t>
            </a:r>
            <a:endParaRPr lang="en-US" altLang="zh-CN" dirty="0" smtClean="0"/>
          </a:p>
          <a:p>
            <a:r>
              <a:rPr lang="zh-CN" altLang="en-US" b="1" dirty="0" smtClean="0"/>
              <a:t>问题</a:t>
            </a:r>
            <a:r>
              <a:rPr lang="en-US" altLang="zh-CN" b="1" dirty="0" smtClean="0"/>
              <a:t>2:</a:t>
            </a:r>
            <a:endParaRPr lang="en-US" altLang="zh-CN" b="1" dirty="0" smtClean="0"/>
          </a:p>
          <a:p>
            <a:r>
              <a:rPr lang="en-US" altLang="zh-CN" dirty="0" smtClean="0"/>
              <a:t>1</a:t>
            </a:r>
            <a:r>
              <a:rPr lang="zh-CN" altLang="en-US" dirty="0"/>
              <a:t>、统一会计科目表，确保长客与子公司使用的会计科目</a:t>
            </a:r>
            <a:r>
              <a:rPr lang="zh-CN" altLang="en-US" dirty="0" smtClean="0"/>
              <a:t>一致</a:t>
            </a:r>
            <a:endParaRPr lang="en-US" altLang="zh-CN" dirty="0"/>
          </a:p>
          <a:p>
            <a:r>
              <a:rPr lang="zh-CN" altLang="en-US" b="1" dirty="0" smtClean="0"/>
              <a:t>问题</a:t>
            </a:r>
            <a:r>
              <a:rPr lang="en-US" altLang="zh-CN" b="1" dirty="0" smtClean="0"/>
              <a:t>3:  </a:t>
            </a:r>
            <a:endParaRPr lang="en-US" altLang="zh-CN" b="1" dirty="0" smtClean="0"/>
          </a:p>
          <a:p>
            <a:r>
              <a:rPr lang="en-US" altLang="zh-CN" dirty="0" smtClean="0"/>
              <a:t>1</a:t>
            </a:r>
            <a:r>
              <a:rPr lang="zh-CN" altLang="en-US" dirty="0" smtClean="0"/>
              <a:t>、财务</a:t>
            </a:r>
            <a:r>
              <a:rPr lang="zh-CN" altLang="en-US" dirty="0"/>
              <a:t>和业务部门对已经取消的成本中心及时提出冻结申请</a:t>
            </a:r>
            <a:r>
              <a:rPr lang="en-US" altLang="zh-CN" dirty="0"/>
              <a:t>2 </a:t>
            </a:r>
            <a:r>
              <a:rPr lang="zh-CN" altLang="en-US" dirty="0"/>
              <a:t>根据组织机构调整后的公司最新组织架构维护成本中心标准</a:t>
            </a:r>
            <a:r>
              <a:rPr lang="zh-CN" altLang="en-US" dirty="0" smtClean="0"/>
              <a:t>层次</a:t>
            </a:r>
            <a:endParaRPr lang="en-US" altLang="zh-CN" dirty="0" smtClean="0"/>
          </a:p>
          <a:p>
            <a:r>
              <a:rPr lang="zh-CN" altLang="en-US" b="1" dirty="0" smtClean="0"/>
              <a:t>问题</a:t>
            </a:r>
            <a:r>
              <a:rPr lang="en-US" altLang="zh-CN" b="1" dirty="0" smtClean="0"/>
              <a:t>4:</a:t>
            </a:r>
            <a:endParaRPr lang="en-US" altLang="zh-CN" b="1" dirty="0" smtClean="0"/>
          </a:p>
          <a:p>
            <a:r>
              <a:rPr lang="en-US" altLang="zh-CN" dirty="0" smtClean="0"/>
              <a:t>1</a:t>
            </a:r>
            <a:r>
              <a:rPr lang="zh-CN" altLang="en-US" dirty="0"/>
              <a:t>、明确生产订单维护的流程和职责</a:t>
            </a:r>
            <a:r>
              <a:rPr lang="zh-CN" altLang="en-US" dirty="0" smtClean="0"/>
              <a:t>部门</a:t>
            </a:r>
            <a:endParaRPr lang="en-US" altLang="zh-CN" dirty="0" smtClean="0"/>
          </a:p>
          <a:p>
            <a:r>
              <a:rPr lang="zh-CN" altLang="en-US" b="1" dirty="0" smtClean="0"/>
              <a:t>问题</a:t>
            </a:r>
            <a:r>
              <a:rPr lang="en-US" altLang="zh-CN" b="1" dirty="0" smtClean="0"/>
              <a:t>5:</a:t>
            </a:r>
            <a:endParaRPr lang="en-US" altLang="zh-CN" b="1" dirty="0" smtClean="0"/>
          </a:p>
          <a:p>
            <a:r>
              <a:rPr lang="en-US" altLang="zh-CN" dirty="0" smtClean="0"/>
              <a:t>1</a:t>
            </a:r>
            <a:r>
              <a:rPr lang="zh-CN" altLang="en-US" dirty="0"/>
              <a:t>、规范项目结构，明确各部门的</a:t>
            </a:r>
            <a:r>
              <a:rPr lang="zh-CN" altLang="en-US" dirty="0" smtClean="0"/>
              <a:t>职责</a:t>
            </a:r>
            <a:endParaRPr lang="en-US" altLang="zh-CN" dirty="0" smtClean="0"/>
          </a:p>
          <a:p>
            <a:r>
              <a:rPr lang="zh-CN" altLang="en-US" b="1" dirty="0" smtClean="0"/>
              <a:t>问题</a:t>
            </a:r>
            <a:r>
              <a:rPr lang="en-US" altLang="zh-CN" b="1" dirty="0" smtClean="0"/>
              <a:t>6:</a:t>
            </a:r>
            <a:endParaRPr lang="en-US" altLang="zh-CN" b="1" dirty="0" smtClean="0"/>
          </a:p>
          <a:p>
            <a:r>
              <a:rPr lang="en-US" altLang="zh-CN" dirty="0" smtClean="0"/>
              <a:t>1</a:t>
            </a:r>
            <a:r>
              <a:rPr lang="zh-CN" altLang="en-US" dirty="0"/>
              <a:t>、凭证过账及清账时，准确维护基准</a:t>
            </a:r>
            <a:r>
              <a:rPr lang="zh-CN" altLang="en-US" dirty="0" smtClean="0"/>
              <a:t>日期</a:t>
            </a:r>
            <a:endParaRPr lang="zh-CN" altLang="en-US" dirty="0"/>
          </a:p>
        </p:txBody>
      </p:sp>
    </p:spTree>
  </p:cSld>
  <p:clrMapOvr>
    <a:masterClrMapping/>
  </p:clrMapOvr>
  <p:transition advClick="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25"/>
          <p:cNvSpPr>
            <a:spLocks noGrp="1"/>
          </p:cNvSpPr>
          <p:nvPr>
            <p:ph type="title"/>
          </p:nvPr>
        </p:nvSpPr>
        <p:spPr/>
        <p:txBody>
          <a:bodyPr/>
          <a:lstStyle/>
          <a:p>
            <a:pPr>
              <a:defRPr/>
            </a:pPr>
            <a:r>
              <a:rPr lang="zh-CN" altLang="en-US" b="1" kern="1200" dirty="0" smtClean="0">
                <a:solidFill>
                  <a:srgbClr val="00B0F0"/>
                </a:solidFill>
              </a:rPr>
              <a:t>领导指示</a:t>
            </a:r>
            <a:r>
              <a:rPr lang="en-US" altLang="zh-CN" b="1" dirty="0" smtClean="0">
                <a:solidFill>
                  <a:srgbClr val="00B0F0"/>
                </a:solidFill>
              </a:rPr>
              <a:t>-</a:t>
            </a:r>
            <a:r>
              <a:rPr lang="zh-CN" altLang="en-US" b="1" dirty="0" smtClean="0">
                <a:solidFill>
                  <a:srgbClr val="00B0F0"/>
                </a:solidFill>
              </a:rPr>
              <a:t>期望与要求</a:t>
            </a:r>
            <a:endParaRPr lang="zh-CN" altLang="en-US" b="1" kern="1200" dirty="0">
              <a:solidFill>
                <a:srgbClr val="00B0F0"/>
              </a:solidFill>
            </a:endParaRPr>
          </a:p>
        </p:txBody>
      </p:sp>
      <p:pic>
        <p:nvPicPr>
          <p:cNvPr id="11268" name="图片 7" descr="QQ截图20130616230711.jpg"/>
          <p:cNvPicPr>
            <a:picLocks noChangeAspect="1"/>
          </p:cNvPicPr>
          <p:nvPr/>
        </p:nvPicPr>
        <p:blipFill>
          <a:blip r:embed="rId1"/>
          <a:srcRect/>
          <a:stretch>
            <a:fillRect/>
          </a:stretch>
        </p:blipFill>
        <p:spPr bwMode="auto">
          <a:xfrm>
            <a:off x="1290955" y="1332230"/>
            <a:ext cx="6470650" cy="5041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lstStyle/>
          <a:p>
            <a:r>
              <a:rPr lang="zh-CN" altLang="en-US" b="1" dirty="0" smtClean="0">
                <a:solidFill>
                  <a:srgbClr val="00B0F0"/>
                </a:solidFill>
              </a:rPr>
              <a:t>目录</a:t>
            </a:r>
            <a:endParaRPr lang="zh-CN" altLang="en-US" b="1" dirty="0">
              <a:solidFill>
                <a:srgbClr val="00B0F0"/>
              </a:solidFill>
            </a:endParaRPr>
          </a:p>
        </p:txBody>
      </p:sp>
      <p:sp>
        <p:nvSpPr>
          <p:cNvPr id="7" name="Line 2"/>
          <p:cNvSpPr>
            <a:spLocks noChangeShapeType="1"/>
          </p:cNvSpPr>
          <p:nvPr/>
        </p:nvSpPr>
        <p:spPr bwMode="gray">
          <a:xfrm>
            <a:off x="609600" y="1511300"/>
            <a:ext cx="33338" cy="2917825"/>
          </a:xfrm>
          <a:prstGeom prst="line">
            <a:avLst/>
          </a:prstGeom>
          <a:noFill/>
          <a:ln w="28575">
            <a:solidFill>
              <a:srgbClr val="FFC000"/>
            </a:solidFill>
            <a:round/>
          </a:ln>
        </p:spPr>
        <p:txBody>
          <a:bodyPr wrap="none" lIns="0" tIns="46800" rIns="0" bIns="46800" anchor="ctr"/>
          <a:lstStyle/>
          <a:p>
            <a:endParaRPr lang="zh-CN" altLang="en-US">
              <a:latin typeface="微软雅黑" panose="020B0503020204020204" pitchFamily="34" charset="-122"/>
              <a:ea typeface="微软雅黑" panose="020B0503020204020204" pitchFamily="34" charset="-122"/>
            </a:endParaRPr>
          </a:p>
        </p:txBody>
      </p:sp>
      <p:sp>
        <p:nvSpPr>
          <p:cNvPr id="8" name="Rectangle 8"/>
          <p:cNvSpPr>
            <a:spLocks noChangeArrowheads="1"/>
          </p:cNvSpPr>
          <p:nvPr/>
        </p:nvSpPr>
        <p:spPr bwMode="gray">
          <a:xfrm>
            <a:off x="758825" y="1549400"/>
            <a:ext cx="660400" cy="503238"/>
          </a:xfrm>
          <a:prstGeom prst="rect">
            <a:avLst/>
          </a:prstGeom>
          <a:solidFill>
            <a:srgbClr val="FFC000"/>
          </a:solidFill>
          <a:ln w="6350" algn="ctr">
            <a:noFill/>
            <a:miter lim="800000"/>
          </a:ln>
        </p:spPr>
        <p:txBody>
          <a:bodyPr wrap="none" lIns="0" tIns="0" rIns="0" bIns="0" anchor="ctr"/>
          <a:lstStyle/>
          <a:p>
            <a:pPr algn="ctr" eaLnBrk="0" latinLnBrk="1" hangingPunct="0">
              <a:buClr>
                <a:srgbClr val="006600"/>
              </a:buClr>
              <a:buSzPct val="85000"/>
            </a:pPr>
            <a:r>
              <a:rPr lang="en-US" altLang="zh-CN" sz="1800" b="1" dirty="0">
                <a:solidFill>
                  <a:schemeClr val="bg1"/>
                </a:solidFill>
                <a:latin typeface="微软雅黑" panose="020B0503020204020204" pitchFamily="34" charset="-122"/>
                <a:ea typeface="微软雅黑" panose="020B0503020204020204" pitchFamily="34" charset="-122"/>
              </a:rPr>
              <a:t> 1</a:t>
            </a:r>
            <a:endParaRPr lang="en-US" altLang="zh-CN" sz="1800" b="1" dirty="0">
              <a:solidFill>
                <a:schemeClr val="bg1"/>
              </a:solidFill>
              <a:latin typeface="微软雅黑" panose="020B0503020204020204" pitchFamily="34" charset="-122"/>
              <a:ea typeface="微软雅黑" panose="020B0503020204020204" pitchFamily="34" charset="-122"/>
            </a:endParaRPr>
          </a:p>
        </p:txBody>
      </p:sp>
      <p:sp>
        <p:nvSpPr>
          <p:cNvPr id="9" name="Rectangle 5"/>
          <p:cNvSpPr>
            <a:spLocks noChangeArrowheads="1"/>
          </p:cNvSpPr>
          <p:nvPr/>
        </p:nvSpPr>
        <p:spPr bwMode="gray">
          <a:xfrm>
            <a:off x="1492250" y="1563688"/>
            <a:ext cx="6946900" cy="503237"/>
          </a:xfrm>
          <a:prstGeom prst="rect">
            <a:avLst/>
          </a:prstGeom>
          <a:solidFill>
            <a:srgbClr val="FFC000"/>
          </a:solidFill>
          <a:ln w="6350" algn="ctr">
            <a:noFill/>
            <a:miter lim="800000"/>
          </a:ln>
        </p:spPr>
        <p:txBody>
          <a:bodyPr wrap="none" lIns="0" tIns="0" rIns="0" bIns="0" anchor="ctr"/>
          <a:lstStyle/>
          <a:p>
            <a:pPr eaLnBrk="0" latinLnBrk="1" hangingPunct="0">
              <a:buClr>
                <a:srgbClr val="006600"/>
              </a:buClr>
              <a:buSzPct val="85000"/>
            </a:pPr>
            <a:r>
              <a:rPr lang="zh-CN" altLang="en-US" sz="1800" b="1" dirty="0" smtClean="0">
                <a:solidFill>
                  <a:srgbClr val="333399"/>
                </a:solidFill>
                <a:latin typeface="微软雅黑" panose="020B0503020204020204" pitchFamily="34" charset="-122"/>
                <a:ea typeface="微软雅黑" panose="020B0503020204020204" pitchFamily="34" charset="-122"/>
              </a:rPr>
              <a:t>   数据管理实施</a:t>
            </a:r>
            <a:endParaRPr lang="zh-CN" altLang="en-US" sz="1800" b="1" dirty="0">
              <a:solidFill>
                <a:srgbClr val="333399"/>
              </a:solidFill>
              <a:latin typeface="微软雅黑" panose="020B0503020204020204" pitchFamily="34" charset="-122"/>
              <a:ea typeface="微软雅黑" panose="020B0503020204020204" pitchFamily="34" charset="-122"/>
            </a:endParaRPr>
          </a:p>
        </p:txBody>
      </p:sp>
      <p:sp>
        <p:nvSpPr>
          <p:cNvPr id="10" name="AutoShape 10"/>
          <p:cNvSpPr>
            <a:spLocks noChangeArrowheads="1"/>
          </p:cNvSpPr>
          <p:nvPr/>
        </p:nvSpPr>
        <p:spPr bwMode="gray">
          <a:xfrm rot="5400000">
            <a:off x="699294" y="1672431"/>
            <a:ext cx="209550" cy="249238"/>
          </a:xfrm>
          <a:prstGeom prst="triangle">
            <a:avLst>
              <a:gd name="adj" fmla="val 50000"/>
            </a:avLst>
          </a:prstGeom>
          <a:solidFill>
            <a:srgbClr val="FFC000"/>
          </a:solidFill>
          <a:ln w="57150">
            <a:solidFill>
              <a:schemeClr val="bg1"/>
            </a:solidFill>
            <a:miter lim="800000"/>
          </a:ln>
        </p:spPr>
        <p:txBody>
          <a:bodyPr wrap="none" lIns="0" tIns="46800" rIns="0" bIns="46800" anchor="ctr"/>
          <a:lstStyle/>
          <a:p>
            <a:pPr algn="ctr" latinLnBrk="1" hangingPunct="0">
              <a:buClr>
                <a:srgbClr val="006600"/>
              </a:buClr>
              <a:buSzPct val="85000"/>
              <a:buFont typeface="Wingdings" panose="05000000000000000000" pitchFamily="2" charset="2"/>
              <a:buNone/>
            </a:pPr>
            <a:endParaRPr lang="zh-CN" altLang="en-US" sz="1800">
              <a:latin typeface="微软雅黑" panose="020B0503020204020204" pitchFamily="34" charset="-122"/>
              <a:ea typeface="微软雅黑" panose="020B0503020204020204" pitchFamily="34" charset="-122"/>
            </a:endParaRPr>
          </a:p>
        </p:txBody>
      </p:sp>
      <p:sp>
        <p:nvSpPr>
          <p:cNvPr id="11" name="Rectangle 5"/>
          <p:cNvSpPr>
            <a:spLocks noChangeArrowheads="1"/>
          </p:cNvSpPr>
          <p:nvPr/>
        </p:nvSpPr>
        <p:spPr bwMode="gray">
          <a:xfrm>
            <a:off x="1500188" y="2120900"/>
            <a:ext cx="69469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zh-CN" altLang="en-US" sz="1800" b="1" dirty="0" smtClean="0">
                <a:solidFill>
                  <a:srgbClr val="333399"/>
                </a:solidFill>
                <a:latin typeface="微软雅黑" panose="020B0503020204020204" pitchFamily="34" charset="-122"/>
                <a:ea typeface="微软雅黑" panose="020B0503020204020204" pitchFamily="34" charset="-122"/>
              </a:rPr>
              <a:t>总体业务数据流</a:t>
            </a:r>
            <a:endParaRPr lang="en-US" altLang="zh-CN" sz="1800" b="1" dirty="0">
              <a:solidFill>
                <a:srgbClr val="333399"/>
              </a:solidFill>
              <a:latin typeface="微软雅黑" panose="020B0503020204020204" pitchFamily="34" charset="-122"/>
              <a:ea typeface="微软雅黑" panose="020B0503020204020204" pitchFamily="34" charset="-122"/>
            </a:endParaRPr>
          </a:p>
        </p:txBody>
      </p:sp>
      <p:sp>
        <p:nvSpPr>
          <p:cNvPr id="12" name="Rectangle 5"/>
          <p:cNvSpPr>
            <a:spLocks noChangeArrowheads="1"/>
          </p:cNvSpPr>
          <p:nvPr/>
        </p:nvSpPr>
        <p:spPr bwMode="gray">
          <a:xfrm>
            <a:off x="1500188" y="3282950"/>
            <a:ext cx="69469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zh-CN" altLang="en-US" sz="1800" b="1" dirty="0" smtClean="0">
                <a:solidFill>
                  <a:srgbClr val="333399"/>
                </a:solidFill>
                <a:latin typeface="微软雅黑" panose="020B0503020204020204" pitchFamily="34" charset="-122"/>
                <a:ea typeface="微软雅黑" panose="020B0503020204020204" pitchFamily="34" charset="-122"/>
              </a:rPr>
              <a:t>模块</a:t>
            </a:r>
            <a:r>
              <a:rPr lang="zh-CN" altLang="en-US" sz="1800" b="1" dirty="0">
                <a:solidFill>
                  <a:srgbClr val="333399"/>
                </a:solidFill>
                <a:latin typeface="微软雅黑" panose="020B0503020204020204" pitchFamily="34" charset="-122"/>
                <a:ea typeface="微软雅黑" panose="020B0503020204020204" pitchFamily="34" charset="-122"/>
              </a:rPr>
              <a:t>数据管理方案</a:t>
            </a:r>
            <a:endParaRPr lang="en-US" altLang="zh-CN" sz="1800" b="1" dirty="0">
              <a:solidFill>
                <a:srgbClr val="333399"/>
              </a:solidFill>
              <a:latin typeface="微软雅黑" panose="020B0503020204020204" pitchFamily="34" charset="-122"/>
              <a:ea typeface="微软雅黑" panose="020B0503020204020204" pitchFamily="34" charset="-122"/>
            </a:endParaRPr>
          </a:p>
        </p:txBody>
      </p:sp>
      <p:sp>
        <p:nvSpPr>
          <p:cNvPr id="13" name="Rectangle 5"/>
          <p:cNvSpPr>
            <a:spLocks noChangeArrowheads="1"/>
          </p:cNvSpPr>
          <p:nvPr/>
        </p:nvSpPr>
        <p:spPr bwMode="gray">
          <a:xfrm>
            <a:off x="1508125" y="2711450"/>
            <a:ext cx="69469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zh-CN" altLang="en-US" sz="1800" b="1" dirty="0">
                <a:solidFill>
                  <a:srgbClr val="333399"/>
                </a:solidFill>
                <a:latin typeface="微软雅黑" panose="020B0503020204020204" pitchFamily="34" charset="-122"/>
                <a:ea typeface="微软雅黑" panose="020B0503020204020204" pitchFamily="34" charset="-122"/>
              </a:rPr>
              <a:t>模块业务数据流</a:t>
            </a:r>
            <a:r>
              <a:rPr lang="en-US" altLang="zh-CN" sz="1800" b="1" dirty="0">
                <a:solidFill>
                  <a:srgbClr val="333399"/>
                </a:solidFill>
                <a:latin typeface="微软雅黑" panose="020B0503020204020204" pitchFamily="34" charset="-122"/>
                <a:ea typeface="微软雅黑" panose="020B0503020204020204" pitchFamily="34" charset="-122"/>
              </a:rPr>
              <a:t>Demo</a:t>
            </a:r>
            <a:endParaRPr lang="en-US" altLang="zh-CN" sz="1800" b="1" dirty="0">
              <a:solidFill>
                <a:srgbClr val="333399"/>
              </a:solidFill>
              <a:latin typeface="微软雅黑" panose="020B0503020204020204" pitchFamily="34" charset="-122"/>
              <a:ea typeface="微软雅黑" panose="020B0503020204020204" pitchFamily="34" charset="-122"/>
            </a:endParaRPr>
          </a:p>
        </p:txBody>
      </p:sp>
      <p:sp>
        <p:nvSpPr>
          <p:cNvPr id="15" name="Rectangle 8"/>
          <p:cNvSpPr>
            <a:spLocks noChangeArrowheads="1"/>
          </p:cNvSpPr>
          <p:nvPr/>
        </p:nvSpPr>
        <p:spPr bwMode="gray">
          <a:xfrm>
            <a:off x="758825" y="2143125"/>
            <a:ext cx="6604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en-US" altLang="zh-CN" sz="1800" b="1" dirty="0">
                <a:solidFill>
                  <a:srgbClr val="333399"/>
                </a:solidFill>
                <a:latin typeface="微软雅黑" panose="020B0503020204020204" pitchFamily="34" charset="-122"/>
                <a:ea typeface="微软雅黑" panose="020B0503020204020204" pitchFamily="34" charset="-122"/>
              </a:rPr>
              <a:t> 2</a:t>
            </a:r>
            <a:endParaRPr lang="en-US" altLang="zh-CN" sz="1800" b="1" dirty="0">
              <a:solidFill>
                <a:srgbClr val="333399"/>
              </a:solidFill>
              <a:latin typeface="微软雅黑" panose="020B0503020204020204" pitchFamily="34" charset="-122"/>
              <a:ea typeface="微软雅黑" panose="020B0503020204020204" pitchFamily="34" charset="-122"/>
            </a:endParaRPr>
          </a:p>
        </p:txBody>
      </p:sp>
      <p:sp>
        <p:nvSpPr>
          <p:cNvPr id="16" name="Rectangle 8"/>
          <p:cNvSpPr>
            <a:spLocks noChangeArrowheads="1"/>
          </p:cNvSpPr>
          <p:nvPr/>
        </p:nvSpPr>
        <p:spPr bwMode="gray">
          <a:xfrm>
            <a:off x="758825" y="2714625"/>
            <a:ext cx="6604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en-US" altLang="zh-CN" sz="1800" b="1">
                <a:solidFill>
                  <a:srgbClr val="333399"/>
                </a:solidFill>
                <a:latin typeface="微软雅黑" panose="020B0503020204020204" pitchFamily="34" charset="-122"/>
                <a:ea typeface="微软雅黑" panose="020B0503020204020204" pitchFamily="34" charset="-122"/>
              </a:rPr>
              <a:t> 3</a:t>
            </a:r>
            <a:endParaRPr lang="en-US" altLang="zh-CN" sz="1800" b="1">
              <a:solidFill>
                <a:srgbClr val="333399"/>
              </a:solidFill>
              <a:latin typeface="微软雅黑" panose="020B0503020204020204" pitchFamily="34" charset="-122"/>
              <a:ea typeface="微软雅黑" panose="020B0503020204020204" pitchFamily="34" charset="-122"/>
            </a:endParaRPr>
          </a:p>
        </p:txBody>
      </p:sp>
      <p:sp>
        <p:nvSpPr>
          <p:cNvPr id="17" name="Rectangle 8"/>
          <p:cNvSpPr>
            <a:spLocks noChangeArrowheads="1"/>
          </p:cNvSpPr>
          <p:nvPr/>
        </p:nvSpPr>
        <p:spPr bwMode="gray">
          <a:xfrm>
            <a:off x="758825" y="3286125"/>
            <a:ext cx="6604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en-US" altLang="zh-CN" sz="1800" b="1">
                <a:solidFill>
                  <a:srgbClr val="333399"/>
                </a:solidFill>
                <a:latin typeface="微软雅黑" panose="020B0503020204020204" pitchFamily="34" charset="-122"/>
                <a:ea typeface="微软雅黑" panose="020B0503020204020204" pitchFamily="34" charset="-122"/>
              </a:rPr>
              <a:t> 4</a:t>
            </a:r>
            <a:endParaRPr lang="en-US" altLang="zh-CN" sz="1800" b="1">
              <a:solidFill>
                <a:srgbClr val="333399"/>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8" name="图片 7" descr="logov01售前之家"/>
          <p:cNvPicPr>
            <a:picLocks noChangeAspect="1"/>
          </p:cNvPicPr>
          <p:nvPr/>
        </p:nvPicPr>
        <p:blipFill>
          <a:blip r:embed="rId1"/>
          <a:stretch>
            <a:fillRect/>
          </a:stretch>
        </p:blipFill>
        <p:spPr>
          <a:xfrm>
            <a:off x="7728109" y="1107281"/>
            <a:ext cx="664369" cy="621506"/>
          </a:xfrm>
          <a:prstGeom prst="rect">
            <a:avLst/>
          </a:prstGeom>
        </p:spPr>
      </p:pic>
      <p:grpSp>
        <p:nvGrpSpPr>
          <p:cNvPr id="3" name="组合 2"/>
          <p:cNvGrpSpPr/>
          <p:nvPr/>
        </p:nvGrpSpPr>
        <p:grpSpPr>
          <a:xfrm>
            <a:off x="92869" y="1211818"/>
            <a:ext cx="8462248" cy="5303282"/>
            <a:chOff x="390" y="1489"/>
            <a:chExt cx="35537" cy="22271"/>
          </a:xfrm>
        </p:grpSpPr>
        <p:grpSp>
          <p:nvGrpSpPr>
            <p:cNvPr id="7" name="组合 6"/>
            <p:cNvGrpSpPr/>
            <p:nvPr/>
          </p:nvGrpSpPr>
          <p:grpSpPr>
            <a:xfrm>
              <a:off x="390" y="9339"/>
              <a:ext cx="15095" cy="10957"/>
              <a:chOff x="-314415" y="3991767"/>
              <a:chExt cx="3981957" cy="2890226"/>
            </a:xfrm>
          </p:grpSpPr>
          <p:pic>
            <p:nvPicPr>
              <p:cNvPr id="336" name="图片 33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314415" y="3991767"/>
                <a:ext cx="3981957" cy="2889847"/>
              </a:xfrm>
              <a:prstGeom prst="rect">
                <a:avLst/>
              </a:prstGeom>
            </p:spPr>
          </p:pic>
          <p:pic>
            <p:nvPicPr>
              <p:cNvPr id="337" name="图片 33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695" y="4794839"/>
                <a:ext cx="2057311" cy="2087154"/>
              </a:xfrm>
              <a:prstGeom prst="rect">
                <a:avLst/>
              </a:prstGeom>
            </p:spPr>
          </p:pic>
        </p:grpSp>
        <p:grpSp>
          <p:nvGrpSpPr>
            <p:cNvPr id="2" name="组合 1"/>
            <p:cNvGrpSpPr/>
            <p:nvPr/>
          </p:nvGrpSpPr>
          <p:grpSpPr>
            <a:xfrm>
              <a:off x="5486" y="1489"/>
              <a:ext cx="30441" cy="22271"/>
              <a:chOff x="5486" y="1489"/>
              <a:chExt cx="30441" cy="22271"/>
            </a:xfrm>
          </p:grpSpPr>
          <p:pic>
            <p:nvPicPr>
              <p:cNvPr id="6" name="图片 5" descr="关于我们v03_2"/>
              <p:cNvPicPr>
                <a:picLocks noChangeAspect="1"/>
              </p:cNvPicPr>
              <p:nvPr/>
            </p:nvPicPr>
            <p:blipFill>
              <a:blip r:embed="rId4"/>
              <a:stretch>
                <a:fillRect/>
              </a:stretch>
            </p:blipFill>
            <p:spPr>
              <a:xfrm>
                <a:off x="7500" y="1489"/>
                <a:ext cx="26160" cy="17160"/>
              </a:xfrm>
              <a:prstGeom prst="rect">
                <a:avLst/>
              </a:prstGeom>
            </p:spPr>
          </p:pic>
          <p:sp>
            <p:nvSpPr>
              <p:cNvPr id="5" name="object 5"/>
              <p:cNvSpPr txBox="1"/>
              <p:nvPr/>
            </p:nvSpPr>
            <p:spPr>
              <a:xfrm>
                <a:off x="5486" y="17947"/>
                <a:ext cx="30441" cy="5813"/>
              </a:xfrm>
              <a:prstGeom prst="rect">
                <a:avLst/>
              </a:prstGeom>
            </p:spPr>
            <p:txBody>
              <a:bodyPr vert="horz" wrap="square" lIns="0" tIns="4762" rIns="0" bIns="0" rtlCol="0">
                <a:spAutoFit/>
              </a:bodyPr>
              <a:p>
                <a:pPr marL="48260" marR="2437765">
                  <a:lnSpc>
                    <a:spcPct val="150000"/>
                  </a:lnSpc>
                  <a:spcBef>
                    <a:spcPts val="100"/>
                  </a:spcBef>
                </a:pPr>
                <a:endParaRPr sz="750">
                  <a:latin typeface="UKIJ CJK"/>
                  <a:cs typeface="UKIJ CJK"/>
                </a:endParaRPr>
              </a:p>
              <a:p>
                <a:pPr marL="27940" marR="21590" algn="ctr">
                  <a:lnSpc>
                    <a:spcPts val="4320"/>
                  </a:lnSpc>
                  <a:spcBef>
                    <a:spcPts val="385"/>
                  </a:spcBef>
                </a:pPr>
                <a:r>
                  <a:rPr sz="750" b="1" spc="-5" dirty="0">
                    <a:solidFill>
                      <a:schemeClr val="tx1"/>
                    </a:solidFill>
                    <a:effectLst>
                      <a:outerShdw blurRad="38100" dist="19050" dir="2700000" algn="tl" rotWithShape="0">
                        <a:schemeClr val="dk1">
                          <a:alpha val="40000"/>
                        </a:schemeClr>
                      </a:outerShdw>
                    </a:effectLst>
                    <a:latin typeface="UKIJ CJK"/>
                    <a:cs typeface="UKIJ CJK"/>
                  </a:rPr>
                  <a:t>【</a:t>
                </a:r>
                <a:r>
                  <a:rPr sz="750" b="1" dirty="0">
                    <a:solidFill>
                      <a:schemeClr val="tx1"/>
                    </a:solidFill>
                    <a:effectLst>
                      <a:outerShdw blurRad="38100" dist="19050" dir="2700000" algn="tl" rotWithShape="0">
                        <a:schemeClr val="dk1">
                          <a:alpha val="40000"/>
                        </a:schemeClr>
                      </a:outerShdw>
                    </a:effectLst>
                    <a:latin typeface="UKIJ CJK"/>
                    <a:cs typeface="UKIJ CJK"/>
                  </a:rPr>
                  <a:t>读者需</a:t>
                </a:r>
                <a:r>
                  <a:rPr sz="750" b="1" spc="-10" dirty="0">
                    <a:solidFill>
                      <a:schemeClr val="tx1"/>
                    </a:solidFill>
                    <a:effectLst>
                      <a:outerShdw blurRad="38100" dist="19050" dir="2700000" algn="tl" rotWithShape="0">
                        <a:schemeClr val="dk1">
                          <a:alpha val="40000"/>
                        </a:schemeClr>
                      </a:outerShdw>
                    </a:effectLst>
                    <a:latin typeface="UKIJ CJK"/>
                    <a:cs typeface="UKIJ CJK"/>
                  </a:rPr>
                  <a:t>知</a:t>
                </a:r>
                <a:r>
                  <a:rPr sz="750" b="1" dirty="0">
                    <a:solidFill>
                      <a:schemeClr val="tx1"/>
                    </a:solidFill>
                    <a:effectLst>
                      <a:outerShdw blurRad="38100" dist="19050" dir="2700000" algn="tl" rotWithShape="0">
                        <a:schemeClr val="dk1">
                          <a:alpha val="40000"/>
                        </a:schemeClr>
                      </a:outerShdw>
                    </a:effectLst>
                    <a:latin typeface="UKIJ CJK"/>
                    <a:cs typeface="UKIJ CJK"/>
                  </a:rPr>
                  <a:t>】</a:t>
                </a:r>
                <a:r>
                  <a:rPr sz="750" b="1" spc="-5" dirty="0">
                    <a:solidFill>
                      <a:srgbClr val="000000"/>
                    </a:solidFill>
                    <a:latin typeface="UKIJ CJK"/>
                    <a:cs typeface="UKIJ CJK"/>
                  </a:rPr>
                  <a:t>本星球提供素材</a:t>
                </a:r>
                <a:r>
                  <a:rPr sz="750" b="1" dirty="0">
                    <a:solidFill>
                      <a:srgbClr val="000000"/>
                    </a:solidFill>
                    <a:latin typeface="UKIJ CJK"/>
                    <a:cs typeface="UKIJ CJK"/>
                    <a:sym typeface="+mn-ea"/>
                  </a:rPr>
                  <a:t>均通过互联网公开合法渠道</a:t>
                </a:r>
                <a:r>
                  <a:rPr lang="zh-CN" sz="750" b="1" dirty="0">
                    <a:solidFill>
                      <a:srgbClr val="000000"/>
                    </a:solidFill>
                    <a:latin typeface="UKIJ CJK"/>
                    <a:cs typeface="UKIJ CJK"/>
                    <a:sym typeface="+mn-ea"/>
                  </a:rPr>
                  <a:t>或</a:t>
                </a:r>
                <a:r>
                  <a:rPr sz="750" b="1" dirty="0">
                    <a:solidFill>
                      <a:srgbClr val="000000"/>
                    </a:solidFill>
                    <a:latin typeface="Noto Sans CJK JP Black"/>
                    <a:cs typeface="Noto Sans CJK JP Black"/>
                    <a:sym typeface="+mn-ea"/>
                  </a:rPr>
                  <a:t>个人整理</a:t>
                </a:r>
                <a:r>
                  <a:rPr lang="zh-CN" sz="750" b="1" dirty="0">
                    <a:solidFill>
                      <a:srgbClr val="000000"/>
                    </a:solidFill>
                    <a:latin typeface="Noto Sans CJK JP Black"/>
                    <a:cs typeface="Noto Sans CJK JP Black"/>
                    <a:sym typeface="+mn-ea"/>
                  </a:rPr>
                  <a:t>取得</a:t>
                </a:r>
                <a:r>
                  <a:rPr lang="zh-CN" sz="750" b="1" dirty="0">
                    <a:solidFill>
                      <a:srgbClr val="000000"/>
                    </a:solidFill>
                    <a:latin typeface="Noto Sans CJK JP Black"/>
                    <a:ea typeface="宋体" panose="02010600030101010101" pitchFamily="2" charset="-122"/>
                    <a:cs typeface="Noto Sans CJK JP Black"/>
                    <a:sym typeface="+mn-ea"/>
                  </a:rPr>
                  <a:t>，</a:t>
                </a:r>
                <a:r>
                  <a:rPr sz="750" b="1" spc="-5" dirty="0">
                    <a:solidFill>
                      <a:srgbClr val="000000"/>
                    </a:solidFill>
                    <a:latin typeface="UKIJ CJK"/>
                    <a:cs typeface="UKIJ CJK"/>
                  </a:rPr>
                  <a:t>仅供学习参考，请勿用于商业用途，</a:t>
                </a:r>
                <a:endParaRPr sz="750" b="1" spc="-5" dirty="0">
                  <a:solidFill>
                    <a:srgbClr val="000000"/>
                  </a:solidFill>
                  <a:latin typeface="UKIJ CJK"/>
                  <a:cs typeface="UKIJ CJK"/>
                </a:endParaRPr>
              </a:p>
              <a:p>
                <a:pPr marL="27940" marR="21590" algn="ctr">
                  <a:lnSpc>
                    <a:spcPts val="4320"/>
                  </a:lnSpc>
                  <a:spcBef>
                    <a:spcPts val="385"/>
                  </a:spcBef>
                </a:pPr>
                <a:r>
                  <a:rPr sz="750" b="1" spc="-5" dirty="0">
                    <a:solidFill>
                      <a:srgbClr val="000000"/>
                    </a:solidFill>
                    <a:latin typeface="UKIJ CJK"/>
                    <a:cs typeface="UKIJ CJK"/>
                  </a:rPr>
                  <a:t>由此引起的一</a:t>
                </a:r>
                <a:r>
                  <a:rPr sz="750" b="1" dirty="0">
                    <a:solidFill>
                      <a:srgbClr val="000000"/>
                    </a:solidFill>
                    <a:latin typeface="UKIJ CJK"/>
                    <a:cs typeface="UKIJ CJK"/>
                  </a:rPr>
                  <a:t>切 后果均与本星球无关，祝您工作学习愉</a:t>
                </a:r>
                <a:r>
                  <a:rPr sz="750" b="1" spc="-35" dirty="0">
                    <a:solidFill>
                      <a:srgbClr val="000000"/>
                    </a:solidFill>
                    <a:latin typeface="UKIJ CJK"/>
                    <a:cs typeface="UKIJ CJK"/>
                  </a:rPr>
                  <a:t>快</a:t>
                </a:r>
                <a:r>
                  <a:rPr sz="750" b="1" spc="105" dirty="0">
                    <a:solidFill>
                      <a:srgbClr val="000000"/>
                    </a:solidFill>
                    <a:latin typeface="UKIJ CJK"/>
                    <a:cs typeface="UKIJ CJK"/>
                  </a:rPr>
                  <a:t>!!</a:t>
                </a:r>
                <a:endParaRPr sz="750" b="1" spc="105" dirty="0">
                  <a:solidFill>
                    <a:srgbClr val="000000"/>
                  </a:solidFill>
                  <a:latin typeface="UKIJ CJK"/>
                  <a:cs typeface="UKIJ CJK"/>
                </a:endParaRPr>
              </a:p>
            </p:txBody>
          </p:sp>
        </p:grpSp>
      </p:gr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descr="海报"/>
          <p:cNvPicPr>
            <a:picLocks noChangeAspect="1"/>
          </p:cNvPicPr>
          <p:nvPr/>
        </p:nvPicPr>
        <p:blipFill>
          <a:blip r:embed="rId1"/>
          <a:stretch>
            <a:fillRect/>
          </a:stretch>
        </p:blipFill>
        <p:spPr>
          <a:xfrm>
            <a:off x="2028349" y="1340644"/>
            <a:ext cx="5575459" cy="4318397"/>
          </a:xfrm>
          <a:prstGeom prst="rect">
            <a:avLst/>
          </a:prstGeom>
          <a:solidFill>
            <a:schemeClr val="accent2"/>
          </a:solidFill>
        </p:spPr>
      </p:pic>
      <p:pic>
        <p:nvPicPr>
          <p:cNvPr id="8" name="图片 7" descr="logov01售前之家"/>
          <p:cNvPicPr>
            <a:picLocks noChangeAspect="1"/>
          </p:cNvPicPr>
          <p:nvPr/>
        </p:nvPicPr>
        <p:blipFill>
          <a:blip r:embed="rId2"/>
          <a:stretch>
            <a:fillRect/>
          </a:stretch>
        </p:blipFill>
        <p:spPr>
          <a:xfrm>
            <a:off x="7517368" y="1041559"/>
            <a:ext cx="664369" cy="621506"/>
          </a:xfrm>
          <a:prstGeom prst="rect">
            <a:avLst/>
          </a:prstGeom>
        </p:spPr>
      </p:pic>
      <p:grpSp>
        <p:nvGrpSpPr>
          <p:cNvPr id="4" name="组合 3"/>
          <p:cNvGrpSpPr/>
          <p:nvPr/>
        </p:nvGrpSpPr>
        <p:grpSpPr>
          <a:xfrm>
            <a:off x="164953" y="3266875"/>
            <a:ext cx="3594577" cy="2609054"/>
            <a:chOff x="-314415" y="3991767"/>
            <a:chExt cx="3981957" cy="2890226"/>
          </a:xfrm>
        </p:grpSpPr>
        <p:pic>
          <p:nvPicPr>
            <p:cNvPr id="336" name="图片 33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314415" y="3991767"/>
              <a:ext cx="3981957" cy="2889847"/>
            </a:xfrm>
            <a:prstGeom prst="rect">
              <a:avLst/>
            </a:prstGeom>
          </p:spPr>
        </p:pic>
        <p:pic>
          <p:nvPicPr>
            <p:cNvPr id="337" name="图片 33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695" y="4794839"/>
              <a:ext cx="2057311" cy="2087154"/>
            </a:xfrm>
            <a:prstGeom prst="rect">
              <a:avLst/>
            </a:prstGeom>
          </p:spPr>
        </p:pic>
      </p:gr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Can 56"/>
          <p:cNvSpPr/>
          <p:nvPr/>
        </p:nvSpPr>
        <p:spPr bwMode="auto">
          <a:xfrm>
            <a:off x="1033272" y="4392053"/>
            <a:ext cx="7216141" cy="756000"/>
          </a:xfrm>
          <a:prstGeom prst="can">
            <a:avLst/>
          </a:prstGeom>
          <a:solidFill>
            <a:srgbClr val="242490"/>
          </a:solidFill>
          <a:ln w="25400" cap="flat" cmpd="sng" algn="ctr">
            <a:solidFill>
              <a:schemeClr val="bg1">
                <a:lumMod val="50000"/>
              </a:schemeClr>
            </a:solidFill>
            <a:prstDash val="solid"/>
            <a:round/>
            <a:headEnd type="none" w="med" len="med"/>
            <a:tailEnd type="none" w="med" len="med"/>
          </a:ln>
          <a:effectLst>
            <a:glow rad="228600">
              <a:schemeClr val="accent3">
                <a:satMod val="175000"/>
                <a:alpha val="40000"/>
              </a:schemeClr>
            </a:glow>
            <a:outerShdw dist="12700" sx="1000" sy="1000" kx="800400" algn="br" rotWithShape="0">
              <a:prstClr val="black"/>
            </a:outerShdw>
            <a:reflection blurRad="25400" endPos="29000" dist="50800" dir="5400000" sy="-100000" algn="bl" rotWithShape="0"/>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0" name="Rounded Rectangle 9"/>
          <p:cNvSpPr/>
          <p:nvPr/>
        </p:nvSpPr>
        <p:spPr bwMode="auto">
          <a:xfrm>
            <a:off x="1033272" y="1682496"/>
            <a:ext cx="1243584" cy="502920"/>
          </a:xfrm>
          <a:prstGeom prst="roundRect">
            <a:avLst/>
          </a:prstGeom>
          <a:solidFill>
            <a:srgbClr val="92D050"/>
          </a:solidFill>
          <a:ln w="12700" cap="flat" cmpd="sng" algn="ctr">
            <a:solidFill>
              <a:srgbClr val="FFC00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1" name="TextBox 10"/>
          <p:cNvSpPr txBox="1"/>
          <p:nvPr/>
        </p:nvSpPr>
        <p:spPr>
          <a:xfrm>
            <a:off x="978408" y="1792225"/>
            <a:ext cx="1353312" cy="307777"/>
          </a:xfrm>
          <a:prstGeom prst="rect">
            <a:avLst/>
          </a:prstGeom>
          <a:noFill/>
        </p:spPr>
        <p:txBody>
          <a:bodyPr wrap="square" rtlCol="0">
            <a:spAutoFit/>
          </a:bodyPr>
          <a:lstStyle/>
          <a:p>
            <a:pPr algn="ctr"/>
            <a:r>
              <a:rPr lang="en-US" altLang="zh-CN" dirty="0" err="1" smtClean="0"/>
              <a:t>Aris</a:t>
            </a:r>
            <a:r>
              <a:rPr lang="zh-CN" altLang="en-US" dirty="0" smtClean="0"/>
              <a:t>流程解读</a:t>
            </a:r>
            <a:endParaRPr lang="zh-CN" altLang="en-US" dirty="0"/>
          </a:p>
        </p:txBody>
      </p:sp>
      <p:sp>
        <p:nvSpPr>
          <p:cNvPr id="12" name="Rounded Rectangle 11"/>
          <p:cNvSpPr/>
          <p:nvPr/>
        </p:nvSpPr>
        <p:spPr bwMode="auto">
          <a:xfrm>
            <a:off x="1033272" y="2624328"/>
            <a:ext cx="1243584" cy="502920"/>
          </a:xfrm>
          <a:prstGeom prst="roundRect">
            <a:avLst/>
          </a:prstGeom>
          <a:solidFill>
            <a:srgbClr val="92D050"/>
          </a:solidFill>
          <a:ln w="12700" cap="flat" cmpd="sng" algn="ctr">
            <a:solidFill>
              <a:srgbClr val="FFC00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3" name="TextBox 12"/>
          <p:cNvSpPr txBox="1"/>
          <p:nvPr/>
        </p:nvSpPr>
        <p:spPr>
          <a:xfrm>
            <a:off x="978408" y="2734057"/>
            <a:ext cx="1353312" cy="307777"/>
          </a:xfrm>
          <a:prstGeom prst="rect">
            <a:avLst/>
          </a:prstGeom>
          <a:noFill/>
        </p:spPr>
        <p:txBody>
          <a:bodyPr wrap="square" rtlCol="0">
            <a:spAutoFit/>
          </a:bodyPr>
          <a:lstStyle/>
          <a:p>
            <a:pPr algn="ctr"/>
            <a:r>
              <a:rPr lang="zh-CN" altLang="en-US" dirty="0" smtClean="0"/>
              <a:t>业务访谈</a:t>
            </a:r>
            <a:endParaRPr lang="zh-CN" altLang="en-US" dirty="0"/>
          </a:p>
        </p:txBody>
      </p:sp>
      <p:sp>
        <p:nvSpPr>
          <p:cNvPr id="14" name="Rounded Rectangle 13"/>
          <p:cNvSpPr/>
          <p:nvPr/>
        </p:nvSpPr>
        <p:spPr bwMode="auto">
          <a:xfrm>
            <a:off x="1033272" y="3544755"/>
            <a:ext cx="1243584" cy="502920"/>
          </a:xfrm>
          <a:prstGeom prst="roundRect">
            <a:avLst/>
          </a:prstGeom>
          <a:solidFill>
            <a:srgbClr val="92D050"/>
          </a:solidFill>
          <a:ln w="12700" cap="flat" cmpd="sng" algn="ctr">
            <a:solidFill>
              <a:srgbClr val="FFC00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5" name="TextBox 14"/>
          <p:cNvSpPr txBox="1"/>
          <p:nvPr/>
        </p:nvSpPr>
        <p:spPr>
          <a:xfrm>
            <a:off x="978408" y="3654484"/>
            <a:ext cx="1353312" cy="307777"/>
          </a:xfrm>
          <a:prstGeom prst="rect">
            <a:avLst/>
          </a:prstGeom>
          <a:noFill/>
        </p:spPr>
        <p:txBody>
          <a:bodyPr wrap="square" rtlCol="0">
            <a:spAutoFit/>
          </a:bodyPr>
          <a:lstStyle/>
          <a:p>
            <a:pPr algn="ctr"/>
            <a:r>
              <a:rPr lang="zh-CN" altLang="en-US" dirty="0" smtClean="0"/>
              <a:t>系统测试</a:t>
            </a:r>
            <a:endParaRPr lang="zh-CN" altLang="en-US" dirty="0"/>
          </a:p>
        </p:txBody>
      </p:sp>
      <p:sp>
        <p:nvSpPr>
          <p:cNvPr id="31" name="Rounded Rectangle 30"/>
          <p:cNvSpPr/>
          <p:nvPr/>
        </p:nvSpPr>
        <p:spPr bwMode="auto">
          <a:xfrm>
            <a:off x="3246882" y="2624328"/>
            <a:ext cx="2376677" cy="502920"/>
          </a:xfrm>
          <a:prstGeom prst="roundRect">
            <a:avLst/>
          </a:prstGeom>
          <a:solidFill>
            <a:srgbClr val="FFC000"/>
          </a:solidFill>
          <a:ln w="12700" cap="flat" cmpd="sng" algn="ctr">
            <a:solidFill>
              <a:srgbClr val="FFC00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32" name="TextBox 31"/>
          <p:cNvSpPr txBox="1"/>
          <p:nvPr/>
        </p:nvSpPr>
        <p:spPr>
          <a:xfrm>
            <a:off x="3192019" y="2721899"/>
            <a:ext cx="2586384" cy="307777"/>
          </a:xfrm>
          <a:prstGeom prst="rect">
            <a:avLst/>
          </a:prstGeom>
          <a:noFill/>
        </p:spPr>
        <p:txBody>
          <a:bodyPr wrap="square" rtlCol="0">
            <a:spAutoFit/>
          </a:bodyPr>
          <a:lstStyle/>
          <a:p>
            <a:pPr algn="ctr"/>
            <a:r>
              <a:rPr lang="zh-CN" altLang="en-US" dirty="0" smtClean="0"/>
              <a:t>发现问题、分析问题</a:t>
            </a:r>
            <a:endParaRPr lang="zh-CN" altLang="en-US" dirty="0"/>
          </a:p>
        </p:txBody>
      </p:sp>
      <p:sp>
        <p:nvSpPr>
          <p:cNvPr id="33" name="Rounded Rectangle 32"/>
          <p:cNvSpPr/>
          <p:nvPr/>
        </p:nvSpPr>
        <p:spPr bwMode="auto">
          <a:xfrm>
            <a:off x="6950965" y="2639613"/>
            <a:ext cx="1243584" cy="502920"/>
          </a:xfrm>
          <a:prstGeom prst="roundRect">
            <a:avLst/>
          </a:prstGeom>
          <a:solidFill>
            <a:srgbClr val="92D050"/>
          </a:solidFill>
          <a:ln w="12700" cap="flat" cmpd="sng" algn="ctr">
            <a:solidFill>
              <a:srgbClr val="FFC00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cxnSp>
        <p:nvCxnSpPr>
          <p:cNvPr id="38" name="Curved Connector 37"/>
          <p:cNvCxnSpPr>
            <a:endCxn id="31" idx="2"/>
          </p:cNvCxnSpPr>
          <p:nvPr/>
        </p:nvCxnSpPr>
        <p:spPr bwMode="auto">
          <a:xfrm flipV="1">
            <a:off x="2276856" y="3127248"/>
            <a:ext cx="2158365" cy="684035"/>
          </a:xfrm>
          <a:prstGeom prst="curvedConnector2">
            <a:avLst/>
          </a:prstGeom>
          <a:noFill/>
          <a:ln w="15875" cap="flat" cmpd="sng" algn="ctr">
            <a:solidFill>
              <a:schemeClr val="accent1"/>
            </a:solidFill>
            <a:prstDash val="solid"/>
            <a:round/>
            <a:headEnd type="none" w="med" len="med"/>
            <a:tailEnd type="triangle"/>
          </a:ln>
          <a:effectLst/>
        </p:spPr>
      </p:cxnSp>
      <p:sp>
        <p:nvSpPr>
          <p:cNvPr id="34" name="TextBox 33"/>
          <p:cNvSpPr txBox="1"/>
          <p:nvPr/>
        </p:nvSpPr>
        <p:spPr>
          <a:xfrm>
            <a:off x="6896101" y="2737184"/>
            <a:ext cx="1353312" cy="307777"/>
          </a:xfrm>
          <a:prstGeom prst="rect">
            <a:avLst/>
          </a:prstGeom>
          <a:noFill/>
        </p:spPr>
        <p:txBody>
          <a:bodyPr wrap="square" rtlCol="0">
            <a:spAutoFit/>
          </a:bodyPr>
          <a:lstStyle/>
          <a:p>
            <a:pPr algn="ctr"/>
            <a:r>
              <a:rPr lang="zh-CN" altLang="en-US" dirty="0" smtClean="0"/>
              <a:t>方案解析</a:t>
            </a:r>
            <a:endParaRPr lang="zh-CN" altLang="en-US" dirty="0"/>
          </a:p>
        </p:txBody>
      </p:sp>
      <p:cxnSp>
        <p:nvCxnSpPr>
          <p:cNvPr id="40" name="Curved Connector 39"/>
          <p:cNvCxnSpPr>
            <a:endCxn id="31" idx="0"/>
          </p:cNvCxnSpPr>
          <p:nvPr/>
        </p:nvCxnSpPr>
        <p:spPr bwMode="auto">
          <a:xfrm>
            <a:off x="2295144" y="1925490"/>
            <a:ext cx="2140077" cy="698838"/>
          </a:xfrm>
          <a:prstGeom prst="curvedConnector2">
            <a:avLst/>
          </a:prstGeom>
          <a:noFill/>
          <a:ln w="15875" cap="flat" cmpd="sng" algn="ctr">
            <a:solidFill>
              <a:schemeClr val="accent1"/>
            </a:solidFill>
            <a:prstDash val="solid"/>
            <a:round/>
            <a:headEnd type="none" w="med" len="med"/>
            <a:tailEnd type="triangle"/>
          </a:ln>
          <a:effectLst/>
        </p:spPr>
      </p:cxnSp>
      <p:cxnSp>
        <p:nvCxnSpPr>
          <p:cNvPr id="42" name="Curved Connector 41"/>
          <p:cNvCxnSpPr/>
          <p:nvPr/>
        </p:nvCxnSpPr>
        <p:spPr bwMode="auto">
          <a:xfrm>
            <a:off x="2286763" y="2875787"/>
            <a:ext cx="932688" cy="1"/>
          </a:xfrm>
          <a:prstGeom prst="curvedConnector3">
            <a:avLst>
              <a:gd name="adj1" fmla="val 50000"/>
            </a:avLst>
          </a:prstGeom>
          <a:noFill/>
          <a:ln w="15875" cap="flat" cmpd="sng" algn="ctr">
            <a:solidFill>
              <a:schemeClr val="accent1"/>
            </a:solidFill>
            <a:prstDash val="solid"/>
            <a:round/>
            <a:headEnd type="none" w="med" len="med"/>
            <a:tailEnd type="triangle"/>
          </a:ln>
          <a:effectLst/>
        </p:spPr>
      </p:cxnSp>
      <p:sp>
        <p:nvSpPr>
          <p:cNvPr id="44" name="Rounded Rectangle 43"/>
          <p:cNvSpPr/>
          <p:nvPr/>
        </p:nvSpPr>
        <p:spPr bwMode="auto">
          <a:xfrm>
            <a:off x="6950965" y="1682496"/>
            <a:ext cx="1243584" cy="502920"/>
          </a:xfrm>
          <a:prstGeom prst="roundRect">
            <a:avLst/>
          </a:prstGeom>
          <a:solidFill>
            <a:srgbClr val="92D050"/>
          </a:solidFill>
          <a:ln w="12700" cap="flat" cmpd="sng" algn="ctr">
            <a:solidFill>
              <a:srgbClr val="FFC00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45" name="TextBox 44"/>
          <p:cNvSpPr txBox="1"/>
          <p:nvPr/>
        </p:nvSpPr>
        <p:spPr>
          <a:xfrm>
            <a:off x="6896101" y="1792225"/>
            <a:ext cx="1353312" cy="307777"/>
          </a:xfrm>
          <a:prstGeom prst="rect">
            <a:avLst/>
          </a:prstGeom>
          <a:noFill/>
        </p:spPr>
        <p:txBody>
          <a:bodyPr wrap="square" rtlCol="0">
            <a:spAutoFit/>
          </a:bodyPr>
          <a:lstStyle/>
          <a:p>
            <a:pPr algn="ctr"/>
            <a:r>
              <a:rPr lang="zh-CN" altLang="en-US" dirty="0" smtClean="0"/>
              <a:t>方案设计</a:t>
            </a:r>
            <a:endParaRPr lang="zh-CN" altLang="en-US" dirty="0"/>
          </a:p>
        </p:txBody>
      </p:sp>
      <p:sp>
        <p:nvSpPr>
          <p:cNvPr id="46" name="Rounded Rectangle 45"/>
          <p:cNvSpPr/>
          <p:nvPr/>
        </p:nvSpPr>
        <p:spPr bwMode="auto">
          <a:xfrm>
            <a:off x="6950965" y="3544755"/>
            <a:ext cx="1243584" cy="502920"/>
          </a:xfrm>
          <a:prstGeom prst="roundRect">
            <a:avLst/>
          </a:prstGeom>
          <a:solidFill>
            <a:srgbClr val="92D050"/>
          </a:solidFill>
          <a:ln w="12700" cap="flat" cmpd="sng" algn="ctr">
            <a:solidFill>
              <a:srgbClr val="FFC00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47" name="TextBox 46"/>
          <p:cNvSpPr txBox="1"/>
          <p:nvPr/>
        </p:nvSpPr>
        <p:spPr>
          <a:xfrm>
            <a:off x="6896101" y="3642326"/>
            <a:ext cx="1353312" cy="307777"/>
          </a:xfrm>
          <a:prstGeom prst="rect">
            <a:avLst/>
          </a:prstGeom>
          <a:noFill/>
        </p:spPr>
        <p:txBody>
          <a:bodyPr wrap="square" rtlCol="0">
            <a:spAutoFit/>
          </a:bodyPr>
          <a:lstStyle/>
          <a:p>
            <a:pPr algn="ctr"/>
            <a:r>
              <a:rPr lang="zh-CN" altLang="en-US" dirty="0" smtClean="0"/>
              <a:t>方案落地</a:t>
            </a:r>
            <a:endParaRPr lang="zh-CN" altLang="en-US" dirty="0"/>
          </a:p>
        </p:txBody>
      </p:sp>
      <p:cxnSp>
        <p:nvCxnSpPr>
          <p:cNvPr id="48" name="Curved Connector 47"/>
          <p:cNvCxnSpPr>
            <a:stCxn id="31" idx="0"/>
            <a:endCxn id="45" idx="1"/>
          </p:cNvCxnSpPr>
          <p:nvPr/>
        </p:nvCxnSpPr>
        <p:spPr bwMode="auto">
          <a:xfrm rot="5400000" flipH="1" flipV="1">
            <a:off x="5326554" y="1054781"/>
            <a:ext cx="678214" cy="2460880"/>
          </a:xfrm>
          <a:prstGeom prst="curvedConnector2">
            <a:avLst/>
          </a:prstGeom>
          <a:noFill/>
          <a:ln w="15875" cap="flat" cmpd="sng" algn="ctr">
            <a:solidFill>
              <a:schemeClr val="accent1"/>
            </a:solidFill>
            <a:prstDash val="solid"/>
            <a:round/>
            <a:headEnd type="none" w="med" len="med"/>
            <a:tailEnd type="triangle"/>
          </a:ln>
          <a:effectLst/>
        </p:spPr>
      </p:cxnSp>
      <p:cxnSp>
        <p:nvCxnSpPr>
          <p:cNvPr id="51" name="Curved Connector 50"/>
          <p:cNvCxnSpPr>
            <a:stCxn id="31" idx="2"/>
            <a:endCxn id="46" idx="1"/>
          </p:cNvCxnSpPr>
          <p:nvPr/>
        </p:nvCxnSpPr>
        <p:spPr bwMode="auto">
          <a:xfrm rot="16200000" flipH="1">
            <a:off x="5358610" y="2203859"/>
            <a:ext cx="668967" cy="2515744"/>
          </a:xfrm>
          <a:prstGeom prst="curvedConnector2">
            <a:avLst/>
          </a:prstGeom>
          <a:noFill/>
          <a:ln w="15875" cap="flat" cmpd="sng" algn="ctr">
            <a:solidFill>
              <a:schemeClr val="accent1"/>
            </a:solidFill>
            <a:prstDash val="solid"/>
            <a:round/>
            <a:headEnd type="none" w="med" len="med"/>
            <a:tailEnd type="triangle"/>
          </a:ln>
          <a:effectLst/>
        </p:spPr>
      </p:cxnSp>
      <p:cxnSp>
        <p:nvCxnSpPr>
          <p:cNvPr id="54" name="Curved Connector 53"/>
          <p:cNvCxnSpPr>
            <a:endCxn id="34" idx="1"/>
          </p:cNvCxnSpPr>
          <p:nvPr/>
        </p:nvCxnSpPr>
        <p:spPr bwMode="auto">
          <a:xfrm>
            <a:off x="5623559" y="2886385"/>
            <a:ext cx="1272542" cy="4688"/>
          </a:xfrm>
          <a:prstGeom prst="curvedConnector3">
            <a:avLst>
              <a:gd name="adj1" fmla="val 50000"/>
            </a:avLst>
          </a:prstGeom>
          <a:noFill/>
          <a:ln w="15875" cap="flat" cmpd="sng" algn="ctr">
            <a:solidFill>
              <a:schemeClr val="accent1"/>
            </a:solidFill>
            <a:prstDash val="solid"/>
            <a:round/>
            <a:headEnd type="none" w="med" len="med"/>
            <a:tailEnd type="triangle"/>
          </a:ln>
          <a:effectLst/>
        </p:spPr>
      </p:cxnSp>
      <p:sp>
        <p:nvSpPr>
          <p:cNvPr id="61" name="Right Arrow 60"/>
          <p:cNvSpPr/>
          <p:nvPr/>
        </p:nvSpPr>
        <p:spPr bwMode="auto">
          <a:xfrm>
            <a:off x="987552" y="5394960"/>
            <a:ext cx="7470648" cy="468000"/>
          </a:xfrm>
          <a:prstGeom prst="rightArrow">
            <a:avLst/>
          </a:prstGeom>
          <a:gradFill flip="none" rotWithShape="1">
            <a:gsLst>
              <a:gs pos="0">
                <a:schemeClr val="accent2">
                  <a:lumMod val="67000"/>
                </a:schemeClr>
              </a:gs>
              <a:gs pos="34000">
                <a:schemeClr val="accent2">
                  <a:lumMod val="97000"/>
                  <a:lumOff val="3000"/>
                </a:schemeClr>
              </a:gs>
              <a:gs pos="100000">
                <a:schemeClr val="accent2">
                  <a:lumMod val="60000"/>
                  <a:lumOff val="40000"/>
                </a:schemeClr>
              </a:gs>
            </a:gsLst>
            <a:lin ang="16200000" scaled="1"/>
            <a:tileRect/>
          </a:gradFill>
          <a:ln w="12700" cap="flat" cmpd="sng" algn="ctr">
            <a:no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2" name="Isosceles Triangle 61"/>
          <p:cNvSpPr/>
          <p:nvPr/>
        </p:nvSpPr>
        <p:spPr bwMode="auto">
          <a:xfrm>
            <a:off x="928116" y="5747004"/>
            <a:ext cx="173736" cy="173736"/>
          </a:xfrm>
          <a:prstGeom prst="triangle">
            <a:avLst/>
          </a:prstGeom>
          <a:solidFill>
            <a:schemeClr val="bg1"/>
          </a:solidFill>
          <a:ln w="12700" cap="flat" cmpd="sng" algn="ctr">
            <a:solidFill>
              <a:srgbClr val="FF000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3" name="Isosceles Triangle 62"/>
          <p:cNvSpPr/>
          <p:nvPr/>
        </p:nvSpPr>
        <p:spPr bwMode="auto">
          <a:xfrm>
            <a:off x="8162545" y="5795010"/>
            <a:ext cx="173736" cy="173736"/>
          </a:xfrm>
          <a:prstGeom prst="triangle">
            <a:avLst/>
          </a:prstGeom>
          <a:solidFill>
            <a:schemeClr val="bg1"/>
          </a:solidFill>
          <a:ln w="12700" cap="flat" cmpd="sng" algn="ctr">
            <a:solidFill>
              <a:srgbClr val="FF000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4" name="TextBox 63"/>
          <p:cNvSpPr txBox="1"/>
          <p:nvPr/>
        </p:nvSpPr>
        <p:spPr>
          <a:xfrm>
            <a:off x="612648" y="5971032"/>
            <a:ext cx="905256" cy="310896"/>
          </a:xfrm>
          <a:prstGeom prst="rect">
            <a:avLst/>
          </a:prstGeom>
          <a:noFill/>
        </p:spPr>
        <p:txBody>
          <a:bodyPr wrap="square" rtlCol="0">
            <a:spAutoFit/>
          </a:bodyPr>
          <a:lstStyle/>
          <a:p>
            <a:pPr algn="ctr"/>
            <a:r>
              <a:rPr lang="en-US" altLang="zh-CN" dirty="0" smtClean="0"/>
              <a:t>Start</a:t>
            </a:r>
            <a:endParaRPr lang="zh-CN" altLang="en-US" dirty="0"/>
          </a:p>
        </p:txBody>
      </p:sp>
      <p:sp>
        <p:nvSpPr>
          <p:cNvPr id="65" name="TextBox 64"/>
          <p:cNvSpPr txBox="1"/>
          <p:nvPr/>
        </p:nvSpPr>
        <p:spPr>
          <a:xfrm>
            <a:off x="7837933" y="6051042"/>
            <a:ext cx="905256" cy="310896"/>
          </a:xfrm>
          <a:prstGeom prst="rect">
            <a:avLst/>
          </a:prstGeom>
          <a:noFill/>
        </p:spPr>
        <p:txBody>
          <a:bodyPr wrap="square" rtlCol="0">
            <a:spAutoFit/>
          </a:bodyPr>
          <a:lstStyle/>
          <a:p>
            <a:pPr algn="ctr"/>
            <a:r>
              <a:rPr lang="en-US" altLang="zh-CN" dirty="0" smtClean="0"/>
              <a:t>Over</a:t>
            </a:r>
            <a:endParaRPr lang="zh-CN" altLang="en-US" dirty="0"/>
          </a:p>
        </p:txBody>
      </p:sp>
      <p:sp>
        <p:nvSpPr>
          <p:cNvPr id="66" name="TextBox 65"/>
          <p:cNvSpPr txBox="1"/>
          <p:nvPr/>
        </p:nvSpPr>
        <p:spPr>
          <a:xfrm>
            <a:off x="2935224" y="4642243"/>
            <a:ext cx="3127248" cy="307777"/>
          </a:xfrm>
          <a:prstGeom prst="rect">
            <a:avLst/>
          </a:prstGeom>
          <a:noFill/>
        </p:spPr>
        <p:txBody>
          <a:bodyPr wrap="square" rtlCol="0">
            <a:spAutoFit/>
          </a:bodyPr>
          <a:lstStyle/>
          <a:p>
            <a:pPr algn="ctr"/>
            <a:r>
              <a:rPr lang="en-US" altLang="zh-CN" b="1" dirty="0" smtClean="0"/>
              <a:t>DATA</a:t>
            </a:r>
            <a:endParaRPr lang="zh-CN" altLang="en-US" b="1" dirty="0"/>
          </a:p>
        </p:txBody>
      </p:sp>
      <p:sp>
        <p:nvSpPr>
          <p:cNvPr id="67" name="TextBox 66"/>
          <p:cNvSpPr txBox="1"/>
          <p:nvPr/>
        </p:nvSpPr>
        <p:spPr>
          <a:xfrm>
            <a:off x="4179570" y="5488075"/>
            <a:ext cx="905256" cy="307777"/>
          </a:xfrm>
          <a:prstGeom prst="rect">
            <a:avLst/>
          </a:prstGeom>
          <a:noFill/>
        </p:spPr>
        <p:txBody>
          <a:bodyPr wrap="square" rtlCol="0">
            <a:spAutoFit/>
          </a:bodyPr>
          <a:lstStyle/>
          <a:p>
            <a:r>
              <a:rPr lang="zh-CN" altLang="en-US" dirty="0" smtClean="0"/>
              <a:t>实施周期</a:t>
            </a:r>
            <a:endParaRPr lang="zh-CN" altLang="en-US" dirty="0"/>
          </a:p>
        </p:txBody>
      </p:sp>
      <p:sp>
        <p:nvSpPr>
          <p:cNvPr id="68" name="TextBox 67"/>
          <p:cNvSpPr txBox="1"/>
          <p:nvPr/>
        </p:nvSpPr>
        <p:spPr>
          <a:xfrm>
            <a:off x="3127248" y="868680"/>
            <a:ext cx="2770632" cy="461665"/>
          </a:xfrm>
          <a:prstGeom prst="rect">
            <a:avLst/>
          </a:prstGeom>
          <a:noFill/>
        </p:spPr>
        <p:txBody>
          <a:bodyPr wrap="square" rtlCol="0">
            <a:spAutoFit/>
          </a:bodyPr>
          <a:lstStyle/>
          <a:p>
            <a:pPr algn="ctr"/>
            <a:r>
              <a:rPr lang="zh-CN" altLang="en-US" sz="2400" b="1" dirty="0" smtClean="0"/>
              <a:t>数据管理实施方法</a:t>
            </a:r>
            <a:endParaRPr lang="zh-CN" altLang="en-US" sz="24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8"/>
          <p:cNvSpPr>
            <a:spLocks noChangeArrowheads="1"/>
          </p:cNvSpPr>
          <p:nvPr/>
        </p:nvSpPr>
        <p:spPr bwMode="gray">
          <a:xfrm>
            <a:off x="758825" y="2143125"/>
            <a:ext cx="660400" cy="503238"/>
          </a:xfrm>
          <a:prstGeom prst="rect">
            <a:avLst/>
          </a:prstGeom>
          <a:solidFill>
            <a:srgbClr val="FFC000"/>
          </a:solidFill>
          <a:ln w="6350" algn="ctr">
            <a:noFill/>
            <a:miter lim="800000"/>
          </a:ln>
        </p:spPr>
        <p:txBody>
          <a:bodyPr wrap="none" lIns="0" tIns="0" rIns="0" bIns="0" anchor="ctr"/>
          <a:lstStyle/>
          <a:p>
            <a:pPr algn="ctr" eaLnBrk="0" latinLnBrk="1" hangingPunct="0">
              <a:buClr>
                <a:srgbClr val="006600"/>
              </a:buClr>
              <a:buSzPct val="85000"/>
            </a:pPr>
            <a:r>
              <a:rPr lang="en-US" altLang="zh-CN" sz="1800" b="1" dirty="0">
                <a:solidFill>
                  <a:schemeClr val="bg1"/>
                </a:solidFill>
                <a:latin typeface="微软雅黑" panose="020B0503020204020204" pitchFamily="34" charset="-122"/>
                <a:ea typeface="微软雅黑" panose="020B0503020204020204" pitchFamily="34" charset="-122"/>
              </a:rPr>
              <a:t> 2</a:t>
            </a:r>
            <a:endParaRPr lang="en-US" altLang="zh-CN" sz="1800" b="1" dirty="0">
              <a:solidFill>
                <a:schemeClr val="bg1"/>
              </a:solidFill>
              <a:latin typeface="微软雅黑" panose="020B0503020204020204" pitchFamily="34" charset="-122"/>
              <a:ea typeface="微软雅黑" panose="020B0503020204020204" pitchFamily="34" charset="-122"/>
            </a:endParaRPr>
          </a:p>
        </p:txBody>
      </p:sp>
      <p:sp>
        <p:nvSpPr>
          <p:cNvPr id="14" name="Title 13"/>
          <p:cNvSpPr>
            <a:spLocks noGrp="1"/>
          </p:cNvSpPr>
          <p:nvPr>
            <p:ph type="title"/>
          </p:nvPr>
        </p:nvSpPr>
        <p:spPr/>
        <p:txBody>
          <a:bodyPr/>
          <a:lstStyle/>
          <a:p>
            <a:r>
              <a:rPr lang="zh-CN" altLang="en-US" b="1" dirty="0" smtClean="0">
                <a:solidFill>
                  <a:srgbClr val="00B0F0"/>
                </a:solidFill>
              </a:rPr>
              <a:t>目录</a:t>
            </a:r>
            <a:endParaRPr lang="zh-CN" altLang="en-US" b="1" dirty="0">
              <a:solidFill>
                <a:srgbClr val="00B0F0"/>
              </a:solidFill>
            </a:endParaRPr>
          </a:p>
        </p:txBody>
      </p:sp>
      <p:sp>
        <p:nvSpPr>
          <p:cNvPr id="7" name="Line 2"/>
          <p:cNvSpPr>
            <a:spLocks noChangeShapeType="1"/>
          </p:cNvSpPr>
          <p:nvPr/>
        </p:nvSpPr>
        <p:spPr bwMode="gray">
          <a:xfrm>
            <a:off x="609600" y="1511300"/>
            <a:ext cx="33338" cy="2917825"/>
          </a:xfrm>
          <a:prstGeom prst="line">
            <a:avLst/>
          </a:prstGeom>
          <a:noFill/>
          <a:ln w="28575">
            <a:solidFill>
              <a:srgbClr val="FFC000"/>
            </a:solidFill>
            <a:round/>
          </a:ln>
        </p:spPr>
        <p:txBody>
          <a:bodyPr wrap="none" lIns="0" tIns="46800" rIns="0" bIns="46800" anchor="ctr"/>
          <a:lstStyle/>
          <a:p>
            <a:endParaRPr lang="zh-CN" altLang="en-US">
              <a:latin typeface="微软雅黑" panose="020B0503020204020204" pitchFamily="34" charset="-122"/>
              <a:ea typeface="微软雅黑" panose="020B0503020204020204" pitchFamily="34" charset="-122"/>
            </a:endParaRPr>
          </a:p>
        </p:txBody>
      </p:sp>
      <p:sp>
        <p:nvSpPr>
          <p:cNvPr id="8" name="Rectangle 8"/>
          <p:cNvSpPr>
            <a:spLocks noChangeArrowheads="1"/>
          </p:cNvSpPr>
          <p:nvPr/>
        </p:nvSpPr>
        <p:spPr bwMode="gray">
          <a:xfrm>
            <a:off x="758825" y="1549400"/>
            <a:ext cx="6604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en-US" altLang="zh-CN" sz="1800" b="1" dirty="0">
                <a:solidFill>
                  <a:srgbClr val="333399"/>
                </a:solidFill>
                <a:latin typeface="微软雅黑" panose="020B0503020204020204" pitchFamily="34" charset="-122"/>
                <a:ea typeface="微软雅黑" panose="020B0503020204020204" pitchFamily="34" charset="-122"/>
              </a:rPr>
              <a:t> 1</a:t>
            </a:r>
            <a:endParaRPr lang="en-US" altLang="zh-CN" sz="1800" b="1" dirty="0">
              <a:solidFill>
                <a:srgbClr val="333399"/>
              </a:solidFill>
              <a:latin typeface="微软雅黑" panose="020B0503020204020204" pitchFamily="34" charset="-122"/>
              <a:ea typeface="微软雅黑" panose="020B0503020204020204" pitchFamily="34" charset="-122"/>
            </a:endParaRPr>
          </a:p>
        </p:txBody>
      </p:sp>
      <p:sp>
        <p:nvSpPr>
          <p:cNvPr id="9" name="Rectangle 5"/>
          <p:cNvSpPr>
            <a:spLocks noChangeArrowheads="1"/>
          </p:cNvSpPr>
          <p:nvPr/>
        </p:nvSpPr>
        <p:spPr bwMode="gray">
          <a:xfrm>
            <a:off x="1492250" y="1563688"/>
            <a:ext cx="6946900" cy="503237"/>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zh-CN" altLang="en-US" sz="1800" b="1" dirty="0" smtClean="0">
                <a:solidFill>
                  <a:srgbClr val="333399"/>
                </a:solidFill>
                <a:latin typeface="微软雅黑" panose="020B0503020204020204" pitchFamily="34" charset="-122"/>
                <a:ea typeface="微软雅黑" panose="020B0503020204020204" pitchFamily="34" charset="-122"/>
              </a:rPr>
              <a:t> 数据管理</a:t>
            </a:r>
            <a:r>
              <a:rPr lang="zh-CN" altLang="en-US" sz="1800" b="1" dirty="0">
                <a:solidFill>
                  <a:srgbClr val="333399"/>
                </a:solidFill>
                <a:latin typeface="微软雅黑" panose="020B0503020204020204" pitchFamily="34" charset="-122"/>
                <a:ea typeface="微软雅黑" panose="020B0503020204020204" pitchFamily="34" charset="-122"/>
              </a:rPr>
              <a:t>实施</a:t>
            </a:r>
            <a:endParaRPr lang="zh-CN" altLang="en-US" sz="1800" b="1" dirty="0">
              <a:solidFill>
                <a:srgbClr val="333399"/>
              </a:solidFill>
              <a:latin typeface="微软雅黑" panose="020B0503020204020204" pitchFamily="34" charset="-122"/>
              <a:ea typeface="微软雅黑" panose="020B0503020204020204" pitchFamily="34" charset="-122"/>
            </a:endParaRPr>
          </a:p>
        </p:txBody>
      </p:sp>
      <p:sp>
        <p:nvSpPr>
          <p:cNvPr id="10" name="AutoShape 10"/>
          <p:cNvSpPr>
            <a:spLocks noChangeArrowheads="1"/>
          </p:cNvSpPr>
          <p:nvPr/>
        </p:nvSpPr>
        <p:spPr bwMode="gray">
          <a:xfrm rot="5400000">
            <a:off x="699294" y="2275935"/>
            <a:ext cx="209550" cy="249238"/>
          </a:xfrm>
          <a:prstGeom prst="triangle">
            <a:avLst>
              <a:gd name="adj" fmla="val 50000"/>
            </a:avLst>
          </a:prstGeom>
          <a:solidFill>
            <a:srgbClr val="FFC000"/>
          </a:solidFill>
          <a:ln w="57150">
            <a:solidFill>
              <a:schemeClr val="bg1"/>
            </a:solidFill>
            <a:miter lim="800000"/>
          </a:ln>
        </p:spPr>
        <p:txBody>
          <a:bodyPr wrap="none" lIns="0" tIns="46800" rIns="0" bIns="46800" anchor="ctr"/>
          <a:lstStyle/>
          <a:p>
            <a:pPr algn="ctr" latinLnBrk="1" hangingPunct="0">
              <a:buClr>
                <a:srgbClr val="006600"/>
              </a:buClr>
              <a:buSzPct val="85000"/>
              <a:buFont typeface="Wingdings" panose="05000000000000000000" pitchFamily="2" charset="2"/>
              <a:buNone/>
            </a:pPr>
            <a:endParaRPr lang="zh-CN" altLang="en-US" sz="1800">
              <a:latin typeface="微软雅黑" panose="020B0503020204020204" pitchFamily="34" charset="-122"/>
              <a:ea typeface="微软雅黑" panose="020B0503020204020204" pitchFamily="34" charset="-122"/>
            </a:endParaRPr>
          </a:p>
        </p:txBody>
      </p:sp>
      <p:sp>
        <p:nvSpPr>
          <p:cNvPr id="11" name="Rectangle 5"/>
          <p:cNvSpPr>
            <a:spLocks noChangeArrowheads="1"/>
          </p:cNvSpPr>
          <p:nvPr/>
        </p:nvSpPr>
        <p:spPr bwMode="gray">
          <a:xfrm>
            <a:off x="1500188" y="2120900"/>
            <a:ext cx="6946900" cy="503238"/>
          </a:xfrm>
          <a:prstGeom prst="rect">
            <a:avLst/>
          </a:prstGeom>
          <a:solidFill>
            <a:srgbClr val="FFC000"/>
          </a:solidFill>
          <a:ln w="6350" algn="ctr">
            <a:noFill/>
            <a:miter lim="800000"/>
          </a:ln>
        </p:spPr>
        <p:txBody>
          <a:bodyPr wrap="none" lIns="0" tIns="0" rIns="0" bIns="0" anchor="ctr"/>
          <a:lstStyle/>
          <a:p>
            <a:pPr eaLnBrk="0" latinLnBrk="1" hangingPunct="0">
              <a:buClr>
                <a:srgbClr val="006600"/>
              </a:buClr>
              <a:buSzPct val="85000"/>
            </a:pPr>
            <a:r>
              <a:rPr lang="en-US" altLang="zh-CN" sz="1800" b="1" dirty="0" smtClean="0">
                <a:solidFill>
                  <a:srgbClr val="333399"/>
                </a:solidFill>
                <a:latin typeface="微软雅黑" panose="020B0503020204020204" pitchFamily="34" charset="-122"/>
                <a:ea typeface="微软雅黑" panose="020B0503020204020204" pitchFamily="34" charset="-122"/>
              </a:rPr>
              <a:t>   </a:t>
            </a:r>
            <a:r>
              <a:rPr lang="zh-CN" altLang="en-US" sz="1800" b="1" dirty="0" smtClean="0">
                <a:solidFill>
                  <a:srgbClr val="333399"/>
                </a:solidFill>
                <a:latin typeface="微软雅黑" panose="020B0503020204020204" pitchFamily="34" charset="-122"/>
                <a:ea typeface="微软雅黑" panose="020B0503020204020204" pitchFamily="34" charset="-122"/>
              </a:rPr>
              <a:t>总体业务</a:t>
            </a:r>
            <a:r>
              <a:rPr lang="zh-CN" altLang="en-US" sz="1800" b="1" dirty="0">
                <a:solidFill>
                  <a:srgbClr val="333399"/>
                </a:solidFill>
                <a:latin typeface="微软雅黑" panose="020B0503020204020204" pitchFamily="34" charset="-122"/>
                <a:ea typeface="微软雅黑" panose="020B0503020204020204" pitchFamily="34" charset="-122"/>
              </a:rPr>
              <a:t>数据流</a:t>
            </a:r>
            <a:endParaRPr lang="en-US" altLang="zh-CN" sz="1800" b="1" dirty="0">
              <a:solidFill>
                <a:srgbClr val="333399"/>
              </a:solidFill>
              <a:latin typeface="微软雅黑" panose="020B0503020204020204" pitchFamily="34" charset="-122"/>
              <a:ea typeface="微软雅黑" panose="020B0503020204020204" pitchFamily="34" charset="-122"/>
            </a:endParaRPr>
          </a:p>
        </p:txBody>
      </p:sp>
      <p:sp>
        <p:nvSpPr>
          <p:cNvPr id="12" name="Rectangle 5"/>
          <p:cNvSpPr>
            <a:spLocks noChangeArrowheads="1"/>
          </p:cNvSpPr>
          <p:nvPr/>
        </p:nvSpPr>
        <p:spPr bwMode="gray">
          <a:xfrm>
            <a:off x="1500188" y="3282950"/>
            <a:ext cx="69469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zh-CN" altLang="en-US" sz="1800" b="1" dirty="0" smtClean="0">
                <a:solidFill>
                  <a:srgbClr val="333399"/>
                </a:solidFill>
                <a:latin typeface="微软雅黑" panose="020B0503020204020204" pitchFamily="34" charset="-122"/>
                <a:ea typeface="微软雅黑" panose="020B0503020204020204" pitchFamily="34" charset="-122"/>
              </a:rPr>
              <a:t>模块</a:t>
            </a:r>
            <a:r>
              <a:rPr lang="zh-CN" altLang="en-US" sz="1800" b="1" dirty="0">
                <a:solidFill>
                  <a:srgbClr val="333399"/>
                </a:solidFill>
                <a:latin typeface="微软雅黑" panose="020B0503020204020204" pitchFamily="34" charset="-122"/>
                <a:ea typeface="微软雅黑" panose="020B0503020204020204" pitchFamily="34" charset="-122"/>
              </a:rPr>
              <a:t>数据管理方案</a:t>
            </a:r>
            <a:endParaRPr lang="en-US" altLang="zh-CN" sz="1800" b="1" dirty="0">
              <a:solidFill>
                <a:srgbClr val="333399"/>
              </a:solidFill>
              <a:latin typeface="微软雅黑" panose="020B0503020204020204" pitchFamily="34" charset="-122"/>
              <a:ea typeface="微软雅黑" panose="020B0503020204020204" pitchFamily="34" charset="-122"/>
            </a:endParaRPr>
          </a:p>
        </p:txBody>
      </p:sp>
      <p:sp>
        <p:nvSpPr>
          <p:cNvPr id="13" name="Rectangle 5"/>
          <p:cNvSpPr>
            <a:spLocks noChangeArrowheads="1"/>
          </p:cNvSpPr>
          <p:nvPr/>
        </p:nvSpPr>
        <p:spPr bwMode="gray">
          <a:xfrm>
            <a:off x="1508125" y="2711450"/>
            <a:ext cx="69469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zh-CN" altLang="en-US" sz="1800" b="1" dirty="0">
                <a:solidFill>
                  <a:srgbClr val="333399"/>
                </a:solidFill>
                <a:latin typeface="微软雅黑" panose="020B0503020204020204" pitchFamily="34" charset="-122"/>
                <a:ea typeface="微软雅黑" panose="020B0503020204020204" pitchFamily="34" charset="-122"/>
              </a:rPr>
              <a:t>模块业务数据流</a:t>
            </a:r>
            <a:r>
              <a:rPr lang="en-US" altLang="zh-CN" sz="1800" b="1" dirty="0">
                <a:solidFill>
                  <a:srgbClr val="333399"/>
                </a:solidFill>
                <a:latin typeface="微软雅黑" panose="020B0503020204020204" pitchFamily="34" charset="-122"/>
                <a:ea typeface="微软雅黑" panose="020B0503020204020204" pitchFamily="34" charset="-122"/>
              </a:rPr>
              <a:t>Demo</a:t>
            </a:r>
            <a:endParaRPr lang="en-US" altLang="zh-CN" sz="1800" b="1" dirty="0">
              <a:solidFill>
                <a:srgbClr val="333399"/>
              </a:solidFill>
              <a:latin typeface="微软雅黑" panose="020B0503020204020204" pitchFamily="34" charset="-122"/>
              <a:ea typeface="微软雅黑" panose="020B0503020204020204" pitchFamily="34" charset="-122"/>
            </a:endParaRPr>
          </a:p>
        </p:txBody>
      </p:sp>
      <p:sp>
        <p:nvSpPr>
          <p:cNvPr id="16" name="Rectangle 8"/>
          <p:cNvSpPr>
            <a:spLocks noChangeArrowheads="1"/>
          </p:cNvSpPr>
          <p:nvPr/>
        </p:nvSpPr>
        <p:spPr bwMode="gray">
          <a:xfrm>
            <a:off x="758825" y="2714625"/>
            <a:ext cx="6604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en-US" altLang="zh-CN" sz="1800" b="1">
                <a:solidFill>
                  <a:srgbClr val="333399"/>
                </a:solidFill>
                <a:latin typeface="微软雅黑" panose="020B0503020204020204" pitchFamily="34" charset="-122"/>
                <a:ea typeface="微软雅黑" panose="020B0503020204020204" pitchFamily="34" charset="-122"/>
              </a:rPr>
              <a:t> 3</a:t>
            </a:r>
            <a:endParaRPr lang="en-US" altLang="zh-CN" sz="1800" b="1">
              <a:solidFill>
                <a:srgbClr val="333399"/>
              </a:solidFill>
              <a:latin typeface="微软雅黑" panose="020B0503020204020204" pitchFamily="34" charset="-122"/>
              <a:ea typeface="微软雅黑" panose="020B0503020204020204" pitchFamily="34" charset="-122"/>
            </a:endParaRPr>
          </a:p>
        </p:txBody>
      </p:sp>
      <p:sp>
        <p:nvSpPr>
          <p:cNvPr id="17" name="Rectangle 8"/>
          <p:cNvSpPr>
            <a:spLocks noChangeArrowheads="1"/>
          </p:cNvSpPr>
          <p:nvPr/>
        </p:nvSpPr>
        <p:spPr bwMode="gray">
          <a:xfrm>
            <a:off x="758825" y="3286125"/>
            <a:ext cx="6604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en-US" altLang="zh-CN" sz="1800" b="1">
                <a:solidFill>
                  <a:srgbClr val="333399"/>
                </a:solidFill>
                <a:latin typeface="微软雅黑" panose="020B0503020204020204" pitchFamily="34" charset="-122"/>
                <a:ea typeface="微软雅黑" panose="020B0503020204020204" pitchFamily="34" charset="-122"/>
              </a:rPr>
              <a:t> 4</a:t>
            </a:r>
            <a:endParaRPr lang="en-US" altLang="zh-CN" sz="1800" b="1">
              <a:solidFill>
                <a:srgbClr val="333399"/>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0" name="肘形连接符 15"/>
          <p:cNvCxnSpPr>
            <a:stCxn id="131" idx="2"/>
            <a:endCxn id="132" idx="0"/>
          </p:cNvCxnSpPr>
          <p:nvPr/>
        </p:nvCxnSpPr>
        <p:spPr bwMode="auto">
          <a:xfrm rot="5400000">
            <a:off x="4626792" y="2668102"/>
            <a:ext cx="220709" cy="7938"/>
          </a:xfrm>
          <a:prstGeom prst="bentConnector3">
            <a:avLst>
              <a:gd name="adj1" fmla="val -3860"/>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79" name="肘形连接符 15"/>
          <p:cNvCxnSpPr>
            <a:stCxn id="165" idx="2"/>
            <a:endCxn id="166" idx="0"/>
          </p:cNvCxnSpPr>
          <p:nvPr/>
        </p:nvCxnSpPr>
        <p:spPr bwMode="auto">
          <a:xfrm rot="5400000">
            <a:off x="3197005" y="3820042"/>
            <a:ext cx="338597" cy="3175"/>
          </a:xfrm>
          <a:prstGeom prst="bentConnector3">
            <a:avLst>
              <a:gd name="adj1" fmla="val -6712"/>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45" name="肘形连接符 15"/>
          <p:cNvCxnSpPr>
            <a:stCxn id="124" idx="2"/>
            <a:endCxn id="125" idx="0"/>
          </p:cNvCxnSpPr>
          <p:nvPr/>
        </p:nvCxnSpPr>
        <p:spPr bwMode="auto">
          <a:xfrm rot="16200000" flipH="1">
            <a:off x="409047" y="4525860"/>
            <a:ext cx="334812" cy="6975"/>
          </a:xfrm>
          <a:prstGeom prst="bentConnector3">
            <a:avLst>
              <a:gd name="adj1" fmla="val -1891"/>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48" name="肘形连接符 15"/>
          <p:cNvCxnSpPr>
            <a:stCxn id="125" idx="2"/>
            <a:endCxn id="195" idx="0"/>
          </p:cNvCxnSpPr>
          <p:nvPr/>
        </p:nvCxnSpPr>
        <p:spPr bwMode="auto">
          <a:xfrm rot="16200000" flipH="1">
            <a:off x="448635" y="5152061"/>
            <a:ext cx="268135" cy="5522"/>
          </a:xfrm>
          <a:prstGeom prst="bentConnector3">
            <a:avLst>
              <a:gd name="adj1" fmla="val -14794"/>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80" name="肘形连接符 15"/>
          <p:cNvCxnSpPr>
            <a:stCxn id="166" idx="2"/>
            <a:endCxn id="167" idx="0"/>
          </p:cNvCxnSpPr>
          <p:nvPr/>
        </p:nvCxnSpPr>
        <p:spPr bwMode="auto">
          <a:xfrm rot="5400000">
            <a:off x="3136472" y="4564785"/>
            <a:ext cx="456486" cy="12700"/>
          </a:xfrm>
          <a:prstGeom prst="bentConnector3">
            <a:avLst>
              <a:gd name="adj1" fmla="val -26119"/>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83" name="肘形连接符 15"/>
          <p:cNvCxnSpPr>
            <a:stCxn id="160" idx="2"/>
            <a:endCxn id="137" idx="0"/>
          </p:cNvCxnSpPr>
          <p:nvPr/>
        </p:nvCxnSpPr>
        <p:spPr bwMode="auto">
          <a:xfrm rot="5400000">
            <a:off x="6072186" y="5064274"/>
            <a:ext cx="323697" cy="4883"/>
          </a:xfrm>
          <a:prstGeom prst="bentConnector3">
            <a:avLst>
              <a:gd name="adj1" fmla="val -12147"/>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76" name="肘形连接符 15"/>
          <p:cNvCxnSpPr>
            <a:stCxn id="115" idx="3"/>
            <a:endCxn id="139" idx="1"/>
          </p:cNvCxnSpPr>
          <p:nvPr/>
        </p:nvCxnSpPr>
        <p:spPr bwMode="auto">
          <a:xfrm flipV="1">
            <a:off x="937651" y="1513043"/>
            <a:ext cx="4956908" cy="2019300"/>
          </a:xfrm>
          <a:prstGeom prst="bentConnector3">
            <a:avLst>
              <a:gd name="adj1" fmla="val 36349"/>
            </a:avLst>
          </a:prstGeom>
          <a:noFill/>
          <a:ln w="6350" algn="ctr">
            <a:solidFill>
              <a:srgbClr val="FFC000"/>
            </a:solidFill>
            <a:miter lim="800000"/>
            <a:tailEnd type="triangle" w="med" len="med"/>
          </a:ln>
          <a:extLst>
            <a:ext uri="{909E8E84-426E-40DD-AFC4-6F175D3DCCD1}">
              <a14:hiddenFill xmlns:a14="http://schemas.microsoft.com/office/drawing/2010/main">
                <a:noFill/>
              </a14:hiddenFill>
            </a:ext>
          </a:extLst>
        </p:spPr>
      </p:cxnSp>
      <p:sp>
        <p:nvSpPr>
          <p:cNvPr id="101" name="矩形 68"/>
          <p:cNvSpPr/>
          <p:nvPr/>
        </p:nvSpPr>
        <p:spPr>
          <a:xfrm>
            <a:off x="7991414" y="1381036"/>
            <a:ext cx="1005401" cy="2747365"/>
          </a:xfrm>
          <a:prstGeom prst="rect">
            <a:avLst/>
          </a:prstGeom>
          <a:solidFill>
            <a:schemeClr val="bg1"/>
          </a:solidFill>
          <a:ln w="12700" cap="flat" cmpd="sng" algn="ctr">
            <a:solidFill>
              <a:srgbClr val="A5A5A5"/>
            </a:solidFill>
            <a:prstDash val="dash"/>
            <a:miter lim="800000"/>
          </a:ln>
          <a:effectLst/>
        </p:spPr>
        <p:txBody>
          <a:bodyPr anchor="ctr"/>
          <a:lstStyle/>
          <a:p>
            <a:pPr algn="ctr" eaLnBrk="1" fontAlgn="auto" hangingPunct="1">
              <a:spcBef>
                <a:spcPts val="0"/>
              </a:spcBef>
              <a:spcAft>
                <a:spcPts val="0"/>
              </a:spcAft>
              <a:defRPr/>
            </a:pPr>
            <a:endParaRPr lang="zh-CN" altLang="en-US" sz="1050" b="0" kern="0" dirty="0">
              <a:solidFill>
                <a:prstClr val="black"/>
              </a:solidFill>
              <a:latin typeface="微软雅黑" panose="020B0503020204020204" pitchFamily="34" charset="-122"/>
              <a:ea typeface="微软雅黑" panose="020B0503020204020204" pitchFamily="34" charset="-122"/>
            </a:endParaRPr>
          </a:p>
        </p:txBody>
      </p:sp>
      <p:sp>
        <p:nvSpPr>
          <p:cNvPr id="102" name="矩形 68"/>
          <p:cNvSpPr/>
          <p:nvPr/>
        </p:nvSpPr>
        <p:spPr>
          <a:xfrm>
            <a:off x="4282378" y="3963836"/>
            <a:ext cx="959294" cy="1883357"/>
          </a:xfrm>
          <a:prstGeom prst="rect">
            <a:avLst/>
          </a:prstGeom>
          <a:solidFill>
            <a:sysClr val="window" lastClr="FFFFFF"/>
          </a:solidFill>
          <a:ln w="12700" cap="flat" cmpd="sng" algn="ctr">
            <a:solidFill>
              <a:srgbClr val="A5A5A5"/>
            </a:solidFill>
            <a:prstDash val="dash"/>
            <a:miter lim="800000"/>
          </a:ln>
          <a:effectLst/>
        </p:spPr>
        <p:txBody>
          <a:bodyPr anchor="ctr"/>
          <a:lstStyle/>
          <a:p>
            <a:pPr algn="ctr" eaLnBrk="1" fontAlgn="auto" hangingPunct="1">
              <a:spcBef>
                <a:spcPts val="0"/>
              </a:spcBef>
              <a:spcAft>
                <a:spcPts val="0"/>
              </a:spcAft>
              <a:defRPr/>
            </a:pPr>
            <a:endParaRPr lang="zh-CN" altLang="en-US" sz="1050" b="0" kern="0">
              <a:solidFill>
                <a:prstClr val="black"/>
              </a:solidFill>
              <a:latin typeface="微软雅黑" panose="020B0503020204020204" pitchFamily="34" charset="-122"/>
              <a:ea typeface="微软雅黑" panose="020B0503020204020204" pitchFamily="34" charset="-122"/>
            </a:endParaRPr>
          </a:p>
        </p:txBody>
      </p:sp>
      <p:sp>
        <p:nvSpPr>
          <p:cNvPr id="103" name="矩形 68"/>
          <p:cNvSpPr/>
          <p:nvPr/>
        </p:nvSpPr>
        <p:spPr>
          <a:xfrm>
            <a:off x="7005006" y="1728128"/>
            <a:ext cx="887571" cy="840335"/>
          </a:xfrm>
          <a:prstGeom prst="rect">
            <a:avLst/>
          </a:prstGeom>
          <a:solidFill>
            <a:schemeClr val="bg1"/>
          </a:solidFill>
          <a:ln w="12700" cap="flat" cmpd="sng" algn="ctr">
            <a:solidFill>
              <a:srgbClr val="A5A5A5"/>
            </a:solidFill>
            <a:prstDash val="dash"/>
            <a:miter lim="800000"/>
          </a:ln>
          <a:effectLst/>
        </p:spPr>
        <p:txBody>
          <a:bodyPr anchor="ctr"/>
          <a:lstStyle/>
          <a:p>
            <a:pPr algn="ctr" eaLnBrk="1" fontAlgn="auto" hangingPunct="1">
              <a:spcBef>
                <a:spcPts val="0"/>
              </a:spcBef>
              <a:spcAft>
                <a:spcPts val="0"/>
              </a:spcAft>
              <a:defRPr/>
            </a:pPr>
            <a:endParaRPr lang="zh-CN" altLang="en-US" sz="1050" b="0" kern="0" dirty="0">
              <a:solidFill>
                <a:prstClr val="black"/>
              </a:solidFill>
              <a:latin typeface="微软雅黑" panose="020B0503020204020204" pitchFamily="34" charset="-122"/>
              <a:ea typeface="微软雅黑" panose="020B0503020204020204" pitchFamily="34" charset="-122"/>
            </a:endParaRPr>
          </a:p>
        </p:txBody>
      </p:sp>
      <p:sp>
        <p:nvSpPr>
          <p:cNvPr id="104" name="AutoShape 14"/>
          <p:cNvSpPr>
            <a:spLocks noChangeArrowheads="1"/>
          </p:cNvSpPr>
          <p:nvPr/>
        </p:nvSpPr>
        <p:spPr bwMode="auto">
          <a:xfrm>
            <a:off x="2074998" y="1004824"/>
            <a:ext cx="2032315" cy="301172"/>
          </a:xfrm>
          <a:prstGeom prst="chevron">
            <a:avLst>
              <a:gd name="adj" fmla="val 10298"/>
            </a:avLst>
          </a:prstGeom>
          <a:solidFill>
            <a:schemeClr val="tx2">
              <a:lumMod val="60000"/>
              <a:lumOff val="40000"/>
            </a:schemeClr>
          </a:solidFill>
          <a:ln w="19050" cmpd="sng">
            <a:noFill/>
            <a:miter lim="800000"/>
          </a:ln>
        </p:spPr>
        <p:txBody>
          <a:bodyPr lIns="0" tIns="0" rIns="0" bIns="0" anchor="ctr"/>
          <a:lstStyle/>
          <a:p>
            <a:pPr algn="ctr">
              <a:lnSpc>
                <a:spcPct val="110000"/>
              </a:lnSpc>
              <a:buFont typeface="Arial" panose="020B0604020202020204" pitchFamily="34" charset="0"/>
              <a:buNone/>
              <a:defRPr/>
            </a:pPr>
            <a:r>
              <a:rPr kumimoji="1" lang="zh-CN" altLang="en-US" sz="1050" dirty="0">
                <a:solidFill>
                  <a:srgbClr val="FFFF00"/>
                </a:solidFill>
                <a:latin typeface="微软雅黑" panose="020B0503020204020204" pitchFamily="34" charset="-122"/>
                <a:ea typeface="微软雅黑" panose="020B0503020204020204" pitchFamily="34" charset="-122"/>
              </a:rPr>
              <a:t>采购管理</a:t>
            </a:r>
            <a:endParaRPr kumimoji="1" lang="zh-CN" altLang="en-US" sz="1050" dirty="0">
              <a:solidFill>
                <a:srgbClr val="FFFF00"/>
              </a:solidFill>
              <a:latin typeface="微软雅黑" panose="020B0503020204020204" pitchFamily="34" charset="-122"/>
              <a:ea typeface="微软雅黑" panose="020B0503020204020204" pitchFamily="34" charset="-122"/>
            </a:endParaRPr>
          </a:p>
        </p:txBody>
      </p:sp>
      <p:sp>
        <p:nvSpPr>
          <p:cNvPr id="105" name="AutoShape 15"/>
          <p:cNvSpPr>
            <a:spLocks noChangeArrowheads="1"/>
          </p:cNvSpPr>
          <p:nvPr/>
        </p:nvSpPr>
        <p:spPr bwMode="auto">
          <a:xfrm>
            <a:off x="92395" y="1018514"/>
            <a:ext cx="942643" cy="292934"/>
          </a:xfrm>
          <a:prstGeom prst="homePlate">
            <a:avLst>
              <a:gd name="adj" fmla="val 9977"/>
            </a:avLst>
          </a:prstGeom>
          <a:solidFill>
            <a:schemeClr val="tx2">
              <a:lumMod val="60000"/>
              <a:lumOff val="40000"/>
            </a:schemeClr>
          </a:solidFill>
          <a:ln w="19050" cmpd="sng">
            <a:noFill/>
            <a:miter lim="800000"/>
          </a:ln>
        </p:spPr>
        <p:txBody>
          <a:bodyPr lIns="0" tIns="0" rIns="0" bIns="0" anchor="ctr"/>
          <a:lstStyle/>
          <a:p>
            <a:pPr algn="ctr">
              <a:lnSpc>
                <a:spcPct val="110000"/>
              </a:lnSpc>
              <a:buFont typeface="Arial" panose="020B0604020202020204" pitchFamily="34" charset="0"/>
              <a:buNone/>
              <a:defRPr/>
            </a:pPr>
            <a:r>
              <a:rPr kumimoji="1" lang="zh-CN" altLang="en-US" sz="1050" dirty="0">
                <a:solidFill>
                  <a:srgbClr val="FFFF00"/>
                </a:solidFill>
                <a:latin typeface="微软雅黑" panose="020B0503020204020204" pitchFamily="34" charset="-122"/>
                <a:ea typeface="微软雅黑" panose="020B0503020204020204" pitchFamily="34" charset="-122"/>
              </a:rPr>
              <a:t>项目管理</a:t>
            </a:r>
            <a:endParaRPr kumimoji="1" lang="zh-CN" altLang="en-US" sz="1050" dirty="0">
              <a:solidFill>
                <a:srgbClr val="FFFF00"/>
              </a:solidFill>
              <a:latin typeface="微软雅黑" panose="020B0503020204020204" pitchFamily="34" charset="-122"/>
              <a:ea typeface="微软雅黑" panose="020B0503020204020204" pitchFamily="34" charset="-122"/>
            </a:endParaRPr>
          </a:p>
        </p:txBody>
      </p:sp>
      <p:sp>
        <p:nvSpPr>
          <p:cNvPr id="106" name="AutoShape 14"/>
          <p:cNvSpPr>
            <a:spLocks noChangeArrowheads="1"/>
          </p:cNvSpPr>
          <p:nvPr/>
        </p:nvSpPr>
        <p:spPr bwMode="auto">
          <a:xfrm>
            <a:off x="1219011" y="1018514"/>
            <a:ext cx="765859" cy="302283"/>
          </a:xfrm>
          <a:prstGeom prst="chevron">
            <a:avLst>
              <a:gd name="adj" fmla="val 10298"/>
            </a:avLst>
          </a:prstGeom>
          <a:solidFill>
            <a:schemeClr val="tx2">
              <a:lumMod val="60000"/>
              <a:lumOff val="40000"/>
            </a:schemeClr>
          </a:solidFill>
          <a:ln w="19050" cmpd="sng">
            <a:noFill/>
            <a:miter lim="800000"/>
          </a:ln>
        </p:spPr>
        <p:txBody>
          <a:bodyPr lIns="0" tIns="0" rIns="0" bIns="0" anchor="ctr"/>
          <a:lstStyle/>
          <a:p>
            <a:pPr algn="ctr">
              <a:lnSpc>
                <a:spcPct val="110000"/>
              </a:lnSpc>
              <a:buFont typeface="Arial" panose="020B0604020202020204" pitchFamily="34" charset="0"/>
              <a:buNone/>
              <a:defRPr/>
            </a:pPr>
            <a:r>
              <a:rPr kumimoji="1" lang="zh-CN" altLang="en-US" sz="1050" dirty="0">
                <a:solidFill>
                  <a:srgbClr val="FFFF00"/>
                </a:solidFill>
                <a:latin typeface="微软雅黑" panose="020B0503020204020204" pitchFamily="34" charset="-122"/>
                <a:ea typeface="微软雅黑" panose="020B0503020204020204" pitchFamily="34" charset="-122"/>
              </a:rPr>
              <a:t>研发</a:t>
            </a:r>
            <a:r>
              <a:rPr kumimoji="1" lang="en-US" altLang="zh-CN" sz="1050" dirty="0">
                <a:solidFill>
                  <a:srgbClr val="FFFF00"/>
                </a:solidFill>
                <a:latin typeface="微软雅黑" panose="020B0503020204020204" pitchFamily="34" charset="-122"/>
                <a:ea typeface="微软雅黑" panose="020B0503020204020204" pitchFamily="34" charset="-122"/>
              </a:rPr>
              <a:t>/</a:t>
            </a:r>
            <a:r>
              <a:rPr kumimoji="1" lang="zh-CN" altLang="en-US" sz="1050" dirty="0">
                <a:solidFill>
                  <a:srgbClr val="FFFF00"/>
                </a:solidFill>
                <a:latin typeface="微软雅黑" panose="020B0503020204020204" pitchFamily="34" charset="-122"/>
                <a:ea typeface="微软雅黑" panose="020B0503020204020204" pitchFamily="34" charset="-122"/>
              </a:rPr>
              <a:t>工艺</a:t>
            </a:r>
            <a:endParaRPr kumimoji="1" lang="zh-CN" altLang="en-US" sz="1050" dirty="0">
              <a:solidFill>
                <a:srgbClr val="FFFF00"/>
              </a:solidFill>
              <a:latin typeface="微软雅黑" panose="020B0503020204020204" pitchFamily="34" charset="-122"/>
              <a:ea typeface="微软雅黑" panose="020B0503020204020204" pitchFamily="34" charset="-122"/>
            </a:endParaRPr>
          </a:p>
        </p:txBody>
      </p:sp>
      <p:sp>
        <p:nvSpPr>
          <p:cNvPr id="107" name="AutoShape 14"/>
          <p:cNvSpPr>
            <a:spLocks noChangeArrowheads="1"/>
          </p:cNvSpPr>
          <p:nvPr/>
        </p:nvSpPr>
        <p:spPr bwMode="auto">
          <a:xfrm>
            <a:off x="4139759" y="1018514"/>
            <a:ext cx="1302539" cy="292934"/>
          </a:xfrm>
          <a:prstGeom prst="chevron">
            <a:avLst>
              <a:gd name="adj" fmla="val 10298"/>
            </a:avLst>
          </a:prstGeom>
          <a:solidFill>
            <a:schemeClr val="tx2">
              <a:lumMod val="60000"/>
              <a:lumOff val="40000"/>
            </a:schemeClr>
          </a:solidFill>
          <a:ln w="19050" cmpd="sng">
            <a:noFill/>
            <a:miter lim="800000"/>
          </a:ln>
        </p:spPr>
        <p:txBody>
          <a:bodyPr lIns="0" tIns="0" rIns="0" bIns="0" anchor="ctr"/>
          <a:lstStyle/>
          <a:p>
            <a:pPr algn="ctr">
              <a:lnSpc>
                <a:spcPct val="110000"/>
              </a:lnSpc>
              <a:buFont typeface="Arial" panose="020B0604020202020204" pitchFamily="34" charset="0"/>
              <a:buNone/>
              <a:defRPr/>
            </a:pPr>
            <a:r>
              <a:rPr kumimoji="1" lang="zh-CN" altLang="en-US" sz="1050" dirty="0">
                <a:solidFill>
                  <a:srgbClr val="FFFF00"/>
                </a:solidFill>
                <a:latin typeface="微软雅黑" panose="020B0503020204020204" pitchFamily="34" charset="-122"/>
                <a:ea typeface="微软雅黑" panose="020B0503020204020204" pitchFamily="34" charset="-122"/>
              </a:rPr>
              <a:t>库存管理</a:t>
            </a:r>
            <a:endParaRPr kumimoji="1" lang="zh-CN" altLang="en-US" sz="1050" dirty="0">
              <a:solidFill>
                <a:srgbClr val="FFFF00"/>
              </a:solidFill>
              <a:latin typeface="微软雅黑" panose="020B0503020204020204" pitchFamily="34" charset="-122"/>
              <a:ea typeface="微软雅黑" panose="020B0503020204020204" pitchFamily="34" charset="-122"/>
            </a:endParaRPr>
          </a:p>
        </p:txBody>
      </p:sp>
      <p:sp>
        <p:nvSpPr>
          <p:cNvPr id="108" name="AutoShape 14"/>
          <p:cNvSpPr>
            <a:spLocks noChangeArrowheads="1"/>
          </p:cNvSpPr>
          <p:nvPr/>
        </p:nvSpPr>
        <p:spPr bwMode="auto">
          <a:xfrm>
            <a:off x="5593591" y="1018514"/>
            <a:ext cx="1302538" cy="292934"/>
          </a:xfrm>
          <a:prstGeom prst="chevron">
            <a:avLst>
              <a:gd name="adj" fmla="val 10298"/>
            </a:avLst>
          </a:prstGeom>
          <a:solidFill>
            <a:schemeClr val="tx2">
              <a:lumMod val="60000"/>
              <a:lumOff val="40000"/>
            </a:schemeClr>
          </a:solidFill>
          <a:ln w="19050" cmpd="sng">
            <a:noFill/>
            <a:miter lim="800000"/>
          </a:ln>
        </p:spPr>
        <p:txBody>
          <a:bodyPr lIns="0" tIns="0" rIns="0" bIns="0" anchor="ctr"/>
          <a:lstStyle/>
          <a:p>
            <a:pPr algn="ctr">
              <a:lnSpc>
                <a:spcPct val="110000"/>
              </a:lnSpc>
              <a:buFont typeface="Arial" panose="020B0604020202020204" pitchFamily="34" charset="0"/>
              <a:buNone/>
              <a:defRPr/>
            </a:pPr>
            <a:r>
              <a:rPr kumimoji="1" lang="zh-CN" altLang="en-US" sz="1050" dirty="0">
                <a:solidFill>
                  <a:srgbClr val="FFFF00"/>
                </a:solidFill>
                <a:latin typeface="微软雅黑" panose="020B0503020204020204" pitchFamily="34" charset="-122"/>
                <a:ea typeface="微软雅黑" panose="020B0503020204020204" pitchFamily="34" charset="-122"/>
              </a:rPr>
              <a:t>生产管理</a:t>
            </a:r>
            <a:endParaRPr kumimoji="1" lang="zh-CN" altLang="en-US" sz="1050" dirty="0">
              <a:solidFill>
                <a:srgbClr val="FFFF00"/>
              </a:solidFill>
              <a:latin typeface="微软雅黑" panose="020B0503020204020204" pitchFamily="34" charset="-122"/>
              <a:ea typeface="微软雅黑" panose="020B0503020204020204" pitchFamily="34" charset="-122"/>
            </a:endParaRPr>
          </a:p>
        </p:txBody>
      </p:sp>
      <p:sp>
        <p:nvSpPr>
          <p:cNvPr id="109" name="矩形: 圆角 3"/>
          <p:cNvSpPr/>
          <p:nvPr/>
        </p:nvSpPr>
        <p:spPr>
          <a:xfrm>
            <a:off x="1160021" y="1842427"/>
            <a:ext cx="727474" cy="32548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产品研发</a:t>
            </a:r>
            <a:endParaRPr lang="zh-CN" altLang="en-US" sz="1050" b="0" dirty="0">
              <a:solidFill>
                <a:schemeClr val="tx1"/>
              </a:solidFill>
            </a:endParaRPr>
          </a:p>
        </p:txBody>
      </p:sp>
      <p:sp>
        <p:nvSpPr>
          <p:cNvPr id="110" name="矩形: 圆角 42"/>
          <p:cNvSpPr/>
          <p:nvPr/>
        </p:nvSpPr>
        <p:spPr>
          <a:xfrm>
            <a:off x="1917447" y="5014252"/>
            <a:ext cx="779986" cy="325482"/>
          </a:xfrm>
          <a:prstGeom prst="roundRect">
            <a:avLst/>
          </a:prstGeom>
          <a:solidFill>
            <a:schemeClr val="accent3">
              <a:lumMod val="40000"/>
              <a:lumOff val="60000"/>
            </a:schemeClr>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36000" tIns="0" rIns="36000" bIns="0" anchor="ctr"/>
          <a:lstStyle/>
          <a:p>
            <a:pPr algn="ctr">
              <a:lnSpc>
                <a:spcPts val="1100"/>
              </a:lnSpc>
              <a:buFont typeface="Arial" panose="020B0604020202020204" pitchFamily="34" charset="0"/>
              <a:buNone/>
              <a:defRPr/>
            </a:pPr>
            <a:r>
              <a:rPr lang="zh-CN" altLang="en-US" sz="1050" dirty="0" smtClean="0">
                <a:solidFill>
                  <a:schemeClr val="tx1"/>
                </a:solidFill>
              </a:rPr>
              <a:t>采购信息记录</a:t>
            </a:r>
            <a:endParaRPr lang="zh-CN" altLang="en-US" sz="1050" b="0" dirty="0">
              <a:solidFill>
                <a:schemeClr val="tx1"/>
              </a:solidFill>
            </a:endParaRPr>
          </a:p>
        </p:txBody>
      </p:sp>
      <p:sp>
        <p:nvSpPr>
          <p:cNvPr id="111" name="矩形: 圆角 77"/>
          <p:cNvSpPr/>
          <p:nvPr/>
        </p:nvSpPr>
        <p:spPr>
          <a:xfrm>
            <a:off x="1925386" y="3369604"/>
            <a:ext cx="750528" cy="324001"/>
          </a:xfrm>
          <a:prstGeom prst="roundRect">
            <a:avLst/>
          </a:prstGeom>
          <a:solidFill>
            <a:schemeClr val="accent3">
              <a:lumMod val="40000"/>
              <a:lumOff val="60000"/>
            </a:schemeClr>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36000" tIns="0" rIns="36000" bIns="0" anchor="ctr"/>
          <a:lstStyle/>
          <a:p>
            <a:pPr algn="ctr">
              <a:lnSpc>
                <a:spcPts val="1100"/>
              </a:lnSpc>
              <a:buFont typeface="Arial" panose="020B0604020202020204" pitchFamily="34" charset="0"/>
              <a:buNone/>
              <a:defRPr/>
            </a:pPr>
            <a:r>
              <a:rPr lang="zh-CN" altLang="en-US" sz="1050" b="0" dirty="0">
                <a:solidFill>
                  <a:schemeClr val="tx1"/>
                </a:solidFill>
              </a:rPr>
              <a:t>采购需求</a:t>
            </a:r>
            <a:endParaRPr lang="zh-CN" altLang="en-US" sz="1050" b="0" dirty="0">
              <a:solidFill>
                <a:schemeClr val="tx1"/>
              </a:solidFill>
            </a:endParaRPr>
          </a:p>
        </p:txBody>
      </p:sp>
      <p:sp>
        <p:nvSpPr>
          <p:cNvPr id="112" name="矩形: 圆角 40"/>
          <p:cNvSpPr/>
          <p:nvPr/>
        </p:nvSpPr>
        <p:spPr>
          <a:xfrm>
            <a:off x="208283" y="2120239"/>
            <a:ext cx="726193" cy="32548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项目立项</a:t>
            </a:r>
            <a:endParaRPr lang="zh-CN" altLang="en-US" sz="1050" b="0" dirty="0">
              <a:solidFill>
                <a:schemeClr val="tx1"/>
              </a:solidFill>
            </a:endParaRPr>
          </a:p>
        </p:txBody>
      </p:sp>
      <p:sp>
        <p:nvSpPr>
          <p:cNvPr id="113" name="矩形: 圆角 43"/>
          <p:cNvSpPr/>
          <p:nvPr/>
        </p:nvSpPr>
        <p:spPr>
          <a:xfrm>
            <a:off x="1140972" y="2401227"/>
            <a:ext cx="742843" cy="32548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产品</a:t>
            </a:r>
            <a:r>
              <a:rPr lang="en-US" altLang="zh-CN" sz="1050" b="0" dirty="0">
                <a:solidFill>
                  <a:schemeClr val="tx1"/>
                </a:solidFill>
              </a:rPr>
              <a:t>BOM</a:t>
            </a:r>
            <a:endParaRPr lang="zh-CN" altLang="en-US" sz="1050" b="0" dirty="0">
              <a:solidFill>
                <a:schemeClr val="tx1"/>
              </a:solidFill>
            </a:endParaRPr>
          </a:p>
        </p:txBody>
      </p:sp>
      <p:sp>
        <p:nvSpPr>
          <p:cNvPr id="114" name="矩形: 圆角 60"/>
          <p:cNvSpPr/>
          <p:nvPr/>
        </p:nvSpPr>
        <p:spPr>
          <a:xfrm>
            <a:off x="214633" y="1364590"/>
            <a:ext cx="726193" cy="32400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项目投标</a:t>
            </a:r>
            <a:endParaRPr lang="zh-CN" altLang="en-US" sz="1050" b="0" dirty="0">
              <a:solidFill>
                <a:schemeClr val="tx1"/>
              </a:solidFill>
            </a:endParaRPr>
          </a:p>
        </p:txBody>
      </p:sp>
      <p:sp>
        <p:nvSpPr>
          <p:cNvPr id="115" name="矩形: 圆角 63"/>
          <p:cNvSpPr/>
          <p:nvPr/>
        </p:nvSpPr>
        <p:spPr>
          <a:xfrm>
            <a:off x="211458" y="3369602"/>
            <a:ext cx="726193" cy="32548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项目计划</a:t>
            </a:r>
            <a:endParaRPr lang="zh-CN" altLang="en-US" sz="1050" b="0" dirty="0">
              <a:solidFill>
                <a:schemeClr val="tx1"/>
              </a:solidFill>
            </a:endParaRPr>
          </a:p>
        </p:txBody>
      </p:sp>
      <p:sp>
        <p:nvSpPr>
          <p:cNvPr id="116" name="矩形: 圆角 42"/>
          <p:cNvSpPr/>
          <p:nvPr/>
        </p:nvSpPr>
        <p:spPr>
          <a:xfrm>
            <a:off x="1921448" y="5571465"/>
            <a:ext cx="779987" cy="324002"/>
          </a:xfrm>
          <a:prstGeom prst="roundRect">
            <a:avLst/>
          </a:prstGeom>
          <a:solidFill>
            <a:schemeClr val="accent3">
              <a:lumMod val="40000"/>
              <a:lumOff val="60000"/>
            </a:schemeClr>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36000" tIns="0" rIns="36000" bIns="0" anchor="ctr"/>
          <a:lstStyle/>
          <a:p>
            <a:pPr algn="ctr">
              <a:lnSpc>
                <a:spcPts val="1100"/>
              </a:lnSpc>
              <a:buFont typeface="Arial" panose="020B0604020202020204" pitchFamily="34" charset="0"/>
              <a:buNone/>
              <a:defRPr/>
            </a:pPr>
            <a:r>
              <a:rPr lang="zh-CN" altLang="en-US" sz="1050" b="0" dirty="0">
                <a:solidFill>
                  <a:schemeClr val="tx1"/>
                </a:solidFill>
              </a:rPr>
              <a:t>采购价格</a:t>
            </a:r>
            <a:endParaRPr lang="zh-CN" altLang="en-US" sz="1050" b="0" dirty="0">
              <a:solidFill>
                <a:schemeClr val="tx1"/>
              </a:solidFill>
            </a:endParaRPr>
          </a:p>
        </p:txBody>
      </p:sp>
      <p:cxnSp>
        <p:nvCxnSpPr>
          <p:cNvPr id="117" name="直线箭头连接符 22"/>
          <p:cNvCxnSpPr>
            <a:stCxn id="114" idx="2"/>
            <a:endCxn id="112" idx="0"/>
          </p:cNvCxnSpPr>
          <p:nvPr/>
        </p:nvCxnSpPr>
        <p:spPr bwMode="auto">
          <a:xfrm rot="5400000">
            <a:off x="371681" y="1888291"/>
            <a:ext cx="405748" cy="6350"/>
          </a:xfrm>
          <a:prstGeom prst="bentConnector3">
            <a:avLst>
              <a:gd name="adj1" fmla="val 420"/>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18" name="直线箭头连接符 22"/>
          <p:cNvCxnSpPr>
            <a:stCxn id="112" idx="2"/>
            <a:endCxn id="115" idx="0"/>
          </p:cNvCxnSpPr>
          <p:nvPr/>
        </p:nvCxnSpPr>
        <p:spPr bwMode="auto">
          <a:xfrm>
            <a:off x="571380" y="2445721"/>
            <a:ext cx="2985" cy="923881"/>
          </a:xfrm>
          <a:prstGeom prst="straightConnector1">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19" name="肘形连接符 15"/>
          <p:cNvCxnSpPr>
            <a:stCxn id="115" idx="3"/>
            <a:endCxn id="109" idx="1"/>
          </p:cNvCxnSpPr>
          <p:nvPr/>
        </p:nvCxnSpPr>
        <p:spPr bwMode="auto">
          <a:xfrm flipV="1">
            <a:off x="937651" y="2005168"/>
            <a:ext cx="222370" cy="1527175"/>
          </a:xfrm>
          <a:prstGeom prst="bentConnector3">
            <a:avLst>
              <a:gd name="adj1" fmla="val 50000"/>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20" name="直线箭头连接符 22"/>
          <p:cNvCxnSpPr>
            <a:stCxn id="110" idx="2"/>
            <a:endCxn id="116" idx="0"/>
          </p:cNvCxnSpPr>
          <p:nvPr/>
        </p:nvCxnSpPr>
        <p:spPr bwMode="auto">
          <a:xfrm>
            <a:off x="2307440" y="5339734"/>
            <a:ext cx="4002" cy="231731"/>
          </a:xfrm>
          <a:prstGeom prst="straightConnector1">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21" name="直线箭头连接符 22"/>
          <p:cNvCxnSpPr>
            <a:stCxn id="115" idx="2"/>
            <a:endCxn id="124" idx="0"/>
          </p:cNvCxnSpPr>
          <p:nvPr/>
        </p:nvCxnSpPr>
        <p:spPr bwMode="auto">
          <a:xfrm rot="5400000">
            <a:off x="402333" y="3865718"/>
            <a:ext cx="342856" cy="1589"/>
          </a:xfrm>
          <a:prstGeom prst="bentConnector3">
            <a:avLst>
              <a:gd name="adj1" fmla="val 50000"/>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sp>
        <p:nvSpPr>
          <p:cNvPr id="122" name="矩形: 圆角 42"/>
          <p:cNvSpPr/>
          <p:nvPr/>
        </p:nvSpPr>
        <p:spPr>
          <a:xfrm>
            <a:off x="2977897" y="1909104"/>
            <a:ext cx="779986" cy="324001"/>
          </a:xfrm>
          <a:prstGeom prst="roundRect">
            <a:avLst/>
          </a:prstGeom>
          <a:solidFill>
            <a:schemeClr val="accent3">
              <a:lumMod val="40000"/>
              <a:lumOff val="60000"/>
            </a:schemeClr>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36000" tIns="0" rIns="36000" bIns="0" anchor="ctr"/>
          <a:lstStyle/>
          <a:p>
            <a:pPr algn="ctr">
              <a:lnSpc>
                <a:spcPts val="1100"/>
              </a:lnSpc>
              <a:buFont typeface="Arial" panose="020B0604020202020204" pitchFamily="34" charset="0"/>
              <a:buNone/>
              <a:defRPr/>
            </a:pPr>
            <a:r>
              <a:rPr lang="zh-CN" altLang="en-US" sz="1050" b="0" dirty="0">
                <a:solidFill>
                  <a:schemeClr val="tx1"/>
                </a:solidFill>
              </a:rPr>
              <a:t>采购合同</a:t>
            </a:r>
            <a:endParaRPr lang="zh-CN" altLang="en-US" sz="1050" b="0" dirty="0">
              <a:solidFill>
                <a:schemeClr val="tx1"/>
              </a:solidFill>
            </a:endParaRPr>
          </a:p>
        </p:txBody>
      </p:sp>
      <p:cxnSp>
        <p:nvCxnSpPr>
          <p:cNvPr id="123" name="直线箭头连接符 22"/>
          <p:cNvCxnSpPr>
            <a:stCxn id="109" idx="2"/>
            <a:endCxn id="113" idx="0"/>
          </p:cNvCxnSpPr>
          <p:nvPr/>
        </p:nvCxnSpPr>
        <p:spPr bwMode="auto">
          <a:xfrm flipH="1">
            <a:off x="1512394" y="2167909"/>
            <a:ext cx="10682" cy="233318"/>
          </a:xfrm>
          <a:prstGeom prst="straightConnector1">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sp>
        <p:nvSpPr>
          <p:cNvPr id="124" name="矩形: 圆角 63"/>
          <p:cNvSpPr/>
          <p:nvPr/>
        </p:nvSpPr>
        <p:spPr>
          <a:xfrm>
            <a:off x="209869" y="4037940"/>
            <a:ext cx="726194" cy="32400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项目预算</a:t>
            </a:r>
            <a:endParaRPr lang="zh-CN" altLang="en-US" sz="1050" b="0" dirty="0">
              <a:solidFill>
                <a:schemeClr val="tx1"/>
              </a:solidFill>
            </a:endParaRPr>
          </a:p>
        </p:txBody>
      </p:sp>
      <p:sp>
        <p:nvSpPr>
          <p:cNvPr id="125" name="矩形: 圆角 63"/>
          <p:cNvSpPr/>
          <p:nvPr/>
        </p:nvSpPr>
        <p:spPr>
          <a:xfrm>
            <a:off x="255907" y="4696754"/>
            <a:ext cx="648067" cy="324001"/>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项目执行控制</a:t>
            </a:r>
            <a:endParaRPr lang="zh-CN" altLang="en-US" sz="1050" b="0" dirty="0">
              <a:solidFill>
                <a:schemeClr val="tx1"/>
              </a:solidFill>
            </a:endParaRPr>
          </a:p>
        </p:txBody>
      </p:sp>
      <p:sp>
        <p:nvSpPr>
          <p:cNvPr id="126" name="矩形: 圆角 63"/>
          <p:cNvSpPr/>
          <p:nvPr/>
        </p:nvSpPr>
        <p:spPr>
          <a:xfrm>
            <a:off x="285499" y="6010250"/>
            <a:ext cx="601960" cy="32400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项目关闭</a:t>
            </a:r>
            <a:endParaRPr lang="en-US" altLang="zh-CN" sz="1050" b="0" dirty="0">
              <a:solidFill>
                <a:schemeClr val="tx1"/>
              </a:solidFill>
            </a:endParaRPr>
          </a:p>
        </p:txBody>
      </p:sp>
      <p:cxnSp>
        <p:nvCxnSpPr>
          <p:cNvPr id="127" name="直线箭头连接符 22"/>
          <p:cNvCxnSpPr>
            <a:stCxn id="116" idx="3"/>
            <a:endCxn id="122" idx="1"/>
          </p:cNvCxnSpPr>
          <p:nvPr/>
        </p:nvCxnSpPr>
        <p:spPr bwMode="auto">
          <a:xfrm flipV="1">
            <a:off x="2701435" y="2071105"/>
            <a:ext cx="276462" cy="3662361"/>
          </a:xfrm>
          <a:prstGeom prst="bentConnector3">
            <a:avLst>
              <a:gd name="adj1" fmla="val 50000"/>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28" name="直线箭头连接符 22"/>
          <p:cNvCxnSpPr>
            <a:endCxn id="162" idx="0"/>
          </p:cNvCxnSpPr>
          <p:nvPr/>
        </p:nvCxnSpPr>
        <p:spPr bwMode="auto">
          <a:xfrm rot="5400000">
            <a:off x="2168773" y="3831832"/>
            <a:ext cx="279250" cy="15495"/>
          </a:xfrm>
          <a:prstGeom prst="bentConnector3">
            <a:avLst>
              <a:gd name="adj1" fmla="val -2391"/>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sp>
        <p:nvSpPr>
          <p:cNvPr id="129" name="矩形 68"/>
          <p:cNvSpPr/>
          <p:nvPr/>
        </p:nvSpPr>
        <p:spPr>
          <a:xfrm>
            <a:off x="5701350" y="2681960"/>
            <a:ext cx="1100177" cy="2244349"/>
          </a:xfrm>
          <a:prstGeom prst="rect">
            <a:avLst/>
          </a:prstGeom>
          <a:solidFill>
            <a:sysClr val="window" lastClr="FFFFFF"/>
          </a:solidFill>
          <a:ln w="12700" cap="flat" cmpd="sng" algn="ctr">
            <a:solidFill>
              <a:srgbClr val="A5A5A5"/>
            </a:solidFill>
            <a:prstDash val="dash"/>
            <a:miter lim="800000"/>
          </a:ln>
          <a:effectLst/>
        </p:spPr>
        <p:txBody>
          <a:bodyPr anchor="ctr"/>
          <a:lstStyle/>
          <a:p>
            <a:pPr algn="ctr" eaLnBrk="1" fontAlgn="auto" hangingPunct="1">
              <a:spcBef>
                <a:spcPts val="0"/>
              </a:spcBef>
              <a:spcAft>
                <a:spcPts val="0"/>
              </a:spcAft>
              <a:defRPr/>
            </a:pPr>
            <a:endParaRPr lang="zh-CN" altLang="en-US" sz="1050" b="0" kern="0">
              <a:solidFill>
                <a:prstClr val="black"/>
              </a:solidFill>
              <a:latin typeface="微软雅黑" panose="020B0503020204020204" pitchFamily="34" charset="-122"/>
              <a:ea typeface="微软雅黑" panose="020B0503020204020204" pitchFamily="34" charset="-122"/>
            </a:endParaRPr>
          </a:p>
        </p:txBody>
      </p:sp>
      <p:sp>
        <p:nvSpPr>
          <p:cNvPr id="130" name="矩形: 圆角 8"/>
          <p:cNvSpPr/>
          <p:nvPr/>
        </p:nvSpPr>
        <p:spPr>
          <a:xfrm>
            <a:off x="4364930" y="1699554"/>
            <a:ext cx="742843" cy="324001"/>
          </a:xfrm>
          <a:prstGeom prst="roundRect">
            <a:avLst/>
          </a:prstGeom>
          <a:solidFill>
            <a:schemeClr val="accent3">
              <a:lumMod val="40000"/>
              <a:lumOff val="60000"/>
            </a:schemeClr>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物资入库</a:t>
            </a:r>
            <a:endParaRPr lang="zh-CN" altLang="en-US" sz="1050" b="0" dirty="0">
              <a:solidFill>
                <a:schemeClr val="tx1"/>
              </a:solidFill>
            </a:endParaRPr>
          </a:p>
        </p:txBody>
      </p:sp>
      <p:sp>
        <p:nvSpPr>
          <p:cNvPr id="131" name="矩形: 圆角 9"/>
          <p:cNvSpPr/>
          <p:nvPr/>
        </p:nvSpPr>
        <p:spPr>
          <a:xfrm>
            <a:off x="4369693" y="2237715"/>
            <a:ext cx="742843" cy="324002"/>
          </a:xfrm>
          <a:prstGeom prst="roundRect">
            <a:avLst/>
          </a:prstGeom>
          <a:solidFill>
            <a:schemeClr val="accent3">
              <a:lumMod val="40000"/>
              <a:lumOff val="60000"/>
            </a:schemeClr>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物料转移</a:t>
            </a:r>
            <a:endParaRPr lang="zh-CN" altLang="en-US" sz="1050" b="0" dirty="0">
              <a:solidFill>
                <a:schemeClr val="tx1"/>
              </a:solidFill>
            </a:endParaRPr>
          </a:p>
        </p:txBody>
      </p:sp>
      <p:sp>
        <p:nvSpPr>
          <p:cNvPr id="132" name="矩形: 圆角 9"/>
          <p:cNvSpPr/>
          <p:nvPr/>
        </p:nvSpPr>
        <p:spPr>
          <a:xfrm>
            <a:off x="4361755" y="2796514"/>
            <a:ext cx="742843" cy="325482"/>
          </a:xfrm>
          <a:prstGeom prst="roundRect">
            <a:avLst/>
          </a:prstGeom>
          <a:solidFill>
            <a:schemeClr val="accent3">
              <a:lumMod val="40000"/>
              <a:lumOff val="60000"/>
            </a:schemeClr>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材料出库</a:t>
            </a:r>
            <a:endParaRPr lang="zh-CN" altLang="en-US" sz="1050" b="0" dirty="0">
              <a:solidFill>
                <a:schemeClr val="tx1"/>
              </a:solidFill>
            </a:endParaRPr>
          </a:p>
        </p:txBody>
      </p:sp>
      <p:sp>
        <p:nvSpPr>
          <p:cNvPr id="133" name="矩形: 圆角 9"/>
          <p:cNvSpPr/>
          <p:nvPr/>
        </p:nvSpPr>
        <p:spPr>
          <a:xfrm>
            <a:off x="4390330" y="3974439"/>
            <a:ext cx="742843" cy="325482"/>
          </a:xfrm>
          <a:prstGeom prst="roundRect">
            <a:avLst/>
          </a:prstGeom>
          <a:solidFill>
            <a:schemeClr val="accent3">
              <a:lumMod val="40000"/>
              <a:lumOff val="60000"/>
            </a:schemeClr>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备品备件</a:t>
            </a:r>
            <a:endParaRPr lang="zh-CN" altLang="en-US" sz="1050" b="0" dirty="0">
              <a:solidFill>
                <a:schemeClr val="tx1"/>
              </a:solidFill>
            </a:endParaRPr>
          </a:p>
        </p:txBody>
      </p:sp>
      <p:sp>
        <p:nvSpPr>
          <p:cNvPr id="134" name="矩形: 圆角 9"/>
          <p:cNvSpPr/>
          <p:nvPr/>
        </p:nvSpPr>
        <p:spPr>
          <a:xfrm>
            <a:off x="4376043" y="4474504"/>
            <a:ext cx="742843" cy="324001"/>
          </a:xfrm>
          <a:prstGeom prst="roundRect">
            <a:avLst/>
          </a:prstGeom>
          <a:solidFill>
            <a:schemeClr val="accent3">
              <a:lumMod val="40000"/>
              <a:lumOff val="60000"/>
            </a:schemeClr>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委外物资</a:t>
            </a:r>
            <a:endParaRPr lang="en-US" altLang="zh-CN" sz="1050" b="0" dirty="0">
              <a:solidFill>
                <a:schemeClr val="tx1"/>
              </a:solidFill>
            </a:endParaRPr>
          </a:p>
        </p:txBody>
      </p:sp>
      <p:sp>
        <p:nvSpPr>
          <p:cNvPr id="135" name="矩形: 圆角 8"/>
          <p:cNvSpPr/>
          <p:nvPr/>
        </p:nvSpPr>
        <p:spPr>
          <a:xfrm>
            <a:off x="5834002" y="2703235"/>
            <a:ext cx="833777" cy="324001"/>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生产配送</a:t>
            </a:r>
            <a:endParaRPr lang="zh-CN" altLang="en-US" sz="1050" b="0" dirty="0">
              <a:solidFill>
                <a:schemeClr val="tx1"/>
              </a:solidFill>
            </a:endParaRPr>
          </a:p>
        </p:txBody>
      </p:sp>
      <p:sp>
        <p:nvSpPr>
          <p:cNvPr id="136" name="矩形: 圆角 8"/>
          <p:cNvSpPr/>
          <p:nvPr/>
        </p:nvSpPr>
        <p:spPr>
          <a:xfrm>
            <a:off x="5817237" y="3283877"/>
            <a:ext cx="835059" cy="32548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非生产性物资领用</a:t>
            </a:r>
            <a:endParaRPr lang="zh-CN" altLang="en-US" sz="1050" b="0" dirty="0">
              <a:solidFill>
                <a:schemeClr val="tx1"/>
              </a:solidFill>
            </a:endParaRPr>
          </a:p>
        </p:txBody>
      </p:sp>
      <p:sp>
        <p:nvSpPr>
          <p:cNvPr id="137" name="矩形: 圆角 8"/>
          <p:cNvSpPr/>
          <p:nvPr/>
        </p:nvSpPr>
        <p:spPr>
          <a:xfrm>
            <a:off x="5814062" y="5228564"/>
            <a:ext cx="835059" cy="32548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完工入库</a:t>
            </a:r>
            <a:endParaRPr lang="zh-CN" altLang="en-US" sz="1050" b="0" dirty="0">
              <a:solidFill>
                <a:schemeClr val="tx1"/>
              </a:solidFill>
            </a:endParaRPr>
          </a:p>
        </p:txBody>
      </p:sp>
      <p:cxnSp>
        <p:nvCxnSpPr>
          <p:cNvPr id="138" name="肘形连接符 15"/>
          <p:cNvCxnSpPr>
            <a:stCxn id="139" idx="2"/>
            <a:endCxn id="173" idx="0"/>
          </p:cNvCxnSpPr>
          <p:nvPr/>
        </p:nvCxnSpPr>
        <p:spPr bwMode="auto">
          <a:xfrm rot="5400000">
            <a:off x="6088200" y="1827368"/>
            <a:ext cx="303168" cy="1"/>
          </a:xfrm>
          <a:prstGeom prst="bentConnector3">
            <a:avLst>
              <a:gd name="adj1" fmla="val 50000"/>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sp>
        <p:nvSpPr>
          <p:cNvPr id="139" name="矩形: 圆角 8"/>
          <p:cNvSpPr/>
          <p:nvPr/>
        </p:nvSpPr>
        <p:spPr>
          <a:xfrm>
            <a:off x="5894559" y="1350302"/>
            <a:ext cx="690449" cy="325482"/>
          </a:xfrm>
          <a:prstGeom prst="roundRect">
            <a:avLst/>
          </a:prstGeom>
          <a:solidFill>
            <a:schemeClr val="accent3">
              <a:lumMod val="40000"/>
              <a:lumOff val="60000"/>
            </a:schemeClr>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生产计划</a:t>
            </a:r>
            <a:endParaRPr lang="zh-CN" altLang="en-US" sz="1050" b="0" dirty="0">
              <a:solidFill>
                <a:schemeClr val="tx1"/>
              </a:solidFill>
            </a:endParaRPr>
          </a:p>
        </p:txBody>
      </p:sp>
      <p:sp>
        <p:nvSpPr>
          <p:cNvPr id="140" name="矩形: 圆角 8"/>
          <p:cNvSpPr/>
          <p:nvPr/>
        </p:nvSpPr>
        <p:spPr>
          <a:xfrm>
            <a:off x="8130288" y="1414183"/>
            <a:ext cx="759494" cy="32548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总账管理</a:t>
            </a:r>
            <a:endParaRPr lang="zh-CN" altLang="en-US" sz="1050" b="0" dirty="0">
              <a:solidFill>
                <a:schemeClr val="tx1"/>
              </a:solidFill>
            </a:endParaRPr>
          </a:p>
        </p:txBody>
      </p:sp>
      <p:sp>
        <p:nvSpPr>
          <p:cNvPr id="141" name="Rounded Rectangle 194"/>
          <p:cNvSpPr/>
          <p:nvPr/>
        </p:nvSpPr>
        <p:spPr>
          <a:xfrm>
            <a:off x="8136575" y="1989239"/>
            <a:ext cx="759495" cy="32548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buFont typeface="Arial" panose="020B0604020202020204" pitchFamily="34" charset="0"/>
              <a:buNone/>
              <a:defRPr/>
            </a:pPr>
            <a:r>
              <a:rPr lang="zh-CN" altLang="en-US" sz="1050" b="0" dirty="0">
                <a:solidFill>
                  <a:schemeClr val="tx1"/>
                </a:solidFill>
              </a:rPr>
              <a:t>应收账款</a:t>
            </a:r>
            <a:endParaRPr lang="en-US" sz="1050" b="0" dirty="0">
              <a:solidFill>
                <a:schemeClr val="tx1"/>
              </a:solidFill>
            </a:endParaRPr>
          </a:p>
        </p:txBody>
      </p:sp>
      <p:sp>
        <p:nvSpPr>
          <p:cNvPr id="142" name="Rounded Rectangle 194"/>
          <p:cNvSpPr/>
          <p:nvPr/>
        </p:nvSpPr>
        <p:spPr>
          <a:xfrm>
            <a:off x="8148576" y="2965170"/>
            <a:ext cx="759494" cy="32548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buFont typeface="Arial" panose="020B0604020202020204" pitchFamily="34" charset="0"/>
              <a:buNone/>
              <a:defRPr/>
            </a:pPr>
            <a:r>
              <a:rPr lang="zh-CN" altLang="en-US" sz="1050" b="0" dirty="0">
                <a:solidFill>
                  <a:schemeClr val="tx1"/>
                </a:solidFill>
              </a:rPr>
              <a:t>应付账款</a:t>
            </a:r>
            <a:endParaRPr lang="en-US" sz="1050" b="0" dirty="0">
              <a:solidFill>
                <a:schemeClr val="tx1"/>
              </a:solidFill>
            </a:endParaRPr>
          </a:p>
        </p:txBody>
      </p:sp>
      <p:sp>
        <p:nvSpPr>
          <p:cNvPr id="143" name="Rounded Rectangle 194"/>
          <p:cNvSpPr/>
          <p:nvPr/>
        </p:nvSpPr>
        <p:spPr>
          <a:xfrm>
            <a:off x="8223125" y="6460846"/>
            <a:ext cx="745405" cy="32400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buFont typeface="Arial" panose="020B0604020202020204" pitchFamily="34" charset="0"/>
              <a:buNone/>
              <a:defRPr/>
            </a:pPr>
            <a:r>
              <a:rPr lang="zh-CN" altLang="en-US" sz="1050" b="0" dirty="0">
                <a:solidFill>
                  <a:schemeClr val="tx1"/>
                </a:solidFill>
              </a:rPr>
              <a:t>预算管理</a:t>
            </a:r>
            <a:endParaRPr lang="en-US" sz="1050" b="0" dirty="0">
              <a:solidFill>
                <a:schemeClr val="tx1"/>
              </a:solidFill>
            </a:endParaRPr>
          </a:p>
        </p:txBody>
      </p:sp>
      <p:sp>
        <p:nvSpPr>
          <p:cNvPr id="144" name="Rounded Rectangle 194"/>
          <p:cNvSpPr/>
          <p:nvPr/>
        </p:nvSpPr>
        <p:spPr>
          <a:xfrm>
            <a:off x="8204075" y="6008662"/>
            <a:ext cx="774864" cy="32548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buFont typeface="Arial" panose="020B0604020202020204" pitchFamily="34" charset="0"/>
              <a:buNone/>
              <a:defRPr/>
            </a:pPr>
            <a:r>
              <a:rPr lang="zh-CN" altLang="en-US" sz="1050" b="0" dirty="0">
                <a:solidFill>
                  <a:schemeClr val="tx1"/>
                </a:solidFill>
              </a:rPr>
              <a:t>成本核算</a:t>
            </a:r>
            <a:endParaRPr lang="en-US" altLang="zh-CN" sz="1050" b="0" dirty="0">
              <a:solidFill>
                <a:schemeClr val="tx1"/>
              </a:solidFill>
            </a:endParaRPr>
          </a:p>
        </p:txBody>
      </p:sp>
      <p:cxnSp>
        <p:nvCxnSpPr>
          <p:cNvPr id="146" name="肘形连接符 15"/>
          <p:cNvCxnSpPr>
            <a:stCxn id="113" idx="3"/>
            <a:endCxn id="111" idx="0"/>
          </p:cNvCxnSpPr>
          <p:nvPr/>
        </p:nvCxnSpPr>
        <p:spPr bwMode="auto">
          <a:xfrm>
            <a:off x="1883815" y="2563968"/>
            <a:ext cx="416835" cy="805636"/>
          </a:xfrm>
          <a:prstGeom prst="bentConnector2">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47" name="肘形连接符 15"/>
          <p:cNvCxnSpPr>
            <a:stCxn id="125" idx="3"/>
            <a:endCxn id="129" idx="1"/>
          </p:cNvCxnSpPr>
          <p:nvPr/>
        </p:nvCxnSpPr>
        <p:spPr bwMode="auto">
          <a:xfrm flipV="1">
            <a:off x="903974" y="3804135"/>
            <a:ext cx="4797376" cy="1054620"/>
          </a:xfrm>
          <a:prstGeom prst="bentConnector3">
            <a:avLst>
              <a:gd name="adj1" fmla="val 41804"/>
            </a:avLst>
          </a:prstGeom>
          <a:noFill/>
          <a:ln w="6350" algn="ctr">
            <a:solidFill>
              <a:srgbClr val="FFC000"/>
            </a:solidFill>
            <a:miter lim="800000"/>
            <a:tailEnd type="triangle" w="med" len="med"/>
          </a:ln>
          <a:extLst>
            <a:ext uri="{909E8E84-426E-40DD-AFC4-6F175D3DCCD1}">
              <a14:hiddenFill xmlns:a14="http://schemas.microsoft.com/office/drawing/2010/main">
                <a:noFill/>
              </a14:hiddenFill>
            </a:ext>
          </a:extLst>
        </p:spPr>
      </p:cxnSp>
      <p:sp>
        <p:nvSpPr>
          <p:cNvPr id="149" name="AutoShape 14"/>
          <p:cNvSpPr>
            <a:spLocks noChangeArrowheads="1"/>
          </p:cNvSpPr>
          <p:nvPr/>
        </p:nvSpPr>
        <p:spPr bwMode="auto">
          <a:xfrm>
            <a:off x="7907785" y="1009370"/>
            <a:ext cx="1112984" cy="292934"/>
          </a:xfrm>
          <a:prstGeom prst="chevron">
            <a:avLst>
              <a:gd name="adj" fmla="val 10298"/>
            </a:avLst>
          </a:prstGeom>
          <a:solidFill>
            <a:schemeClr val="tx2">
              <a:lumMod val="60000"/>
              <a:lumOff val="40000"/>
            </a:schemeClr>
          </a:solidFill>
          <a:ln w="19050" cmpd="sng">
            <a:noFill/>
            <a:miter lim="800000"/>
          </a:ln>
        </p:spPr>
        <p:txBody>
          <a:bodyPr lIns="0" tIns="0" rIns="0" bIns="0" anchor="ctr"/>
          <a:lstStyle/>
          <a:p>
            <a:pPr algn="ctr">
              <a:lnSpc>
                <a:spcPct val="110000"/>
              </a:lnSpc>
              <a:buFont typeface="Arial" panose="020B0604020202020204" pitchFamily="34" charset="0"/>
              <a:buNone/>
              <a:defRPr/>
            </a:pPr>
            <a:r>
              <a:rPr kumimoji="1" lang="zh-CN" altLang="en-US" sz="1050" dirty="0">
                <a:solidFill>
                  <a:srgbClr val="FFFF00"/>
                </a:solidFill>
                <a:latin typeface="微软雅黑" panose="020B0503020204020204" pitchFamily="34" charset="-122"/>
                <a:ea typeface="微软雅黑" panose="020B0503020204020204" pitchFamily="34" charset="-122"/>
              </a:rPr>
              <a:t>财务管理</a:t>
            </a:r>
            <a:endParaRPr kumimoji="1" lang="zh-CN" altLang="en-US" sz="1050" dirty="0">
              <a:solidFill>
                <a:srgbClr val="FFFF00"/>
              </a:solidFill>
              <a:latin typeface="微软雅黑" panose="020B0503020204020204" pitchFamily="34" charset="-122"/>
              <a:ea typeface="微软雅黑" panose="020B0503020204020204" pitchFamily="34" charset="-122"/>
            </a:endParaRPr>
          </a:p>
        </p:txBody>
      </p:sp>
      <p:cxnSp>
        <p:nvCxnSpPr>
          <p:cNvPr id="150" name="肘形连接符 15"/>
          <p:cNvCxnSpPr>
            <a:stCxn id="144" idx="1"/>
            <a:endCxn id="126" idx="3"/>
          </p:cNvCxnSpPr>
          <p:nvPr/>
        </p:nvCxnSpPr>
        <p:spPr bwMode="auto">
          <a:xfrm rot="10800000" flipV="1">
            <a:off x="887459" y="6171403"/>
            <a:ext cx="7316616" cy="848"/>
          </a:xfrm>
          <a:prstGeom prst="bentConnector3">
            <a:avLst>
              <a:gd name="adj1" fmla="val 50000"/>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51" name="连接符: 肘形 244"/>
          <p:cNvCxnSpPr>
            <a:stCxn id="124" idx="1"/>
            <a:endCxn id="143" idx="1"/>
          </p:cNvCxnSpPr>
          <p:nvPr/>
        </p:nvCxnSpPr>
        <p:spPr bwMode="auto">
          <a:xfrm rot="10800000" flipH="1" flipV="1">
            <a:off x="209869" y="4199941"/>
            <a:ext cx="8013256" cy="2422906"/>
          </a:xfrm>
          <a:prstGeom prst="bentConnector3">
            <a:avLst>
              <a:gd name="adj1" fmla="val -1484"/>
            </a:avLst>
          </a:prstGeom>
          <a:noFill/>
          <a:ln w="6350" algn="ctr">
            <a:solidFill>
              <a:srgbClr val="FFC000"/>
            </a:solidFill>
            <a:miter lim="800000"/>
            <a:tailEnd type="triangle" w="med" len="med"/>
          </a:ln>
          <a:extLst>
            <a:ext uri="{909E8E84-426E-40DD-AFC4-6F175D3DCCD1}">
              <a14:hiddenFill xmlns:a14="http://schemas.microsoft.com/office/drawing/2010/main">
                <a:noFill/>
              </a14:hiddenFill>
            </a:ext>
          </a:extLst>
        </p:spPr>
      </p:cxnSp>
      <p:cxnSp>
        <p:nvCxnSpPr>
          <p:cNvPr id="152" name="连接符: 肘形 178"/>
          <p:cNvCxnSpPr>
            <a:stCxn id="143" idx="0"/>
            <a:endCxn id="144" idx="2"/>
          </p:cNvCxnSpPr>
          <p:nvPr/>
        </p:nvCxnSpPr>
        <p:spPr bwMode="auto">
          <a:xfrm rot="16200000" flipV="1">
            <a:off x="8530317" y="6395334"/>
            <a:ext cx="126702" cy="4321"/>
          </a:xfrm>
          <a:prstGeom prst="bentConnector3">
            <a:avLst>
              <a:gd name="adj1" fmla="val 50000"/>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sp>
        <p:nvSpPr>
          <p:cNvPr id="153" name="Rounded Rectangle 194"/>
          <p:cNvSpPr/>
          <p:nvPr/>
        </p:nvSpPr>
        <p:spPr>
          <a:xfrm>
            <a:off x="8112000" y="3762095"/>
            <a:ext cx="759494" cy="32548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buFont typeface="Arial" panose="020B0604020202020204" pitchFamily="34" charset="0"/>
              <a:buNone/>
              <a:defRPr/>
            </a:pPr>
            <a:r>
              <a:rPr lang="zh-CN" altLang="en-US" sz="1050" b="0" dirty="0">
                <a:solidFill>
                  <a:schemeClr val="tx1"/>
                </a:solidFill>
              </a:rPr>
              <a:t>固定资产</a:t>
            </a:r>
            <a:endParaRPr lang="en-US" sz="1050" b="0" dirty="0">
              <a:solidFill>
                <a:schemeClr val="tx1"/>
              </a:solidFill>
            </a:endParaRPr>
          </a:p>
        </p:txBody>
      </p:sp>
      <p:sp>
        <p:nvSpPr>
          <p:cNvPr id="154" name="矩形: 圆角 8"/>
          <p:cNvSpPr/>
          <p:nvPr/>
        </p:nvSpPr>
        <p:spPr>
          <a:xfrm>
            <a:off x="7047868" y="3796639"/>
            <a:ext cx="833777" cy="32548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售后配件</a:t>
            </a:r>
            <a:endParaRPr lang="zh-CN" altLang="en-US" sz="1050" b="0" dirty="0">
              <a:solidFill>
                <a:schemeClr val="tx1"/>
              </a:solidFill>
            </a:endParaRPr>
          </a:p>
        </p:txBody>
      </p:sp>
      <p:cxnSp>
        <p:nvCxnSpPr>
          <p:cNvPr id="155" name="肘形连接符 15"/>
          <p:cNvCxnSpPr>
            <a:stCxn id="166" idx="3"/>
            <a:endCxn id="130" idx="1"/>
          </p:cNvCxnSpPr>
          <p:nvPr/>
        </p:nvCxnSpPr>
        <p:spPr bwMode="auto">
          <a:xfrm flipV="1">
            <a:off x="3754708" y="1861555"/>
            <a:ext cx="610222" cy="2312986"/>
          </a:xfrm>
          <a:prstGeom prst="bentConnector3">
            <a:avLst>
              <a:gd name="adj1" fmla="val 50000"/>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56" name="肘形连接符 15"/>
          <p:cNvCxnSpPr>
            <a:stCxn id="113" idx="2"/>
            <a:endCxn id="169" idx="0"/>
          </p:cNvCxnSpPr>
          <p:nvPr/>
        </p:nvCxnSpPr>
        <p:spPr bwMode="auto">
          <a:xfrm rot="16200000" flipH="1">
            <a:off x="1398910" y="2840193"/>
            <a:ext cx="231730" cy="4762"/>
          </a:xfrm>
          <a:prstGeom prst="bentConnector3">
            <a:avLst>
              <a:gd name="adj1" fmla="val 2648"/>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sp>
        <p:nvSpPr>
          <p:cNvPr id="157" name="Rounded Rectangle 194"/>
          <p:cNvSpPr/>
          <p:nvPr/>
        </p:nvSpPr>
        <p:spPr>
          <a:xfrm>
            <a:off x="7036754" y="1778927"/>
            <a:ext cx="833778" cy="32548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buFont typeface="Arial" panose="020B0604020202020204" pitchFamily="34" charset="0"/>
              <a:buNone/>
              <a:defRPr/>
            </a:pPr>
            <a:r>
              <a:rPr lang="zh-CN" altLang="en-US" sz="1050" b="0" dirty="0">
                <a:solidFill>
                  <a:schemeClr val="tx1"/>
                </a:solidFill>
              </a:rPr>
              <a:t>配件销售</a:t>
            </a:r>
            <a:endParaRPr lang="en-US" sz="1050" b="0" dirty="0">
              <a:solidFill>
                <a:schemeClr val="tx1"/>
              </a:solidFill>
            </a:endParaRPr>
          </a:p>
        </p:txBody>
      </p:sp>
      <p:sp>
        <p:nvSpPr>
          <p:cNvPr id="158" name="Rounded Rectangle 194"/>
          <p:cNvSpPr/>
          <p:nvPr/>
        </p:nvSpPr>
        <p:spPr>
          <a:xfrm>
            <a:off x="7030404" y="2218665"/>
            <a:ext cx="833778" cy="32400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buFont typeface="Arial" panose="020B0604020202020204" pitchFamily="34" charset="0"/>
              <a:buNone/>
              <a:defRPr/>
            </a:pPr>
            <a:r>
              <a:rPr lang="zh-CN" altLang="en-US" sz="1050" b="0" dirty="0">
                <a:solidFill>
                  <a:schemeClr val="tx1"/>
                </a:solidFill>
              </a:rPr>
              <a:t>整车销售</a:t>
            </a:r>
            <a:endParaRPr lang="en-US" sz="1050" b="0" dirty="0">
              <a:solidFill>
                <a:schemeClr val="tx1"/>
              </a:solidFill>
            </a:endParaRPr>
          </a:p>
        </p:txBody>
      </p:sp>
      <p:cxnSp>
        <p:nvCxnSpPr>
          <p:cNvPr id="159" name="连接符: 肘形 230"/>
          <p:cNvCxnSpPr>
            <a:stCxn id="103" idx="3"/>
            <a:endCxn id="141" idx="1"/>
          </p:cNvCxnSpPr>
          <p:nvPr/>
        </p:nvCxnSpPr>
        <p:spPr bwMode="auto">
          <a:xfrm>
            <a:off x="7892577" y="2148296"/>
            <a:ext cx="243998" cy="3684"/>
          </a:xfrm>
          <a:prstGeom prst="bentConnector3">
            <a:avLst>
              <a:gd name="adj1" fmla="val 50000"/>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sp>
        <p:nvSpPr>
          <p:cNvPr id="160" name="Rounded Rectangle 194"/>
          <p:cNvSpPr/>
          <p:nvPr/>
        </p:nvSpPr>
        <p:spPr>
          <a:xfrm>
            <a:off x="5819586" y="4580865"/>
            <a:ext cx="833778" cy="32400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buFont typeface="Arial" panose="020B0604020202020204" pitchFamily="34" charset="0"/>
              <a:buNone/>
              <a:defRPr/>
            </a:pPr>
            <a:r>
              <a:rPr lang="zh-CN" altLang="en-US" sz="1050" b="0" dirty="0">
                <a:solidFill>
                  <a:schemeClr val="tx1"/>
                </a:solidFill>
              </a:rPr>
              <a:t>生产报工</a:t>
            </a:r>
            <a:endParaRPr lang="en-US" sz="1050" b="0" dirty="0">
              <a:solidFill>
                <a:schemeClr val="tx1"/>
              </a:solidFill>
            </a:endParaRPr>
          </a:p>
        </p:txBody>
      </p:sp>
      <p:sp>
        <p:nvSpPr>
          <p:cNvPr id="161" name="AutoShape 14"/>
          <p:cNvSpPr>
            <a:spLocks noChangeArrowheads="1"/>
          </p:cNvSpPr>
          <p:nvPr/>
        </p:nvSpPr>
        <p:spPr bwMode="auto">
          <a:xfrm>
            <a:off x="6975859" y="1018514"/>
            <a:ext cx="888851" cy="292934"/>
          </a:xfrm>
          <a:prstGeom prst="chevron">
            <a:avLst>
              <a:gd name="adj" fmla="val 10298"/>
            </a:avLst>
          </a:prstGeom>
          <a:solidFill>
            <a:schemeClr val="tx2">
              <a:lumMod val="60000"/>
              <a:lumOff val="40000"/>
            </a:schemeClr>
          </a:solidFill>
          <a:ln w="19050" cmpd="sng">
            <a:noFill/>
            <a:miter lim="800000"/>
          </a:ln>
        </p:spPr>
        <p:txBody>
          <a:bodyPr lIns="0" tIns="0" rIns="0" bIns="0" anchor="ctr"/>
          <a:lstStyle/>
          <a:p>
            <a:pPr algn="ctr">
              <a:lnSpc>
                <a:spcPct val="110000"/>
              </a:lnSpc>
              <a:buFont typeface="Arial" panose="020B0604020202020204" pitchFamily="34" charset="0"/>
              <a:buNone/>
              <a:defRPr/>
            </a:pPr>
            <a:r>
              <a:rPr kumimoji="1" lang="zh-CN" altLang="en-US" sz="1050" dirty="0">
                <a:solidFill>
                  <a:srgbClr val="FFFF00"/>
                </a:solidFill>
                <a:latin typeface="微软雅黑" panose="020B0503020204020204" pitchFamily="34" charset="-122"/>
                <a:ea typeface="微软雅黑" panose="020B0503020204020204" pitchFamily="34" charset="-122"/>
              </a:rPr>
              <a:t>销售</a:t>
            </a:r>
            <a:r>
              <a:rPr kumimoji="1" lang="en-US" altLang="zh-CN" sz="1050" dirty="0">
                <a:solidFill>
                  <a:srgbClr val="FFFF00"/>
                </a:solidFill>
                <a:latin typeface="微软雅黑" panose="020B0503020204020204" pitchFamily="34" charset="-122"/>
                <a:ea typeface="微软雅黑" panose="020B0503020204020204" pitchFamily="34" charset="-122"/>
              </a:rPr>
              <a:t>/</a:t>
            </a:r>
            <a:r>
              <a:rPr kumimoji="1" lang="zh-CN" altLang="en-US" sz="1050" dirty="0">
                <a:solidFill>
                  <a:srgbClr val="FFFF00"/>
                </a:solidFill>
                <a:latin typeface="微软雅黑" panose="020B0503020204020204" pitchFamily="34" charset="-122"/>
                <a:ea typeface="微软雅黑" panose="020B0503020204020204" pitchFamily="34" charset="-122"/>
              </a:rPr>
              <a:t>售后</a:t>
            </a:r>
            <a:endParaRPr kumimoji="1" lang="zh-CN" altLang="en-US" sz="1050" dirty="0">
              <a:solidFill>
                <a:srgbClr val="FFFF00"/>
              </a:solidFill>
              <a:latin typeface="微软雅黑" panose="020B0503020204020204" pitchFamily="34" charset="-122"/>
              <a:ea typeface="微软雅黑" panose="020B0503020204020204" pitchFamily="34" charset="-122"/>
            </a:endParaRPr>
          </a:p>
        </p:txBody>
      </p:sp>
      <p:sp>
        <p:nvSpPr>
          <p:cNvPr id="162" name="矩形: 圆角 77"/>
          <p:cNvSpPr/>
          <p:nvPr/>
        </p:nvSpPr>
        <p:spPr>
          <a:xfrm>
            <a:off x="1925386" y="3979204"/>
            <a:ext cx="750528" cy="324001"/>
          </a:xfrm>
          <a:prstGeom prst="roundRect">
            <a:avLst/>
          </a:prstGeom>
          <a:solidFill>
            <a:schemeClr val="accent3">
              <a:lumMod val="40000"/>
              <a:lumOff val="60000"/>
            </a:schemeClr>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36000" tIns="0" rIns="36000" bIns="0" anchor="ctr"/>
          <a:lstStyle/>
          <a:p>
            <a:pPr algn="ctr">
              <a:lnSpc>
                <a:spcPts val="1100"/>
              </a:lnSpc>
              <a:buFont typeface="Arial" panose="020B0604020202020204" pitchFamily="34" charset="0"/>
              <a:buNone/>
              <a:defRPr/>
            </a:pPr>
            <a:r>
              <a:rPr lang="zh-CN" altLang="en-US" sz="1050" b="0" dirty="0">
                <a:solidFill>
                  <a:schemeClr val="tx1"/>
                </a:solidFill>
              </a:rPr>
              <a:t>采购计划</a:t>
            </a:r>
            <a:endParaRPr lang="zh-CN" altLang="en-US" sz="1050" b="0" dirty="0">
              <a:solidFill>
                <a:schemeClr val="tx1"/>
              </a:solidFill>
            </a:endParaRPr>
          </a:p>
        </p:txBody>
      </p:sp>
      <p:cxnSp>
        <p:nvCxnSpPr>
          <p:cNvPr id="163" name="直线箭头连接符 22"/>
          <p:cNvCxnSpPr/>
          <p:nvPr/>
        </p:nvCxnSpPr>
        <p:spPr bwMode="auto">
          <a:xfrm rot="16200000" flipH="1">
            <a:off x="1987851" y="4630718"/>
            <a:ext cx="668384" cy="6790"/>
          </a:xfrm>
          <a:prstGeom prst="bentConnector3">
            <a:avLst>
              <a:gd name="adj1" fmla="val 100619"/>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sp>
        <p:nvSpPr>
          <p:cNvPr id="164" name="矩形: 圆角 42"/>
          <p:cNvSpPr/>
          <p:nvPr/>
        </p:nvSpPr>
        <p:spPr>
          <a:xfrm>
            <a:off x="2981072" y="2637765"/>
            <a:ext cx="779986" cy="324002"/>
          </a:xfrm>
          <a:prstGeom prst="roundRect">
            <a:avLst/>
          </a:prstGeom>
          <a:solidFill>
            <a:schemeClr val="accent3">
              <a:lumMod val="40000"/>
              <a:lumOff val="60000"/>
            </a:schemeClr>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36000" tIns="0" rIns="36000" bIns="0" anchor="ctr"/>
          <a:lstStyle/>
          <a:p>
            <a:pPr algn="ctr">
              <a:lnSpc>
                <a:spcPts val="1100"/>
              </a:lnSpc>
              <a:buFont typeface="Arial" panose="020B0604020202020204" pitchFamily="34" charset="0"/>
              <a:buNone/>
              <a:defRPr/>
            </a:pPr>
            <a:r>
              <a:rPr lang="zh-CN" altLang="en-US" sz="1050" b="0" dirty="0">
                <a:solidFill>
                  <a:schemeClr val="tx1"/>
                </a:solidFill>
              </a:rPr>
              <a:t>采购订单</a:t>
            </a:r>
            <a:endParaRPr lang="zh-CN" altLang="en-US" sz="1050" b="0" dirty="0">
              <a:solidFill>
                <a:schemeClr val="tx1"/>
              </a:solidFill>
            </a:endParaRPr>
          </a:p>
        </p:txBody>
      </p:sp>
      <p:sp>
        <p:nvSpPr>
          <p:cNvPr id="165" name="矩形: 圆角 42"/>
          <p:cNvSpPr/>
          <p:nvPr/>
        </p:nvSpPr>
        <p:spPr>
          <a:xfrm>
            <a:off x="2977897" y="3328329"/>
            <a:ext cx="779986" cy="324001"/>
          </a:xfrm>
          <a:prstGeom prst="roundRect">
            <a:avLst/>
          </a:prstGeom>
          <a:solidFill>
            <a:schemeClr val="accent3">
              <a:lumMod val="40000"/>
              <a:lumOff val="60000"/>
            </a:schemeClr>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36000" tIns="0" rIns="36000" bIns="0" anchor="ctr"/>
          <a:lstStyle/>
          <a:p>
            <a:pPr algn="ctr">
              <a:lnSpc>
                <a:spcPts val="1100"/>
              </a:lnSpc>
              <a:buFont typeface="Arial" panose="020B0604020202020204" pitchFamily="34" charset="0"/>
              <a:buNone/>
              <a:defRPr/>
            </a:pPr>
            <a:r>
              <a:rPr lang="zh-CN" altLang="en-US" sz="1050" b="0" dirty="0">
                <a:solidFill>
                  <a:schemeClr val="tx1"/>
                </a:solidFill>
              </a:rPr>
              <a:t>采购执行</a:t>
            </a:r>
            <a:endParaRPr lang="zh-CN" altLang="en-US" sz="1050" b="0" dirty="0">
              <a:solidFill>
                <a:schemeClr val="tx1"/>
              </a:solidFill>
            </a:endParaRPr>
          </a:p>
        </p:txBody>
      </p:sp>
      <p:sp>
        <p:nvSpPr>
          <p:cNvPr id="166" name="矩形: 圆角 42"/>
          <p:cNvSpPr/>
          <p:nvPr/>
        </p:nvSpPr>
        <p:spPr>
          <a:xfrm>
            <a:off x="2974722" y="4012540"/>
            <a:ext cx="779986" cy="324002"/>
          </a:xfrm>
          <a:prstGeom prst="roundRect">
            <a:avLst/>
          </a:prstGeom>
          <a:solidFill>
            <a:schemeClr val="accent3">
              <a:lumMod val="40000"/>
              <a:lumOff val="60000"/>
            </a:schemeClr>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36000" tIns="0" rIns="36000" bIns="0" anchor="ctr"/>
          <a:lstStyle/>
          <a:p>
            <a:pPr algn="ctr">
              <a:lnSpc>
                <a:spcPts val="1100"/>
              </a:lnSpc>
              <a:buFont typeface="Arial" panose="020B0604020202020204" pitchFamily="34" charset="0"/>
              <a:buNone/>
              <a:defRPr/>
            </a:pPr>
            <a:r>
              <a:rPr lang="zh-CN" altLang="en-US" sz="1050" b="0" dirty="0">
                <a:solidFill>
                  <a:schemeClr val="tx1"/>
                </a:solidFill>
              </a:rPr>
              <a:t>到货接收</a:t>
            </a:r>
            <a:endParaRPr lang="zh-CN" altLang="en-US" sz="1050" b="0" dirty="0">
              <a:solidFill>
                <a:schemeClr val="tx1"/>
              </a:solidFill>
            </a:endParaRPr>
          </a:p>
        </p:txBody>
      </p:sp>
      <p:sp>
        <p:nvSpPr>
          <p:cNvPr id="167" name="矩形: 圆角 42"/>
          <p:cNvSpPr/>
          <p:nvPr/>
        </p:nvSpPr>
        <p:spPr>
          <a:xfrm>
            <a:off x="2974722" y="4822165"/>
            <a:ext cx="779986" cy="324002"/>
          </a:xfrm>
          <a:prstGeom prst="roundRect">
            <a:avLst/>
          </a:prstGeom>
          <a:solidFill>
            <a:schemeClr val="accent3">
              <a:lumMod val="40000"/>
              <a:lumOff val="60000"/>
            </a:schemeClr>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36000" tIns="0" rIns="36000" bIns="0" anchor="ctr"/>
          <a:lstStyle/>
          <a:p>
            <a:pPr algn="ctr">
              <a:lnSpc>
                <a:spcPts val="1100"/>
              </a:lnSpc>
              <a:buFont typeface="Arial" panose="020B0604020202020204" pitchFamily="34" charset="0"/>
              <a:buNone/>
              <a:defRPr/>
            </a:pPr>
            <a:r>
              <a:rPr lang="zh-CN" altLang="en-US" sz="1050" b="0" dirty="0">
                <a:solidFill>
                  <a:schemeClr val="tx1"/>
                </a:solidFill>
              </a:rPr>
              <a:t>物料退换货</a:t>
            </a:r>
            <a:endParaRPr lang="zh-CN" altLang="en-US" sz="1050" b="0" dirty="0">
              <a:solidFill>
                <a:schemeClr val="tx1"/>
              </a:solidFill>
            </a:endParaRPr>
          </a:p>
        </p:txBody>
      </p:sp>
      <p:sp>
        <p:nvSpPr>
          <p:cNvPr id="168" name="矩形: 圆角 8"/>
          <p:cNvSpPr/>
          <p:nvPr/>
        </p:nvSpPr>
        <p:spPr>
          <a:xfrm>
            <a:off x="5836287" y="3931577"/>
            <a:ext cx="835059" cy="32548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生产</a:t>
            </a:r>
            <a:r>
              <a:rPr lang="zh-CN" altLang="en-US" sz="1050" b="0">
                <a:solidFill>
                  <a:schemeClr val="tx1"/>
                </a:solidFill>
              </a:rPr>
              <a:t>退料流程</a:t>
            </a:r>
            <a:endParaRPr lang="zh-CN" altLang="en-US" sz="1050" b="0" dirty="0">
              <a:solidFill>
                <a:schemeClr val="tx1"/>
              </a:solidFill>
            </a:endParaRPr>
          </a:p>
        </p:txBody>
      </p:sp>
      <p:sp>
        <p:nvSpPr>
          <p:cNvPr id="169" name="矩形: 圆角 43"/>
          <p:cNvSpPr/>
          <p:nvPr/>
        </p:nvSpPr>
        <p:spPr>
          <a:xfrm>
            <a:off x="1145734" y="2958439"/>
            <a:ext cx="742843" cy="32548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技术变更</a:t>
            </a:r>
            <a:endParaRPr lang="zh-CN" altLang="en-US" sz="1050" b="0" dirty="0">
              <a:solidFill>
                <a:schemeClr val="tx1"/>
              </a:solidFill>
            </a:endParaRPr>
          </a:p>
        </p:txBody>
      </p:sp>
      <p:sp>
        <p:nvSpPr>
          <p:cNvPr id="170" name="矩形: 圆角 9"/>
          <p:cNvSpPr/>
          <p:nvPr/>
        </p:nvSpPr>
        <p:spPr>
          <a:xfrm>
            <a:off x="4396680" y="5012665"/>
            <a:ext cx="742843" cy="324002"/>
          </a:xfrm>
          <a:prstGeom prst="roundRect">
            <a:avLst/>
          </a:prstGeom>
          <a:solidFill>
            <a:schemeClr val="accent3">
              <a:lumMod val="40000"/>
              <a:lumOff val="60000"/>
            </a:schemeClr>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废旧物资</a:t>
            </a:r>
            <a:endParaRPr lang="en-US" altLang="zh-CN" sz="1050" b="0" dirty="0">
              <a:solidFill>
                <a:schemeClr val="tx1"/>
              </a:solidFill>
            </a:endParaRPr>
          </a:p>
        </p:txBody>
      </p:sp>
      <p:sp>
        <p:nvSpPr>
          <p:cNvPr id="171" name="矩形: 圆角 9"/>
          <p:cNvSpPr/>
          <p:nvPr/>
        </p:nvSpPr>
        <p:spPr>
          <a:xfrm>
            <a:off x="4369693" y="3275939"/>
            <a:ext cx="742843" cy="325482"/>
          </a:xfrm>
          <a:prstGeom prst="roundRect">
            <a:avLst/>
          </a:prstGeom>
          <a:solidFill>
            <a:schemeClr val="accent3">
              <a:lumMod val="40000"/>
              <a:lumOff val="60000"/>
            </a:schemeClr>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自制物料</a:t>
            </a:r>
            <a:endParaRPr lang="zh-CN" altLang="en-US" sz="1050" b="0" dirty="0">
              <a:solidFill>
                <a:schemeClr val="tx1"/>
              </a:solidFill>
            </a:endParaRPr>
          </a:p>
        </p:txBody>
      </p:sp>
      <p:sp>
        <p:nvSpPr>
          <p:cNvPr id="172" name="矩形: 圆角 9"/>
          <p:cNvSpPr/>
          <p:nvPr/>
        </p:nvSpPr>
        <p:spPr>
          <a:xfrm>
            <a:off x="4387155" y="5488915"/>
            <a:ext cx="742843" cy="324002"/>
          </a:xfrm>
          <a:prstGeom prst="roundRect">
            <a:avLst/>
          </a:prstGeom>
          <a:solidFill>
            <a:schemeClr val="accent3">
              <a:lumMod val="40000"/>
              <a:lumOff val="60000"/>
            </a:schemeClr>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库存盘点</a:t>
            </a:r>
            <a:endParaRPr lang="en-US" altLang="zh-CN" sz="1050" b="0" dirty="0">
              <a:solidFill>
                <a:schemeClr val="tx1"/>
              </a:solidFill>
            </a:endParaRPr>
          </a:p>
        </p:txBody>
      </p:sp>
      <p:sp>
        <p:nvSpPr>
          <p:cNvPr id="173" name="矩形: 圆角 8"/>
          <p:cNvSpPr/>
          <p:nvPr/>
        </p:nvSpPr>
        <p:spPr>
          <a:xfrm>
            <a:off x="5860036" y="1978952"/>
            <a:ext cx="759494" cy="32548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生产准备</a:t>
            </a:r>
            <a:endParaRPr lang="zh-CN" altLang="en-US" sz="1050" b="0" dirty="0">
              <a:solidFill>
                <a:schemeClr val="tx1"/>
              </a:solidFill>
            </a:endParaRPr>
          </a:p>
        </p:txBody>
      </p:sp>
      <p:sp>
        <p:nvSpPr>
          <p:cNvPr id="174" name="Rounded Rectangle 194"/>
          <p:cNvSpPr/>
          <p:nvPr/>
        </p:nvSpPr>
        <p:spPr>
          <a:xfrm>
            <a:off x="8089775" y="5019396"/>
            <a:ext cx="745405" cy="32400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buFont typeface="Arial" panose="020B0604020202020204" pitchFamily="34" charset="0"/>
              <a:buNone/>
              <a:defRPr/>
            </a:pPr>
            <a:r>
              <a:rPr lang="zh-CN" altLang="en-US" sz="1050" b="0" dirty="0">
                <a:solidFill>
                  <a:schemeClr val="tx1"/>
                </a:solidFill>
              </a:rPr>
              <a:t>费用管控</a:t>
            </a:r>
            <a:endParaRPr lang="en-US" sz="1050" b="0" dirty="0">
              <a:solidFill>
                <a:schemeClr val="tx1"/>
              </a:solidFill>
            </a:endParaRPr>
          </a:p>
        </p:txBody>
      </p:sp>
      <p:cxnSp>
        <p:nvCxnSpPr>
          <p:cNvPr id="175" name="肘形连接符 15"/>
          <p:cNvCxnSpPr>
            <a:stCxn id="115" idx="3"/>
            <a:endCxn id="111" idx="1"/>
          </p:cNvCxnSpPr>
          <p:nvPr/>
        </p:nvCxnSpPr>
        <p:spPr bwMode="auto">
          <a:xfrm flipV="1">
            <a:off x="937651" y="3531605"/>
            <a:ext cx="987735" cy="738"/>
          </a:xfrm>
          <a:prstGeom prst="bentConnector3">
            <a:avLst>
              <a:gd name="adj1" fmla="val 50000"/>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77" name="肘形连接符 15"/>
          <p:cNvCxnSpPr>
            <a:stCxn id="122" idx="2"/>
            <a:endCxn id="164" idx="0"/>
          </p:cNvCxnSpPr>
          <p:nvPr/>
        </p:nvCxnSpPr>
        <p:spPr bwMode="auto">
          <a:xfrm rot="16200000" flipH="1">
            <a:off x="3179287" y="2445987"/>
            <a:ext cx="380380" cy="3175"/>
          </a:xfrm>
          <a:prstGeom prst="bentConnector3">
            <a:avLst>
              <a:gd name="adj1" fmla="val -7694"/>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78" name="肘形连接符 15"/>
          <p:cNvCxnSpPr>
            <a:stCxn id="164" idx="2"/>
            <a:endCxn id="165" idx="0"/>
          </p:cNvCxnSpPr>
          <p:nvPr/>
        </p:nvCxnSpPr>
        <p:spPr bwMode="auto">
          <a:xfrm rot="5400000">
            <a:off x="3197194" y="3132464"/>
            <a:ext cx="344568" cy="3175"/>
          </a:xfrm>
          <a:prstGeom prst="bentConnector3">
            <a:avLst>
              <a:gd name="adj1" fmla="val 50000"/>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81" name="肘形连接符 15"/>
          <p:cNvCxnSpPr>
            <a:stCxn id="173" idx="2"/>
            <a:endCxn id="135" idx="0"/>
          </p:cNvCxnSpPr>
          <p:nvPr/>
        </p:nvCxnSpPr>
        <p:spPr bwMode="auto">
          <a:xfrm rot="16200000" flipH="1">
            <a:off x="6045937" y="2498280"/>
            <a:ext cx="398801" cy="11108"/>
          </a:xfrm>
          <a:prstGeom prst="bentConnector3">
            <a:avLst>
              <a:gd name="adj1" fmla="val -444"/>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82" name="肘形连接符 15"/>
          <p:cNvCxnSpPr>
            <a:stCxn id="137" idx="3"/>
            <a:endCxn id="103" idx="1"/>
          </p:cNvCxnSpPr>
          <p:nvPr/>
        </p:nvCxnSpPr>
        <p:spPr bwMode="auto">
          <a:xfrm flipV="1">
            <a:off x="6649121" y="2148296"/>
            <a:ext cx="355885" cy="3243009"/>
          </a:xfrm>
          <a:prstGeom prst="bentConnector3">
            <a:avLst>
              <a:gd name="adj1" fmla="val 65416"/>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sp>
        <p:nvSpPr>
          <p:cNvPr id="184" name="矩形: 圆角 42"/>
          <p:cNvSpPr/>
          <p:nvPr/>
        </p:nvSpPr>
        <p:spPr>
          <a:xfrm>
            <a:off x="2975548" y="5498440"/>
            <a:ext cx="779987" cy="324002"/>
          </a:xfrm>
          <a:prstGeom prst="roundRect">
            <a:avLst/>
          </a:prstGeom>
          <a:solidFill>
            <a:schemeClr val="accent3">
              <a:lumMod val="40000"/>
              <a:lumOff val="60000"/>
            </a:schemeClr>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36000" tIns="0" rIns="36000" bIns="0" anchor="ctr"/>
          <a:lstStyle/>
          <a:p>
            <a:pPr algn="ctr">
              <a:lnSpc>
                <a:spcPts val="1100"/>
              </a:lnSpc>
              <a:buFont typeface="Arial" panose="020B0604020202020204" pitchFamily="34" charset="0"/>
              <a:buNone/>
              <a:defRPr/>
            </a:pPr>
            <a:r>
              <a:rPr lang="zh-CN" altLang="en-US" sz="1050" b="0" dirty="0">
                <a:solidFill>
                  <a:schemeClr val="tx1"/>
                </a:solidFill>
              </a:rPr>
              <a:t>供应商发票</a:t>
            </a:r>
            <a:endParaRPr lang="zh-CN" altLang="en-US" sz="1050" b="0" dirty="0">
              <a:solidFill>
                <a:schemeClr val="tx1"/>
              </a:solidFill>
            </a:endParaRPr>
          </a:p>
        </p:txBody>
      </p:sp>
      <p:cxnSp>
        <p:nvCxnSpPr>
          <p:cNvPr id="185" name="肘形连接符 15"/>
          <p:cNvCxnSpPr>
            <a:stCxn id="167" idx="2"/>
            <a:endCxn id="184" idx="0"/>
          </p:cNvCxnSpPr>
          <p:nvPr/>
        </p:nvCxnSpPr>
        <p:spPr bwMode="auto">
          <a:xfrm rot="16200000" flipH="1">
            <a:off x="3188992" y="5321889"/>
            <a:ext cx="352273" cy="827"/>
          </a:xfrm>
          <a:prstGeom prst="bentConnector3">
            <a:avLst>
              <a:gd name="adj1" fmla="val 50000"/>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86" name="肘形连接符 15"/>
          <p:cNvCxnSpPr>
            <a:stCxn id="184" idx="2"/>
            <a:endCxn id="142" idx="1"/>
          </p:cNvCxnSpPr>
          <p:nvPr/>
        </p:nvCxnSpPr>
        <p:spPr bwMode="auto">
          <a:xfrm rot="5400000" flipH="1" flipV="1">
            <a:off x="4409793" y="2083660"/>
            <a:ext cx="2694531" cy="4783034"/>
          </a:xfrm>
          <a:prstGeom prst="bentConnector4">
            <a:avLst>
              <a:gd name="adj1" fmla="val -8484"/>
              <a:gd name="adj2" fmla="val 43754"/>
            </a:avLst>
          </a:prstGeom>
          <a:noFill/>
          <a:ln w="6350" algn="ctr">
            <a:solidFill>
              <a:srgbClr val="FFC000"/>
            </a:solidFill>
            <a:miter lim="800000"/>
            <a:tailEnd type="triangle" w="med" len="med"/>
          </a:ln>
          <a:extLst>
            <a:ext uri="{909E8E84-426E-40DD-AFC4-6F175D3DCCD1}">
              <a14:hiddenFill xmlns:a14="http://schemas.microsoft.com/office/drawing/2010/main">
                <a:noFill/>
              </a14:hiddenFill>
            </a:ext>
          </a:extLst>
        </p:spPr>
      </p:cxnSp>
      <p:cxnSp>
        <p:nvCxnSpPr>
          <p:cNvPr id="187" name="肘形连接符 15"/>
          <p:cNvCxnSpPr>
            <a:stCxn id="137" idx="2"/>
            <a:endCxn id="144" idx="0"/>
          </p:cNvCxnSpPr>
          <p:nvPr/>
        </p:nvCxnSpPr>
        <p:spPr bwMode="auto">
          <a:xfrm rot="16200000" flipH="1">
            <a:off x="7184241" y="4601396"/>
            <a:ext cx="454616" cy="2359915"/>
          </a:xfrm>
          <a:prstGeom prst="bentConnector3">
            <a:avLst>
              <a:gd name="adj1" fmla="val 50000"/>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88" name="肘形连接符 15"/>
          <p:cNvCxnSpPr>
            <a:stCxn id="195" idx="2"/>
            <a:endCxn id="126" idx="0"/>
          </p:cNvCxnSpPr>
          <p:nvPr/>
        </p:nvCxnSpPr>
        <p:spPr bwMode="auto">
          <a:xfrm rot="16200000" flipH="1">
            <a:off x="387292" y="5811063"/>
            <a:ext cx="397358" cy="1016"/>
          </a:xfrm>
          <a:prstGeom prst="bentConnector3">
            <a:avLst>
              <a:gd name="adj1" fmla="val 50000"/>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89" name="肘形连接符 15"/>
          <p:cNvCxnSpPr>
            <a:stCxn id="130" idx="2"/>
            <a:endCxn id="131" idx="0"/>
          </p:cNvCxnSpPr>
          <p:nvPr/>
        </p:nvCxnSpPr>
        <p:spPr bwMode="auto">
          <a:xfrm rot="16200000" flipH="1">
            <a:off x="4638078" y="2134678"/>
            <a:ext cx="201310" cy="4763"/>
          </a:xfrm>
          <a:prstGeom prst="bentConnector3">
            <a:avLst>
              <a:gd name="adj1" fmla="val 50000"/>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91" name="肘形连接符 15"/>
          <p:cNvCxnSpPr>
            <a:stCxn id="132" idx="2"/>
            <a:endCxn id="171" idx="0"/>
          </p:cNvCxnSpPr>
          <p:nvPr/>
        </p:nvCxnSpPr>
        <p:spPr bwMode="auto">
          <a:xfrm rot="16200000" flipH="1">
            <a:off x="4664793" y="3199616"/>
            <a:ext cx="144706" cy="7938"/>
          </a:xfrm>
          <a:prstGeom prst="bentConnector3">
            <a:avLst>
              <a:gd name="adj1" fmla="val 50000"/>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cxnSp>
        <p:nvCxnSpPr>
          <p:cNvPr id="192" name="肘形连接符 15"/>
          <p:cNvCxnSpPr>
            <a:stCxn id="171" idx="2"/>
            <a:endCxn id="102" idx="0"/>
          </p:cNvCxnSpPr>
          <p:nvPr/>
        </p:nvCxnSpPr>
        <p:spPr bwMode="auto">
          <a:xfrm rot="16200000" flipH="1">
            <a:off x="4570363" y="3772173"/>
            <a:ext cx="362415" cy="20910"/>
          </a:xfrm>
          <a:prstGeom prst="bentConnector3">
            <a:avLst>
              <a:gd name="adj1" fmla="val 50000"/>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sp>
        <p:nvSpPr>
          <p:cNvPr id="193" name="Rounded Rectangle 194"/>
          <p:cNvSpPr/>
          <p:nvPr/>
        </p:nvSpPr>
        <p:spPr>
          <a:xfrm>
            <a:off x="8112000" y="4378046"/>
            <a:ext cx="745405" cy="32400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buFont typeface="Arial" panose="020B0604020202020204" pitchFamily="34" charset="0"/>
              <a:buNone/>
              <a:defRPr/>
            </a:pPr>
            <a:r>
              <a:rPr lang="zh-CN" altLang="en-US" sz="1050" b="0" dirty="0">
                <a:solidFill>
                  <a:schemeClr val="tx1"/>
                </a:solidFill>
              </a:rPr>
              <a:t>材料管理</a:t>
            </a:r>
            <a:endParaRPr lang="en-US" sz="1050" b="0" dirty="0">
              <a:solidFill>
                <a:schemeClr val="tx1"/>
              </a:solidFill>
            </a:endParaRPr>
          </a:p>
        </p:txBody>
      </p:sp>
      <p:cxnSp>
        <p:nvCxnSpPr>
          <p:cNvPr id="194" name="直线箭头连接符 22"/>
          <p:cNvCxnSpPr>
            <a:stCxn id="154" idx="2"/>
            <a:endCxn id="193" idx="1"/>
          </p:cNvCxnSpPr>
          <p:nvPr/>
        </p:nvCxnSpPr>
        <p:spPr bwMode="auto">
          <a:xfrm rot="16200000" flipH="1">
            <a:off x="7579415" y="4007462"/>
            <a:ext cx="417926" cy="647243"/>
          </a:xfrm>
          <a:prstGeom prst="bentConnector2">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sp>
        <p:nvSpPr>
          <p:cNvPr id="195" name="矩形: 圆角 63"/>
          <p:cNvSpPr/>
          <p:nvPr/>
        </p:nvSpPr>
        <p:spPr>
          <a:xfrm>
            <a:off x="284483" y="5288890"/>
            <a:ext cx="601960" cy="324002"/>
          </a:xfrm>
          <a:prstGeom prst="roundRect">
            <a:avLst/>
          </a:prstGeom>
          <a:solidFill>
            <a:schemeClr val="bg1"/>
          </a:solidFill>
          <a:ln w="3175">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a:lnSpc>
                <a:spcPts val="1100"/>
              </a:lnSpc>
              <a:buFont typeface="Arial" panose="020B0604020202020204" pitchFamily="34" charset="0"/>
              <a:buNone/>
              <a:defRPr/>
            </a:pPr>
            <a:r>
              <a:rPr lang="zh-CN" altLang="en-US" sz="1050" b="0" dirty="0">
                <a:solidFill>
                  <a:schemeClr val="tx1"/>
                </a:solidFill>
              </a:rPr>
              <a:t>产品交付</a:t>
            </a:r>
            <a:endParaRPr lang="en-US" altLang="zh-CN" sz="1050" b="0" dirty="0">
              <a:solidFill>
                <a:schemeClr val="tx1"/>
              </a:solidFill>
            </a:endParaRPr>
          </a:p>
        </p:txBody>
      </p:sp>
      <p:cxnSp>
        <p:nvCxnSpPr>
          <p:cNvPr id="196" name="直线箭头连接符 22"/>
          <p:cNvCxnSpPr>
            <a:stCxn id="143" idx="3"/>
            <a:endCxn id="174" idx="3"/>
          </p:cNvCxnSpPr>
          <p:nvPr/>
        </p:nvCxnSpPr>
        <p:spPr bwMode="auto">
          <a:xfrm flipH="1" flipV="1">
            <a:off x="8835181" y="5181397"/>
            <a:ext cx="125349" cy="1441450"/>
          </a:xfrm>
          <a:prstGeom prst="bentConnector3">
            <a:avLst>
              <a:gd name="adj1" fmla="val -113071"/>
            </a:avLst>
          </a:prstGeom>
          <a:noFill/>
          <a:ln w="6350" algn="ctr">
            <a:solidFill>
              <a:srgbClr val="4472C4"/>
            </a:solidFill>
            <a:miter lim="800000"/>
            <a:tailEnd type="triangle" w="med" len="med"/>
          </a:ln>
          <a:extLst>
            <a:ext uri="{909E8E84-426E-40DD-AFC4-6F175D3DCCD1}">
              <a14:hiddenFill xmlns:a14="http://schemas.microsoft.com/office/drawing/2010/main">
                <a:noFill/>
              </a14:hiddenFill>
            </a:ext>
          </a:extLst>
        </p:spPr>
      </p:cxnSp>
      <p:sp>
        <p:nvSpPr>
          <p:cNvPr id="197" name="Rectangle 2"/>
          <p:cNvSpPr txBox="1">
            <a:spLocks noChangeArrowheads="1"/>
          </p:cNvSpPr>
          <p:nvPr/>
        </p:nvSpPr>
        <p:spPr bwMode="auto">
          <a:xfrm>
            <a:off x="83165" y="598658"/>
            <a:ext cx="8969395" cy="369866"/>
          </a:xfrm>
          <a:prstGeom prst="rect">
            <a:avLst/>
          </a:prstGeom>
          <a:noFill/>
          <a:ln w="9525">
            <a:noFill/>
            <a:miter lim="800000"/>
          </a:ln>
        </p:spPr>
        <p:txBody>
          <a:bodyPr vert="horz" wrap="square" lIns="36000" tIns="36000" rIns="36000" bIns="36000" numCol="1" anchor="ctr" anchorCtr="0" compatLnSpc="1"/>
          <a:lstStyle>
            <a:lvl1pPr algn="l" defTabSz="949960" rtl="0" eaLnBrk="0" fontAlgn="base" hangingPunct="0">
              <a:lnSpc>
                <a:spcPct val="85000"/>
              </a:lnSpc>
              <a:spcBef>
                <a:spcPct val="0"/>
              </a:spcBef>
              <a:spcAft>
                <a:spcPct val="0"/>
              </a:spcAft>
              <a:defRPr sz="200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defRPr>
            </a:lvl1pPr>
            <a:lvl2pPr algn="l" defTabSz="949960" rtl="0" eaLnBrk="0" fontAlgn="base" hangingPunct="0">
              <a:lnSpc>
                <a:spcPct val="85000"/>
              </a:lnSpc>
              <a:spcBef>
                <a:spcPct val="0"/>
              </a:spcBef>
              <a:spcAft>
                <a:spcPct val="0"/>
              </a:spcAft>
              <a:defRPr>
                <a:solidFill>
                  <a:schemeClr val="accent1"/>
                </a:solidFill>
                <a:latin typeface="EYInterstate" pitchFamily="2" charset="0"/>
                <a:cs typeface="Arial" panose="020B0604020202020204" pitchFamily="34" charset="0"/>
              </a:defRPr>
            </a:lvl2pPr>
            <a:lvl3pPr algn="l" defTabSz="949960" rtl="0" eaLnBrk="0" fontAlgn="base" hangingPunct="0">
              <a:lnSpc>
                <a:spcPct val="85000"/>
              </a:lnSpc>
              <a:spcBef>
                <a:spcPct val="0"/>
              </a:spcBef>
              <a:spcAft>
                <a:spcPct val="0"/>
              </a:spcAft>
              <a:defRPr>
                <a:solidFill>
                  <a:schemeClr val="accent1"/>
                </a:solidFill>
                <a:latin typeface="EYInterstate" pitchFamily="2" charset="0"/>
                <a:cs typeface="Arial" panose="020B0604020202020204" pitchFamily="34" charset="0"/>
              </a:defRPr>
            </a:lvl3pPr>
            <a:lvl4pPr algn="l" defTabSz="949960" rtl="0" eaLnBrk="0" fontAlgn="base" hangingPunct="0">
              <a:lnSpc>
                <a:spcPct val="85000"/>
              </a:lnSpc>
              <a:spcBef>
                <a:spcPct val="0"/>
              </a:spcBef>
              <a:spcAft>
                <a:spcPct val="0"/>
              </a:spcAft>
              <a:defRPr>
                <a:solidFill>
                  <a:schemeClr val="accent1"/>
                </a:solidFill>
                <a:latin typeface="EYInterstate" pitchFamily="2" charset="0"/>
                <a:cs typeface="Arial" panose="020B0604020202020204" pitchFamily="34" charset="0"/>
              </a:defRPr>
            </a:lvl4pPr>
            <a:lvl5pPr algn="l" defTabSz="949960" rtl="0" eaLnBrk="0" fontAlgn="base" hangingPunct="0">
              <a:lnSpc>
                <a:spcPct val="85000"/>
              </a:lnSpc>
              <a:spcBef>
                <a:spcPct val="0"/>
              </a:spcBef>
              <a:spcAft>
                <a:spcPct val="0"/>
              </a:spcAft>
              <a:defRPr>
                <a:solidFill>
                  <a:schemeClr val="accent1"/>
                </a:solidFill>
                <a:latin typeface="EYInterstate" pitchFamily="2" charset="0"/>
                <a:cs typeface="Arial" panose="020B0604020202020204" pitchFamily="34" charset="0"/>
              </a:defRPr>
            </a:lvl5pPr>
            <a:lvl6pPr marL="485140" algn="l" defTabSz="949960" rtl="0" fontAlgn="base">
              <a:lnSpc>
                <a:spcPct val="85000"/>
              </a:lnSpc>
              <a:spcBef>
                <a:spcPct val="0"/>
              </a:spcBef>
              <a:spcAft>
                <a:spcPct val="0"/>
              </a:spcAft>
              <a:defRPr>
                <a:solidFill>
                  <a:schemeClr val="accent1"/>
                </a:solidFill>
                <a:latin typeface="EYInterstate" pitchFamily="2" charset="0"/>
                <a:cs typeface="Arial" panose="020B0604020202020204" pitchFamily="34" charset="0"/>
              </a:defRPr>
            </a:lvl6pPr>
            <a:lvl7pPr marL="970280" algn="l" defTabSz="949960" rtl="0" fontAlgn="base">
              <a:lnSpc>
                <a:spcPct val="85000"/>
              </a:lnSpc>
              <a:spcBef>
                <a:spcPct val="0"/>
              </a:spcBef>
              <a:spcAft>
                <a:spcPct val="0"/>
              </a:spcAft>
              <a:defRPr>
                <a:solidFill>
                  <a:schemeClr val="accent1"/>
                </a:solidFill>
                <a:latin typeface="EYInterstate" pitchFamily="2" charset="0"/>
                <a:cs typeface="Arial" panose="020B0604020202020204" pitchFamily="34" charset="0"/>
              </a:defRPr>
            </a:lvl7pPr>
            <a:lvl8pPr marL="1455420" algn="l" defTabSz="949960" rtl="0" fontAlgn="base">
              <a:lnSpc>
                <a:spcPct val="85000"/>
              </a:lnSpc>
              <a:spcBef>
                <a:spcPct val="0"/>
              </a:spcBef>
              <a:spcAft>
                <a:spcPct val="0"/>
              </a:spcAft>
              <a:defRPr>
                <a:solidFill>
                  <a:schemeClr val="accent1"/>
                </a:solidFill>
                <a:latin typeface="EYInterstate" pitchFamily="2" charset="0"/>
                <a:cs typeface="Arial" panose="020B0604020202020204" pitchFamily="34" charset="0"/>
              </a:defRPr>
            </a:lvl8pPr>
            <a:lvl9pPr marL="1940560" algn="l" defTabSz="949960" rtl="0" fontAlgn="base">
              <a:lnSpc>
                <a:spcPct val="85000"/>
              </a:lnSpc>
              <a:spcBef>
                <a:spcPct val="0"/>
              </a:spcBef>
              <a:spcAft>
                <a:spcPct val="0"/>
              </a:spcAft>
              <a:defRPr>
                <a:solidFill>
                  <a:schemeClr val="accent1"/>
                </a:solidFill>
                <a:latin typeface="EYInterstate" pitchFamily="2" charset="0"/>
                <a:cs typeface="Arial" panose="020B0604020202020204" pitchFamily="34" charset="0"/>
              </a:defRPr>
            </a:lvl9pPr>
          </a:lstStyle>
          <a:p>
            <a:pPr algn="ctr"/>
            <a:r>
              <a:rPr lang="en-US" altLang="zh-CN" sz="1800" b="1" dirty="0">
                <a:solidFill>
                  <a:schemeClr val="tx1"/>
                </a:solidFill>
              </a:rPr>
              <a:t>ERP</a:t>
            </a:r>
            <a:r>
              <a:rPr lang="zh-CN" altLang="en-GB" sz="1800" b="1" dirty="0">
                <a:solidFill>
                  <a:schemeClr val="tx1"/>
                </a:solidFill>
              </a:rPr>
              <a:t>总体业务</a:t>
            </a:r>
            <a:r>
              <a:rPr lang="zh-CN" altLang="en-US" sz="1800" b="1" dirty="0">
                <a:solidFill>
                  <a:schemeClr val="tx1"/>
                </a:solidFill>
              </a:rPr>
              <a:t>流程图</a:t>
            </a:r>
            <a:endParaRPr lang="zh-CN" altLang="en-GB" sz="1800" b="1"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8"/>
          <p:cNvSpPr>
            <a:spLocks noChangeArrowheads="1"/>
          </p:cNvSpPr>
          <p:nvPr/>
        </p:nvSpPr>
        <p:spPr bwMode="gray">
          <a:xfrm>
            <a:off x="758825" y="2714625"/>
            <a:ext cx="660400" cy="503238"/>
          </a:xfrm>
          <a:prstGeom prst="rect">
            <a:avLst/>
          </a:prstGeom>
          <a:solidFill>
            <a:srgbClr val="FFC000"/>
          </a:solidFill>
          <a:ln w="6350" algn="ctr">
            <a:noFill/>
            <a:miter lim="800000"/>
          </a:ln>
        </p:spPr>
        <p:txBody>
          <a:bodyPr wrap="none" lIns="0" tIns="0" rIns="0" bIns="0" anchor="ctr"/>
          <a:lstStyle/>
          <a:p>
            <a:pPr algn="ctr" eaLnBrk="0" latinLnBrk="1" hangingPunct="0">
              <a:buClr>
                <a:srgbClr val="006600"/>
              </a:buClr>
              <a:buSzPct val="85000"/>
            </a:pPr>
            <a:r>
              <a:rPr lang="en-US" altLang="zh-CN" sz="1800" b="1">
                <a:solidFill>
                  <a:schemeClr val="bg1"/>
                </a:solidFill>
                <a:latin typeface="微软雅黑" panose="020B0503020204020204" pitchFamily="34" charset="-122"/>
                <a:ea typeface="微软雅黑" panose="020B0503020204020204" pitchFamily="34" charset="-122"/>
              </a:rPr>
              <a:t> 3</a:t>
            </a:r>
            <a:endParaRPr lang="en-US" altLang="zh-CN" sz="1800" b="1">
              <a:solidFill>
                <a:schemeClr val="bg1"/>
              </a:solidFill>
              <a:latin typeface="微软雅黑" panose="020B0503020204020204" pitchFamily="34" charset="-122"/>
              <a:ea typeface="微软雅黑" panose="020B0503020204020204" pitchFamily="34" charset="-122"/>
            </a:endParaRPr>
          </a:p>
        </p:txBody>
      </p:sp>
      <p:sp>
        <p:nvSpPr>
          <p:cNvPr id="15" name="Rectangle 8"/>
          <p:cNvSpPr>
            <a:spLocks noChangeArrowheads="1"/>
          </p:cNvSpPr>
          <p:nvPr/>
        </p:nvSpPr>
        <p:spPr bwMode="gray">
          <a:xfrm>
            <a:off x="758825" y="2143125"/>
            <a:ext cx="6604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en-US" altLang="zh-CN" sz="1800" b="1" dirty="0">
                <a:solidFill>
                  <a:srgbClr val="333399"/>
                </a:solidFill>
                <a:latin typeface="微软雅黑" panose="020B0503020204020204" pitchFamily="34" charset="-122"/>
                <a:ea typeface="微软雅黑" panose="020B0503020204020204" pitchFamily="34" charset="-122"/>
              </a:rPr>
              <a:t> 2</a:t>
            </a:r>
            <a:endParaRPr lang="en-US" altLang="zh-CN" sz="1800" b="1" dirty="0">
              <a:solidFill>
                <a:srgbClr val="333399"/>
              </a:solidFill>
              <a:latin typeface="微软雅黑" panose="020B0503020204020204" pitchFamily="34" charset="-122"/>
              <a:ea typeface="微软雅黑" panose="020B0503020204020204" pitchFamily="34" charset="-122"/>
            </a:endParaRPr>
          </a:p>
        </p:txBody>
      </p:sp>
      <p:sp>
        <p:nvSpPr>
          <p:cNvPr id="14" name="Title 13"/>
          <p:cNvSpPr>
            <a:spLocks noGrp="1"/>
          </p:cNvSpPr>
          <p:nvPr>
            <p:ph type="title"/>
          </p:nvPr>
        </p:nvSpPr>
        <p:spPr/>
        <p:txBody>
          <a:bodyPr/>
          <a:lstStyle/>
          <a:p>
            <a:r>
              <a:rPr lang="zh-CN" altLang="en-US" b="1" dirty="0" smtClean="0">
                <a:solidFill>
                  <a:srgbClr val="00B0F0"/>
                </a:solidFill>
              </a:rPr>
              <a:t>目录</a:t>
            </a:r>
            <a:endParaRPr lang="zh-CN" altLang="en-US" b="1" dirty="0">
              <a:solidFill>
                <a:srgbClr val="00B0F0"/>
              </a:solidFill>
            </a:endParaRPr>
          </a:p>
        </p:txBody>
      </p:sp>
      <p:sp>
        <p:nvSpPr>
          <p:cNvPr id="7" name="Line 2"/>
          <p:cNvSpPr>
            <a:spLocks noChangeShapeType="1"/>
          </p:cNvSpPr>
          <p:nvPr/>
        </p:nvSpPr>
        <p:spPr bwMode="gray">
          <a:xfrm>
            <a:off x="609600" y="1511300"/>
            <a:ext cx="33338" cy="2917825"/>
          </a:xfrm>
          <a:prstGeom prst="line">
            <a:avLst/>
          </a:prstGeom>
          <a:noFill/>
          <a:ln w="28575">
            <a:solidFill>
              <a:srgbClr val="FFC000"/>
            </a:solidFill>
            <a:round/>
          </a:ln>
        </p:spPr>
        <p:txBody>
          <a:bodyPr wrap="none" lIns="0" tIns="46800" rIns="0" bIns="46800" anchor="ctr"/>
          <a:lstStyle/>
          <a:p>
            <a:endParaRPr lang="zh-CN" altLang="en-US">
              <a:latin typeface="微软雅黑" panose="020B0503020204020204" pitchFamily="34" charset="-122"/>
              <a:ea typeface="微软雅黑" panose="020B0503020204020204" pitchFamily="34" charset="-122"/>
            </a:endParaRPr>
          </a:p>
        </p:txBody>
      </p:sp>
      <p:sp>
        <p:nvSpPr>
          <p:cNvPr id="10" name="AutoShape 10"/>
          <p:cNvSpPr>
            <a:spLocks noChangeArrowheads="1"/>
          </p:cNvSpPr>
          <p:nvPr/>
        </p:nvSpPr>
        <p:spPr bwMode="gray">
          <a:xfrm rot="5400000">
            <a:off x="699770" y="2843403"/>
            <a:ext cx="209550" cy="249238"/>
          </a:xfrm>
          <a:prstGeom prst="triangle">
            <a:avLst>
              <a:gd name="adj" fmla="val 50000"/>
            </a:avLst>
          </a:prstGeom>
          <a:solidFill>
            <a:srgbClr val="FFC000"/>
          </a:solidFill>
          <a:ln w="57150">
            <a:solidFill>
              <a:schemeClr val="bg1"/>
            </a:solidFill>
            <a:miter lim="800000"/>
          </a:ln>
        </p:spPr>
        <p:txBody>
          <a:bodyPr wrap="none" lIns="0" tIns="46800" rIns="0" bIns="46800" anchor="ctr"/>
          <a:lstStyle/>
          <a:p>
            <a:pPr algn="ctr" latinLnBrk="1" hangingPunct="0">
              <a:buClr>
                <a:srgbClr val="006600"/>
              </a:buClr>
              <a:buSzPct val="85000"/>
              <a:buFont typeface="Wingdings" panose="05000000000000000000" pitchFamily="2" charset="2"/>
              <a:buNone/>
            </a:pPr>
            <a:endParaRPr lang="zh-CN" altLang="en-US" sz="1800">
              <a:latin typeface="微软雅黑" panose="020B0503020204020204" pitchFamily="34" charset="-122"/>
              <a:ea typeface="微软雅黑" panose="020B0503020204020204" pitchFamily="34" charset="-122"/>
            </a:endParaRPr>
          </a:p>
        </p:txBody>
      </p:sp>
      <p:sp>
        <p:nvSpPr>
          <p:cNvPr id="8" name="Rectangle 8"/>
          <p:cNvSpPr>
            <a:spLocks noChangeArrowheads="1"/>
          </p:cNvSpPr>
          <p:nvPr/>
        </p:nvSpPr>
        <p:spPr bwMode="gray">
          <a:xfrm>
            <a:off x="758825" y="1549400"/>
            <a:ext cx="6604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en-US" altLang="zh-CN" sz="1800" b="1" dirty="0">
                <a:solidFill>
                  <a:srgbClr val="333399"/>
                </a:solidFill>
                <a:latin typeface="微软雅黑" panose="020B0503020204020204" pitchFamily="34" charset="-122"/>
                <a:ea typeface="微软雅黑" panose="020B0503020204020204" pitchFamily="34" charset="-122"/>
              </a:rPr>
              <a:t> 1</a:t>
            </a:r>
            <a:endParaRPr lang="en-US" altLang="zh-CN" sz="1800" b="1" dirty="0">
              <a:solidFill>
                <a:srgbClr val="333399"/>
              </a:solidFill>
              <a:latin typeface="微软雅黑" panose="020B0503020204020204" pitchFamily="34" charset="-122"/>
              <a:ea typeface="微软雅黑" panose="020B0503020204020204" pitchFamily="34" charset="-122"/>
            </a:endParaRPr>
          </a:p>
        </p:txBody>
      </p:sp>
      <p:sp>
        <p:nvSpPr>
          <p:cNvPr id="9" name="Rectangle 5"/>
          <p:cNvSpPr>
            <a:spLocks noChangeArrowheads="1"/>
          </p:cNvSpPr>
          <p:nvPr/>
        </p:nvSpPr>
        <p:spPr bwMode="gray">
          <a:xfrm>
            <a:off x="1492250" y="1563688"/>
            <a:ext cx="6946900" cy="503237"/>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zh-CN" altLang="en-US" sz="1800" b="1" dirty="0">
                <a:solidFill>
                  <a:srgbClr val="333399"/>
                </a:solidFill>
                <a:latin typeface="微软雅黑" panose="020B0503020204020204" pitchFamily="34" charset="-122"/>
                <a:ea typeface="微软雅黑" panose="020B0503020204020204" pitchFamily="34" charset="-122"/>
              </a:rPr>
              <a:t> </a:t>
            </a:r>
            <a:r>
              <a:rPr lang="zh-CN" altLang="en-US" sz="1800" b="1" dirty="0" smtClean="0">
                <a:solidFill>
                  <a:srgbClr val="333399"/>
                </a:solidFill>
                <a:latin typeface="微软雅黑" panose="020B0503020204020204" pitchFamily="34" charset="-122"/>
                <a:ea typeface="微软雅黑" panose="020B0503020204020204" pitchFamily="34" charset="-122"/>
              </a:rPr>
              <a:t>数据管理实施</a:t>
            </a:r>
            <a:endParaRPr lang="zh-CN" altLang="en-US" sz="1800" b="1" dirty="0">
              <a:solidFill>
                <a:srgbClr val="333399"/>
              </a:solidFill>
              <a:latin typeface="微软雅黑" panose="020B0503020204020204" pitchFamily="34" charset="-122"/>
              <a:ea typeface="微软雅黑" panose="020B0503020204020204" pitchFamily="34" charset="-122"/>
            </a:endParaRPr>
          </a:p>
        </p:txBody>
      </p:sp>
      <p:sp>
        <p:nvSpPr>
          <p:cNvPr id="11" name="Rectangle 5"/>
          <p:cNvSpPr>
            <a:spLocks noChangeArrowheads="1"/>
          </p:cNvSpPr>
          <p:nvPr/>
        </p:nvSpPr>
        <p:spPr bwMode="gray">
          <a:xfrm>
            <a:off x="1500188" y="2120900"/>
            <a:ext cx="69469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en-US" altLang="zh-CN" sz="1800" b="1" dirty="0">
                <a:solidFill>
                  <a:srgbClr val="333399"/>
                </a:solidFill>
                <a:latin typeface="微软雅黑" panose="020B0503020204020204" pitchFamily="34" charset="-122"/>
                <a:ea typeface="微软雅黑" panose="020B0503020204020204" pitchFamily="34" charset="-122"/>
              </a:rPr>
              <a:t> </a:t>
            </a:r>
            <a:r>
              <a:rPr lang="zh-CN" altLang="en-US" sz="1800" b="1" dirty="0">
                <a:solidFill>
                  <a:srgbClr val="333399"/>
                </a:solidFill>
                <a:latin typeface="微软雅黑" panose="020B0503020204020204" pitchFamily="34" charset="-122"/>
                <a:ea typeface="微软雅黑" panose="020B0503020204020204" pitchFamily="34" charset="-122"/>
              </a:rPr>
              <a:t>总体</a:t>
            </a:r>
            <a:r>
              <a:rPr lang="zh-CN" altLang="en-US" sz="1800" b="1" dirty="0" smtClean="0">
                <a:solidFill>
                  <a:srgbClr val="333399"/>
                </a:solidFill>
                <a:latin typeface="微软雅黑" panose="020B0503020204020204" pitchFamily="34" charset="-122"/>
                <a:ea typeface="微软雅黑" panose="020B0503020204020204" pitchFamily="34" charset="-122"/>
              </a:rPr>
              <a:t>业务数据流</a:t>
            </a:r>
            <a:endParaRPr lang="en-US" altLang="zh-CN" sz="1800" b="1" dirty="0">
              <a:solidFill>
                <a:srgbClr val="333399"/>
              </a:solidFill>
              <a:latin typeface="微软雅黑" panose="020B0503020204020204" pitchFamily="34" charset="-122"/>
              <a:ea typeface="微软雅黑" panose="020B0503020204020204" pitchFamily="34" charset="-122"/>
            </a:endParaRPr>
          </a:p>
        </p:txBody>
      </p:sp>
      <p:sp>
        <p:nvSpPr>
          <p:cNvPr id="12" name="Rectangle 5"/>
          <p:cNvSpPr>
            <a:spLocks noChangeArrowheads="1"/>
          </p:cNvSpPr>
          <p:nvPr/>
        </p:nvSpPr>
        <p:spPr bwMode="gray">
          <a:xfrm>
            <a:off x="1500188" y="3282950"/>
            <a:ext cx="69469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zh-CN" altLang="en-US" sz="1800" b="1" dirty="0" smtClean="0">
                <a:solidFill>
                  <a:srgbClr val="333399"/>
                </a:solidFill>
                <a:latin typeface="微软雅黑" panose="020B0503020204020204" pitchFamily="34" charset="-122"/>
                <a:ea typeface="微软雅黑" panose="020B0503020204020204" pitchFamily="34" charset="-122"/>
              </a:rPr>
              <a:t>模块</a:t>
            </a:r>
            <a:r>
              <a:rPr lang="zh-CN" altLang="en-US" sz="1800" b="1" dirty="0">
                <a:solidFill>
                  <a:srgbClr val="333399"/>
                </a:solidFill>
                <a:latin typeface="微软雅黑" panose="020B0503020204020204" pitchFamily="34" charset="-122"/>
                <a:ea typeface="微软雅黑" panose="020B0503020204020204" pitchFamily="34" charset="-122"/>
              </a:rPr>
              <a:t>数据管理方案</a:t>
            </a:r>
            <a:endParaRPr lang="en-US" altLang="zh-CN" sz="1800" b="1" dirty="0">
              <a:solidFill>
                <a:srgbClr val="333399"/>
              </a:solidFill>
              <a:latin typeface="微软雅黑" panose="020B0503020204020204" pitchFamily="34" charset="-122"/>
              <a:ea typeface="微软雅黑" panose="020B0503020204020204" pitchFamily="34" charset="-122"/>
            </a:endParaRPr>
          </a:p>
        </p:txBody>
      </p:sp>
      <p:sp>
        <p:nvSpPr>
          <p:cNvPr id="13" name="Rectangle 5"/>
          <p:cNvSpPr>
            <a:spLocks noChangeArrowheads="1"/>
          </p:cNvSpPr>
          <p:nvPr/>
        </p:nvSpPr>
        <p:spPr bwMode="gray">
          <a:xfrm>
            <a:off x="1508125" y="2711450"/>
            <a:ext cx="6946900" cy="503238"/>
          </a:xfrm>
          <a:prstGeom prst="rect">
            <a:avLst/>
          </a:prstGeom>
          <a:solidFill>
            <a:srgbClr val="FFC000"/>
          </a:solidFill>
          <a:ln w="6350" algn="ctr">
            <a:noFill/>
            <a:miter lim="800000"/>
          </a:ln>
        </p:spPr>
        <p:txBody>
          <a:bodyPr wrap="none" lIns="0" tIns="0" rIns="0" bIns="0" anchor="ctr"/>
          <a:lstStyle/>
          <a:p>
            <a:pPr eaLnBrk="0" latinLnBrk="1" hangingPunct="0">
              <a:buClr>
                <a:srgbClr val="006600"/>
              </a:buClr>
              <a:buSzPct val="85000"/>
            </a:pPr>
            <a:r>
              <a:rPr lang="zh-CN" altLang="en-US" sz="1800" b="1" dirty="0" smtClean="0">
                <a:solidFill>
                  <a:srgbClr val="333399"/>
                </a:solidFill>
                <a:latin typeface="微软雅黑" panose="020B0503020204020204" pitchFamily="34" charset="-122"/>
                <a:ea typeface="微软雅黑" panose="020B0503020204020204" pitchFamily="34" charset="-122"/>
              </a:rPr>
              <a:t>   模块</a:t>
            </a:r>
            <a:r>
              <a:rPr lang="zh-CN" altLang="en-US" sz="1800" b="1" dirty="0">
                <a:solidFill>
                  <a:srgbClr val="333399"/>
                </a:solidFill>
                <a:latin typeface="微软雅黑" panose="020B0503020204020204" pitchFamily="34" charset="-122"/>
                <a:ea typeface="微软雅黑" panose="020B0503020204020204" pitchFamily="34" charset="-122"/>
              </a:rPr>
              <a:t>业务</a:t>
            </a:r>
            <a:r>
              <a:rPr lang="zh-CN" altLang="en-US" sz="1800" b="1" dirty="0" smtClean="0">
                <a:solidFill>
                  <a:srgbClr val="333399"/>
                </a:solidFill>
                <a:latin typeface="微软雅黑" panose="020B0503020204020204" pitchFamily="34" charset="-122"/>
                <a:ea typeface="微软雅黑" panose="020B0503020204020204" pitchFamily="34" charset="-122"/>
              </a:rPr>
              <a:t>数据流</a:t>
            </a:r>
            <a:r>
              <a:rPr lang="en-US" altLang="zh-CN" sz="1800" b="1" dirty="0" smtClean="0">
                <a:solidFill>
                  <a:srgbClr val="333399"/>
                </a:solidFill>
                <a:latin typeface="微软雅黑" panose="020B0503020204020204" pitchFamily="34" charset="-122"/>
                <a:ea typeface="微软雅黑" panose="020B0503020204020204" pitchFamily="34" charset="-122"/>
              </a:rPr>
              <a:t>Demo</a:t>
            </a:r>
            <a:endParaRPr lang="en-US" altLang="zh-CN" sz="1800" b="1" dirty="0">
              <a:solidFill>
                <a:srgbClr val="333399"/>
              </a:solidFill>
              <a:latin typeface="微软雅黑" panose="020B0503020204020204" pitchFamily="34" charset="-122"/>
              <a:ea typeface="微软雅黑" panose="020B0503020204020204" pitchFamily="34" charset="-122"/>
            </a:endParaRPr>
          </a:p>
        </p:txBody>
      </p:sp>
      <p:sp>
        <p:nvSpPr>
          <p:cNvPr id="17" name="Rectangle 8"/>
          <p:cNvSpPr>
            <a:spLocks noChangeArrowheads="1"/>
          </p:cNvSpPr>
          <p:nvPr/>
        </p:nvSpPr>
        <p:spPr bwMode="gray">
          <a:xfrm>
            <a:off x="758825" y="3286125"/>
            <a:ext cx="660400" cy="503238"/>
          </a:xfrm>
          <a:prstGeom prst="rect">
            <a:avLst/>
          </a:prstGeom>
          <a:solidFill>
            <a:srgbClr val="EAEAEA"/>
          </a:solidFill>
          <a:ln w="9525" algn="ctr">
            <a:noFill/>
            <a:miter lim="800000"/>
          </a:ln>
        </p:spPr>
        <p:txBody>
          <a:bodyPr lIns="180000" tIns="46800" rIns="72000" bIns="46800" anchor="ctr"/>
          <a:lstStyle/>
          <a:p>
            <a:pPr eaLnBrk="0" latinLnBrk="1" hangingPunct="0">
              <a:buClr>
                <a:srgbClr val="006600"/>
              </a:buClr>
              <a:buSzPct val="85000"/>
            </a:pPr>
            <a:r>
              <a:rPr lang="en-US" altLang="zh-CN" sz="1800" b="1">
                <a:solidFill>
                  <a:srgbClr val="333399"/>
                </a:solidFill>
                <a:latin typeface="微软雅黑" panose="020B0503020204020204" pitchFamily="34" charset="-122"/>
                <a:ea typeface="微软雅黑" panose="020B0503020204020204" pitchFamily="34" charset="-122"/>
              </a:rPr>
              <a:t> 4</a:t>
            </a:r>
            <a:endParaRPr lang="en-US" altLang="zh-CN" sz="1800" b="1">
              <a:solidFill>
                <a:srgbClr val="333399"/>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Connector 7"/>
          <p:cNvSpPr/>
          <p:nvPr/>
        </p:nvSpPr>
        <p:spPr bwMode="auto">
          <a:xfrm>
            <a:off x="1162050" y="276648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9" name="Flowchart: Connector 8"/>
          <p:cNvSpPr/>
          <p:nvPr/>
        </p:nvSpPr>
        <p:spPr bwMode="auto">
          <a:xfrm>
            <a:off x="3136900" y="276648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0" name="Flowchart: Connector 9"/>
          <p:cNvSpPr/>
          <p:nvPr/>
        </p:nvSpPr>
        <p:spPr bwMode="auto">
          <a:xfrm>
            <a:off x="4343400" y="276648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1" name="Flowchart: Connector 10"/>
          <p:cNvSpPr/>
          <p:nvPr/>
        </p:nvSpPr>
        <p:spPr bwMode="auto">
          <a:xfrm>
            <a:off x="5549900" y="276648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 name="Flowchart: Connector 11"/>
          <p:cNvSpPr/>
          <p:nvPr/>
        </p:nvSpPr>
        <p:spPr bwMode="auto">
          <a:xfrm>
            <a:off x="2173818" y="3929439"/>
            <a:ext cx="863600" cy="863600"/>
          </a:xfrm>
          <a:prstGeom prst="flowChartConnector">
            <a:avLst/>
          </a:prstGeom>
          <a:solidFill>
            <a:srgbClr val="FFFF00"/>
          </a:solidFill>
          <a:ln w="12700" cap="flat" cmpd="sng" algn="ctr">
            <a:solidFill>
              <a:schemeClr val="tx1"/>
            </a:solidFill>
            <a:prstDash val="sysDash"/>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3" name="Flowchart: Connector 12"/>
          <p:cNvSpPr/>
          <p:nvPr/>
        </p:nvSpPr>
        <p:spPr bwMode="auto">
          <a:xfrm>
            <a:off x="6778625" y="277409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4" name="TextBox 13"/>
          <p:cNvSpPr txBox="1"/>
          <p:nvPr/>
        </p:nvSpPr>
        <p:spPr>
          <a:xfrm>
            <a:off x="1301750" y="2937938"/>
            <a:ext cx="571500" cy="527050"/>
          </a:xfrm>
          <a:prstGeom prst="rect">
            <a:avLst/>
          </a:prstGeom>
          <a:noFill/>
        </p:spPr>
        <p:txBody>
          <a:bodyPr wrap="square" rtlCol="0">
            <a:spAutoFit/>
          </a:bodyPr>
          <a:lstStyle/>
          <a:p>
            <a:r>
              <a:rPr lang="zh-CN" altLang="en-US" dirty="0" smtClean="0"/>
              <a:t>订单生成</a:t>
            </a:r>
            <a:endParaRPr lang="zh-CN" altLang="en-US" dirty="0"/>
          </a:p>
        </p:txBody>
      </p:sp>
      <p:sp>
        <p:nvSpPr>
          <p:cNvPr id="15" name="TextBox 14"/>
          <p:cNvSpPr txBox="1"/>
          <p:nvPr/>
        </p:nvSpPr>
        <p:spPr>
          <a:xfrm>
            <a:off x="3314700" y="2934762"/>
            <a:ext cx="571500" cy="523220"/>
          </a:xfrm>
          <a:prstGeom prst="rect">
            <a:avLst/>
          </a:prstGeom>
          <a:noFill/>
        </p:spPr>
        <p:txBody>
          <a:bodyPr wrap="square" rtlCol="0">
            <a:spAutoFit/>
          </a:bodyPr>
          <a:lstStyle/>
          <a:p>
            <a:r>
              <a:rPr lang="zh-CN" altLang="en-US" dirty="0" smtClean="0"/>
              <a:t>物资调拨</a:t>
            </a:r>
            <a:endParaRPr lang="zh-CN" altLang="en-US" dirty="0"/>
          </a:p>
        </p:txBody>
      </p:sp>
      <p:sp>
        <p:nvSpPr>
          <p:cNvPr id="16" name="TextBox 15"/>
          <p:cNvSpPr txBox="1"/>
          <p:nvPr/>
        </p:nvSpPr>
        <p:spPr>
          <a:xfrm>
            <a:off x="4489450" y="2934762"/>
            <a:ext cx="571500" cy="523220"/>
          </a:xfrm>
          <a:prstGeom prst="rect">
            <a:avLst/>
          </a:prstGeom>
          <a:noFill/>
        </p:spPr>
        <p:txBody>
          <a:bodyPr wrap="square" rtlCol="0">
            <a:spAutoFit/>
          </a:bodyPr>
          <a:lstStyle/>
          <a:p>
            <a:r>
              <a:rPr lang="zh-CN" altLang="en-US" dirty="0" smtClean="0"/>
              <a:t>发料退料</a:t>
            </a:r>
            <a:endParaRPr lang="zh-CN" altLang="en-US" dirty="0"/>
          </a:p>
        </p:txBody>
      </p:sp>
      <p:sp>
        <p:nvSpPr>
          <p:cNvPr id="17" name="TextBox 16"/>
          <p:cNvSpPr txBox="1"/>
          <p:nvPr/>
        </p:nvSpPr>
        <p:spPr>
          <a:xfrm>
            <a:off x="5695950" y="2934762"/>
            <a:ext cx="571500" cy="523220"/>
          </a:xfrm>
          <a:prstGeom prst="rect">
            <a:avLst/>
          </a:prstGeom>
          <a:noFill/>
        </p:spPr>
        <p:txBody>
          <a:bodyPr wrap="square" rtlCol="0">
            <a:spAutoFit/>
          </a:bodyPr>
          <a:lstStyle/>
          <a:p>
            <a:r>
              <a:rPr lang="zh-CN" altLang="en-US" dirty="0" smtClean="0"/>
              <a:t>报工收货</a:t>
            </a:r>
            <a:endParaRPr lang="zh-CN" altLang="en-US" dirty="0"/>
          </a:p>
        </p:txBody>
      </p:sp>
      <p:sp>
        <p:nvSpPr>
          <p:cNvPr id="18" name="TextBox 17"/>
          <p:cNvSpPr txBox="1"/>
          <p:nvPr/>
        </p:nvSpPr>
        <p:spPr>
          <a:xfrm>
            <a:off x="2319868" y="4128456"/>
            <a:ext cx="571500" cy="523220"/>
          </a:xfrm>
          <a:prstGeom prst="rect">
            <a:avLst/>
          </a:prstGeom>
          <a:noFill/>
        </p:spPr>
        <p:txBody>
          <a:bodyPr wrap="square" rtlCol="0">
            <a:spAutoFit/>
          </a:bodyPr>
          <a:lstStyle/>
          <a:p>
            <a:r>
              <a:rPr lang="zh-CN" altLang="en-US" dirty="0" smtClean="0"/>
              <a:t>工程变更</a:t>
            </a:r>
            <a:endParaRPr lang="zh-CN" altLang="en-US" dirty="0"/>
          </a:p>
        </p:txBody>
      </p:sp>
      <p:sp>
        <p:nvSpPr>
          <p:cNvPr id="19" name="TextBox 18"/>
          <p:cNvSpPr txBox="1"/>
          <p:nvPr/>
        </p:nvSpPr>
        <p:spPr>
          <a:xfrm>
            <a:off x="6911975" y="2944287"/>
            <a:ext cx="571500" cy="523220"/>
          </a:xfrm>
          <a:prstGeom prst="rect">
            <a:avLst/>
          </a:prstGeom>
          <a:noFill/>
        </p:spPr>
        <p:txBody>
          <a:bodyPr wrap="square" rtlCol="0">
            <a:spAutoFit/>
          </a:bodyPr>
          <a:lstStyle/>
          <a:p>
            <a:r>
              <a:rPr lang="zh-CN" altLang="en-US" dirty="0" smtClean="0"/>
              <a:t>订单关闭</a:t>
            </a:r>
            <a:endParaRPr lang="zh-CN" altLang="en-US" dirty="0"/>
          </a:p>
        </p:txBody>
      </p:sp>
      <p:sp>
        <p:nvSpPr>
          <p:cNvPr id="20" name="Flowchart: Magnetic Disk 19"/>
          <p:cNvSpPr/>
          <p:nvPr/>
        </p:nvSpPr>
        <p:spPr bwMode="auto">
          <a:xfrm>
            <a:off x="1193800" y="2052112"/>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1" name="Flowchart: Magnetic Disk 20"/>
          <p:cNvSpPr/>
          <p:nvPr/>
        </p:nvSpPr>
        <p:spPr bwMode="auto">
          <a:xfrm>
            <a:off x="1193800" y="1633012"/>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2" name="Flowchart: Magnetic Disk 21"/>
          <p:cNvSpPr/>
          <p:nvPr/>
        </p:nvSpPr>
        <p:spPr bwMode="auto">
          <a:xfrm>
            <a:off x="1200150" y="1213912"/>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3" name="TextBox 22"/>
          <p:cNvSpPr txBox="1"/>
          <p:nvPr/>
        </p:nvSpPr>
        <p:spPr>
          <a:xfrm>
            <a:off x="1263650" y="1385362"/>
            <a:ext cx="723900" cy="215444"/>
          </a:xfrm>
          <a:prstGeom prst="rect">
            <a:avLst/>
          </a:prstGeom>
          <a:noFill/>
        </p:spPr>
        <p:txBody>
          <a:bodyPr wrap="square" rtlCol="0">
            <a:spAutoFit/>
          </a:bodyPr>
          <a:lstStyle/>
          <a:p>
            <a:r>
              <a:rPr lang="zh-CN" altLang="en-US" sz="800" dirty="0" smtClean="0">
                <a:latin typeface="等线" panose="02010600030101010101" pitchFamily="2" charset="-122"/>
                <a:ea typeface="等线" panose="02010600030101010101" pitchFamily="2" charset="-122"/>
              </a:rPr>
              <a:t>物料主数据</a:t>
            </a:r>
            <a:endParaRPr lang="zh-CN" altLang="en-US" dirty="0">
              <a:latin typeface="等线" panose="02010600030101010101" pitchFamily="2" charset="-122"/>
              <a:ea typeface="等线" panose="02010600030101010101" pitchFamily="2" charset="-122"/>
            </a:endParaRPr>
          </a:p>
        </p:txBody>
      </p:sp>
      <p:sp>
        <p:nvSpPr>
          <p:cNvPr id="24" name="TextBox 23"/>
          <p:cNvSpPr txBox="1"/>
          <p:nvPr/>
        </p:nvSpPr>
        <p:spPr>
          <a:xfrm>
            <a:off x="1263650" y="1811496"/>
            <a:ext cx="723900" cy="230832"/>
          </a:xfrm>
          <a:prstGeom prst="rect">
            <a:avLst/>
          </a:prstGeom>
          <a:noFill/>
        </p:spPr>
        <p:txBody>
          <a:bodyPr wrap="square" rtlCol="0">
            <a:spAutoFit/>
          </a:bodyPr>
          <a:lstStyle/>
          <a:p>
            <a:r>
              <a:rPr lang="en-US" altLang="zh-CN" sz="900" dirty="0" smtClean="0">
                <a:latin typeface="等线" panose="02010600030101010101" pitchFamily="2" charset="-122"/>
                <a:ea typeface="等线" panose="02010600030101010101" pitchFamily="2" charset="-122"/>
              </a:rPr>
              <a:t>BOM</a:t>
            </a:r>
            <a:r>
              <a:rPr lang="zh-CN" altLang="en-US" sz="900" dirty="0" smtClean="0">
                <a:latin typeface="等线" panose="02010600030101010101" pitchFamily="2" charset="-122"/>
                <a:ea typeface="等线" panose="02010600030101010101" pitchFamily="2" charset="-122"/>
              </a:rPr>
              <a:t>文件</a:t>
            </a:r>
            <a:endParaRPr lang="zh-CN" altLang="en-US" dirty="0">
              <a:latin typeface="等线" panose="02010600030101010101" pitchFamily="2" charset="-122"/>
              <a:ea typeface="等线" panose="02010600030101010101" pitchFamily="2" charset="-122"/>
            </a:endParaRPr>
          </a:p>
        </p:txBody>
      </p:sp>
      <p:sp>
        <p:nvSpPr>
          <p:cNvPr id="25" name="TextBox 24"/>
          <p:cNvSpPr txBox="1"/>
          <p:nvPr/>
        </p:nvSpPr>
        <p:spPr>
          <a:xfrm>
            <a:off x="1270000" y="2214493"/>
            <a:ext cx="723900" cy="215444"/>
          </a:xfrm>
          <a:prstGeom prst="rect">
            <a:avLst/>
          </a:prstGeom>
          <a:noFill/>
        </p:spPr>
        <p:txBody>
          <a:bodyPr wrap="square" rtlCol="0">
            <a:spAutoFit/>
          </a:bodyPr>
          <a:lstStyle/>
          <a:p>
            <a:r>
              <a:rPr lang="zh-CN" altLang="en-US" sz="800" dirty="0" smtClean="0">
                <a:latin typeface="等线" panose="02010600030101010101" pitchFamily="2" charset="-122"/>
                <a:ea typeface="等线" panose="02010600030101010101" pitchFamily="2" charset="-122"/>
              </a:rPr>
              <a:t>工艺路线</a:t>
            </a:r>
            <a:endParaRPr lang="zh-CN" altLang="en-US" dirty="0">
              <a:latin typeface="等线" panose="02010600030101010101" pitchFamily="2" charset="-122"/>
              <a:ea typeface="等线" panose="02010600030101010101" pitchFamily="2" charset="-122"/>
            </a:endParaRPr>
          </a:p>
        </p:txBody>
      </p:sp>
      <p:sp>
        <p:nvSpPr>
          <p:cNvPr id="28" name="Right Arrow 27"/>
          <p:cNvSpPr/>
          <p:nvPr/>
        </p:nvSpPr>
        <p:spPr bwMode="auto">
          <a:xfrm>
            <a:off x="2025650" y="3097947"/>
            <a:ext cx="1111250" cy="196847"/>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9" name="Right Arrow 28"/>
          <p:cNvSpPr/>
          <p:nvPr/>
        </p:nvSpPr>
        <p:spPr bwMode="auto">
          <a:xfrm>
            <a:off x="3997325" y="3097947"/>
            <a:ext cx="349250" cy="196850"/>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30" name="Right Arrow 29"/>
          <p:cNvSpPr/>
          <p:nvPr/>
        </p:nvSpPr>
        <p:spPr bwMode="auto">
          <a:xfrm>
            <a:off x="5203825" y="3097947"/>
            <a:ext cx="349250" cy="196850"/>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33" name="Down Arrow 32"/>
          <p:cNvSpPr/>
          <p:nvPr/>
        </p:nvSpPr>
        <p:spPr bwMode="auto">
          <a:xfrm>
            <a:off x="1524000" y="2471212"/>
            <a:ext cx="165100" cy="295275"/>
          </a:xfrm>
          <a:prstGeom prst="downArrow">
            <a:avLst/>
          </a:prstGeom>
          <a:solidFill>
            <a:schemeClr val="bg1"/>
          </a:solidFill>
          <a:ln w="12700" cap="flat" cmpd="sng" algn="ctr">
            <a:solidFill>
              <a:srgbClr val="0070C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cxnSp>
        <p:nvCxnSpPr>
          <p:cNvPr id="35" name="Curved Connector 34"/>
          <p:cNvCxnSpPr>
            <a:stCxn id="29" idx="2"/>
            <a:endCxn id="12" idx="0"/>
          </p:cNvCxnSpPr>
          <p:nvPr/>
        </p:nvCxnSpPr>
        <p:spPr bwMode="auto">
          <a:xfrm rot="5400000">
            <a:off x="3109563" y="2790852"/>
            <a:ext cx="634642" cy="1642532"/>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cxnSp>
        <p:nvCxnSpPr>
          <p:cNvPr id="36" name="Curved Connector 35"/>
          <p:cNvCxnSpPr>
            <a:endCxn id="12" idx="2"/>
          </p:cNvCxnSpPr>
          <p:nvPr/>
        </p:nvCxnSpPr>
        <p:spPr bwMode="auto">
          <a:xfrm rot="16200000" flipH="1">
            <a:off x="1055235" y="3242655"/>
            <a:ext cx="1147009" cy="1090157"/>
          </a:xfrm>
          <a:prstGeom prst="curvedConnector2">
            <a:avLst/>
          </a:prstGeom>
          <a:noFill/>
          <a:ln w="15875" cap="flat" cmpd="sng" algn="ctr">
            <a:solidFill>
              <a:schemeClr val="accent1"/>
            </a:solidFill>
            <a:prstDash val="sysDash"/>
            <a:round/>
            <a:headEnd type="none" w="med" len="med"/>
            <a:tailEnd type="triangle"/>
          </a:ln>
          <a:effectLst/>
        </p:spPr>
      </p:cxnSp>
      <p:cxnSp>
        <p:nvCxnSpPr>
          <p:cNvPr id="41" name="Curved Connector 40"/>
          <p:cNvCxnSpPr>
            <a:stCxn id="8" idx="6"/>
            <a:endCxn id="12" idx="1"/>
          </p:cNvCxnSpPr>
          <p:nvPr/>
        </p:nvCxnSpPr>
        <p:spPr bwMode="auto">
          <a:xfrm>
            <a:off x="2025650" y="3198287"/>
            <a:ext cx="274639" cy="857623"/>
          </a:xfrm>
          <a:prstGeom prst="curvedConnector2">
            <a:avLst/>
          </a:prstGeom>
          <a:noFill/>
          <a:ln w="15875" cap="flat" cmpd="sng" algn="ctr">
            <a:solidFill>
              <a:schemeClr val="accent1"/>
            </a:solidFill>
            <a:prstDash val="sysDash"/>
            <a:round/>
            <a:headEnd type="none" w="med" len="med"/>
            <a:tailEnd type="triangle"/>
          </a:ln>
          <a:effectLst/>
        </p:spPr>
      </p:cxnSp>
      <p:cxnSp>
        <p:nvCxnSpPr>
          <p:cNvPr id="43" name="Curved Connector 42"/>
          <p:cNvCxnSpPr>
            <a:stCxn id="30" idx="2"/>
          </p:cNvCxnSpPr>
          <p:nvPr/>
        </p:nvCxnSpPr>
        <p:spPr bwMode="auto">
          <a:xfrm rot="5400000">
            <a:off x="3771900" y="2494697"/>
            <a:ext cx="882650" cy="2482850"/>
          </a:xfrm>
          <a:prstGeom prst="curvedConnector2">
            <a:avLst/>
          </a:prstGeom>
          <a:noFill/>
          <a:ln w="15875" cap="flat" cmpd="sng" algn="ctr">
            <a:solidFill>
              <a:schemeClr val="accent1"/>
            </a:solidFill>
            <a:prstDash val="sysDash"/>
            <a:round/>
            <a:headEnd type="none" w="med" len="med"/>
            <a:tailEnd type="triangle"/>
          </a:ln>
          <a:effectLst/>
        </p:spPr>
      </p:cxnSp>
      <p:sp>
        <p:nvSpPr>
          <p:cNvPr id="45" name="Right Arrow 44"/>
          <p:cNvSpPr/>
          <p:nvPr/>
        </p:nvSpPr>
        <p:spPr bwMode="auto">
          <a:xfrm>
            <a:off x="6410325" y="3123610"/>
            <a:ext cx="349250" cy="196850"/>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cxnSp>
        <p:nvCxnSpPr>
          <p:cNvPr id="46" name="Curved Connector 45"/>
          <p:cNvCxnSpPr>
            <a:stCxn id="45" idx="2"/>
          </p:cNvCxnSpPr>
          <p:nvPr/>
        </p:nvCxnSpPr>
        <p:spPr bwMode="auto">
          <a:xfrm rot="5400000">
            <a:off x="4230375" y="2061887"/>
            <a:ext cx="1172203" cy="3689348"/>
          </a:xfrm>
          <a:prstGeom prst="curvedConnector2">
            <a:avLst/>
          </a:prstGeom>
          <a:noFill/>
          <a:ln w="15875" cap="flat" cmpd="sng" algn="ctr">
            <a:solidFill>
              <a:schemeClr val="accent1"/>
            </a:solidFill>
            <a:prstDash val="sysDash"/>
            <a:round/>
            <a:headEnd type="none" w="med" len="med"/>
            <a:tailEnd type="triangle"/>
          </a:ln>
          <a:effectLst/>
        </p:spPr>
      </p:cxnSp>
      <p:sp>
        <p:nvSpPr>
          <p:cNvPr id="50" name="Flowchart: Document 49"/>
          <p:cNvSpPr/>
          <p:nvPr/>
        </p:nvSpPr>
        <p:spPr bwMode="auto">
          <a:xfrm>
            <a:off x="1172631" y="5052090"/>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1" name="Flowchart: Predefined Process 50"/>
          <p:cNvSpPr/>
          <p:nvPr/>
        </p:nvSpPr>
        <p:spPr bwMode="auto">
          <a:xfrm>
            <a:off x="260350" y="2801153"/>
            <a:ext cx="533400" cy="806709"/>
          </a:xfrm>
          <a:prstGeom prst="flowChartPredefinedProcess">
            <a:avLst/>
          </a:prstGeom>
          <a:solidFill>
            <a:srgbClr val="92D050"/>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2" name="TextBox 51"/>
          <p:cNvSpPr txBox="1"/>
          <p:nvPr/>
        </p:nvSpPr>
        <p:spPr>
          <a:xfrm>
            <a:off x="351007" y="2885485"/>
            <a:ext cx="338554" cy="698500"/>
          </a:xfrm>
          <a:prstGeom prst="rect">
            <a:avLst/>
          </a:prstGeom>
          <a:noFill/>
        </p:spPr>
        <p:txBody>
          <a:bodyPr vert="eaVert" wrap="square" rtlCol="0">
            <a:spAutoFit/>
          </a:bodyPr>
          <a:lstStyle/>
          <a:p>
            <a:r>
              <a:rPr lang="zh-CN" altLang="en-US" sz="1000" dirty="0" smtClean="0"/>
              <a:t>生产计划</a:t>
            </a:r>
            <a:endParaRPr lang="zh-CN" altLang="en-US" sz="1000" dirty="0"/>
          </a:p>
        </p:txBody>
      </p:sp>
      <p:sp>
        <p:nvSpPr>
          <p:cNvPr id="53" name="Right Arrow 52"/>
          <p:cNvSpPr/>
          <p:nvPr/>
        </p:nvSpPr>
        <p:spPr bwMode="auto">
          <a:xfrm>
            <a:off x="803464" y="3123610"/>
            <a:ext cx="349250" cy="196850"/>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4" name="Rounded Rectangle 53"/>
          <p:cNvSpPr/>
          <p:nvPr/>
        </p:nvSpPr>
        <p:spPr bwMode="auto">
          <a:xfrm>
            <a:off x="203200" y="1136665"/>
            <a:ext cx="8460000" cy="1404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5" name="TextBox 54"/>
          <p:cNvSpPr txBox="1"/>
          <p:nvPr/>
        </p:nvSpPr>
        <p:spPr>
          <a:xfrm>
            <a:off x="1236131" y="5152674"/>
            <a:ext cx="641350" cy="230832"/>
          </a:xfrm>
          <a:prstGeom prst="rect">
            <a:avLst/>
          </a:prstGeom>
          <a:noFill/>
        </p:spPr>
        <p:txBody>
          <a:bodyPr wrap="square" rtlCol="0">
            <a:spAutoFit/>
          </a:bodyPr>
          <a:lstStyle/>
          <a:p>
            <a:r>
              <a:rPr lang="zh-CN" altLang="en-US" sz="900" dirty="0" smtClean="0"/>
              <a:t>计划订单</a:t>
            </a:r>
            <a:endParaRPr lang="zh-CN" altLang="en-US" dirty="0"/>
          </a:p>
        </p:txBody>
      </p:sp>
      <p:sp>
        <p:nvSpPr>
          <p:cNvPr id="56" name="Flowchart: Document 55"/>
          <p:cNvSpPr/>
          <p:nvPr/>
        </p:nvSpPr>
        <p:spPr bwMode="auto">
          <a:xfrm>
            <a:off x="3273957" y="5041908"/>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7" name="TextBox 56"/>
          <p:cNvSpPr txBox="1"/>
          <p:nvPr/>
        </p:nvSpPr>
        <p:spPr>
          <a:xfrm>
            <a:off x="3337457" y="5142492"/>
            <a:ext cx="641350" cy="230832"/>
          </a:xfrm>
          <a:prstGeom prst="rect">
            <a:avLst/>
          </a:prstGeom>
          <a:noFill/>
        </p:spPr>
        <p:txBody>
          <a:bodyPr wrap="square" rtlCol="0">
            <a:spAutoFit/>
          </a:bodyPr>
          <a:lstStyle/>
          <a:p>
            <a:r>
              <a:rPr lang="zh-CN" altLang="en-US" sz="900" dirty="0" smtClean="0"/>
              <a:t>  预留单</a:t>
            </a:r>
            <a:endParaRPr lang="zh-CN" altLang="en-US" dirty="0"/>
          </a:p>
        </p:txBody>
      </p:sp>
      <p:sp>
        <p:nvSpPr>
          <p:cNvPr id="58" name="Flowchart: Document 57"/>
          <p:cNvSpPr/>
          <p:nvPr/>
        </p:nvSpPr>
        <p:spPr bwMode="auto">
          <a:xfrm>
            <a:off x="4413250" y="5052090"/>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9" name="TextBox 58"/>
          <p:cNvSpPr txBox="1"/>
          <p:nvPr/>
        </p:nvSpPr>
        <p:spPr>
          <a:xfrm>
            <a:off x="4426091" y="5152674"/>
            <a:ext cx="735006" cy="230832"/>
          </a:xfrm>
          <a:prstGeom prst="rect">
            <a:avLst/>
          </a:prstGeom>
          <a:noFill/>
        </p:spPr>
        <p:txBody>
          <a:bodyPr wrap="square" rtlCol="0">
            <a:spAutoFit/>
          </a:bodyPr>
          <a:lstStyle/>
          <a:p>
            <a:r>
              <a:rPr lang="zh-CN" altLang="en-US" sz="900" dirty="0" smtClean="0"/>
              <a:t>  领退料单</a:t>
            </a:r>
            <a:endParaRPr lang="zh-CN" altLang="en-US" dirty="0"/>
          </a:p>
        </p:txBody>
      </p:sp>
      <p:sp>
        <p:nvSpPr>
          <p:cNvPr id="60" name="Flowchart: Document 59"/>
          <p:cNvSpPr/>
          <p:nvPr/>
        </p:nvSpPr>
        <p:spPr bwMode="auto">
          <a:xfrm>
            <a:off x="5603875" y="5041908"/>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1" name="TextBox 60"/>
          <p:cNvSpPr txBox="1"/>
          <p:nvPr/>
        </p:nvSpPr>
        <p:spPr>
          <a:xfrm>
            <a:off x="5667375" y="5142492"/>
            <a:ext cx="641350" cy="230832"/>
          </a:xfrm>
          <a:prstGeom prst="rect">
            <a:avLst/>
          </a:prstGeom>
          <a:noFill/>
        </p:spPr>
        <p:txBody>
          <a:bodyPr wrap="square" rtlCol="0">
            <a:spAutoFit/>
          </a:bodyPr>
          <a:lstStyle/>
          <a:p>
            <a:r>
              <a:rPr lang="zh-CN" altLang="en-US" sz="900" dirty="0" smtClean="0"/>
              <a:t>  入库单</a:t>
            </a:r>
            <a:endParaRPr lang="zh-CN" altLang="en-US" dirty="0"/>
          </a:p>
        </p:txBody>
      </p:sp>
      <p:sp>
        <p:nvSpPr>
          <p:cNvPr id="64" name="Flowchart: Document 63"/>
          <p:cNvSpPr/>
          <p:nvPr/>
        </p:nvSpPr>
        <p:spPr bwMode="auto">
          <a:xfrm>
            <a:off x="6784975" y="5041908"/>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5" name="TextBox 64"/>
          <p:cNvSpPr txBox="1"/>
          <p:nvPr/>
        </p:nvSpPr>
        <p:spPr>
          <a:xfrm>
            <a:off x="6848475" y="5066292"/>
            <a:ext cx="641350" cy="369332"/>
          </a:xfrm>
          <a:prstGeom prst="rect">
            <a:avLst/>
          </a:prstGeom>
          <a:noFill/>
        </p:spPr>
        <p:txBody>
          <a:bodyPr wrap="square" rtlCol="0">
            <a:spAutoFit/>
          </a:bodyPr>
          <a:lstStyle/>
          <a:p>
            <a:pPr algn="ctr"/>
            <a:r>
              <a:rPr lang="zh-CN" altLang="en-US" sz="900" dirty="0" smtClean="0"/>
              <a:t>生产完工通知单</a:t>
            </a:r>
            <a:endParaRPr lang="zh-CN" altLang="en-US" dirty="0"/>
          </a:p>
        </p:txBody>
      </p:sp>
      <p:sp>
        <p:nvSpPr>
          <p:cNvPr id="66" name="Flowchart: Document 65"/>
          <p:cNvSpPr/>
          <p:nvPr/>
        </p:nvSpPr>
        <p:spPr bwMode="auto">
          <a:xfrm>
            <a:off x="2199218" y="5046780"/>
            <a:ext cx="793750" cy="432000"/>
          </a:xfrm>
          <a:prstGeom prst="flowChartDocument">
            <a:avLst/>
          </a:prstGeom>
          <a:solidFill>
            <a:srgbClr val="DDDDDD"/>
          </a:solidFill>
          <a:ln w="12700" cap="flat" cmpd="sng" algn="ctr">
            <a:solidFill>
              <a:schemeClr val="tx2"/>
            </a:solidFill>
            <a:prstDash val="sysDash"/>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7" name="TextBox 66"/>
          <p:cNvSpPr txBox="1"/>
          <p:nvPr/>
        </p:nvSpPr>
        <p:spPr>
          <a:xfrm>
            <a:off x="2129368" y="5147364"/>
            <a:ext cx="946150" cy="230832"/>
          </a:xfrm>
          <a:prstGeom prst="rect">
            <a:avLst/>
          </a:prstGeom>
          <a:noFill/>
          <a:ln>
            <a:noFill/>
            <a:prstDash val="sysDash"/>
          </a:ln>
        </p:spPr>
        <p:txBody>
          <a:bodyPr wrap="square" rtlCol="0">
            <a:spAutoFit/>
          </a:bodyPr>
          <a:lstStyle/>
          <a:p>
            <a:r>
              <a:rPr lang="zh-CN" altLang="en-US" sz="900" dirty="0" smtClean="0"/>
              <a:t>  技术通知单</a:t>
            </a:r>
            <a:endParaRPr lang="zh-CN" altLang="en-US" dirty="0"/>
          </a:p>
        </p:txBody>
      </p:sp>
      <p:sp>
        <p:nvSpPr>
          <p:cNvPr id="68" name="Rounded Rectangle 67"/>
          <p:cNvSpPr/>
          <p:nvPr/>
        </p:nvSpPr>
        <p:spPr bwMode="auto">
          <a:xfrm>
            <a:off x="1133475" y="6050949"/>
            <a:ext cx="904875" cy="324000"/>
          </a:xfrm>
          <a:prstGeom prst="roundRect">
            <a:avLst/>
          </a:prstGeom>
          <a:solidFill>
            <a:srgbClr val="FFC000"/>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9" name="TextBox 68"/>
          <p:cNvSpPr txBox="1"/>
          <p:nvPr/>
        </p:nvSpPr>
        <p:spPr>
          <a:xfrm>
            <a:off x="1149350" y="6082144"/>
            <a:ext cx="889000" cy="261610"/>
          </a:xfrm>
          <a:prstGeom prst="rect">
            <a:avLst/>
          </a:prstGeom>
          <a:noFill/>
        </p:spPr>
        <p:txBody>
          <a:bodyPr wrap="square" rtlCol="0">
            <a:spAutoFit/>
          </a:bodyPr>
          <a:lstStyle/>
          <a:p>
            <a:pPr algn="ctr"/>
            <a:r>
              <a:rPr lang="zh-CN" altLang="en-US" sz="1100" dirty="0" smtClean="0"/>
              <a:t>生产管理部</a:t>
            </a:r>
            <a:endParaRPr lang="zh-CN" altLang="en-US" dirty="0"/>
          </a:p>
        </p:txBody>
      </p:sp>
      <p:sp>
        <p:nvSpPr>
          <p:cNvPr id="93" name="Rounded Rectangle 92"/>
          <p:cNvSpPr/>
          <p:nvPr/>
        </p:nvSpPr>
        <p:spPr bwMode="auto">
          <a:xfrm>
            <a:off x="2156883" y="6050949"/>
            <a:ext cx="904875" cy="324000"/>
          </a:xfrm>
          <a:prstGeom prst="roundRect">
            <a:avLst/>
          </a:prstGeom>
          <a:solidFill>
            <a:srgbClr val="FFC000"/>
          </a:solidFill>
          <a:ln w="12700" cap="flat" cmpd="sng" algn="ctr">
            <a:solidFill>
              <a:schemeClr val="tx2"/>
            </a:solidFill>
            <a:prstDash val="sysDash"/>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94" name="TextBox 93"/>
          <p:cNvSpPr txBox="1"/>
          <p:nvPr/>
        </p:nvSpPr>
        <p:spPr>
          <a:xfrm>
            <a:off x="2172758" y="6082144"/>
            <a:ext cx="889000" cy="261610"/>
          </a:xfrm>
          <a:prstGeom prst="rect">
            <a:avLst/>
          </a:prstGeom>
          <a:noFill/>
        </p:spPr>
        <p:txBody>
          <a:bodyPr wrap="square" rtlCol="0">
            <a:spAutoFit/>
          </a:bodyPr>
          <a:lstStyle/>
          <a:p>
            <a:pPr algn="ctr"/>
            <a:r>
              <a:rPr lang="zh-CN" altLang="en-US" sz="1100" dirty="0" smtClean="0"/>
              <a:t>工艺部</a:t>
            </a:r>
            <a:endParaRPr lang="zh-CN" altLang="en-US" dirty="0"/>
          </a:p>
        </p:txBody>
      </p:sp>
      <p:sp>
        <p:nvSpPr>
          <p:cNvPr id="96" name="Rounded Rectangle 95"/>
          <p:cNvSpPr/>
          <p:nvPr/>
        </p:nvSpPr>
        <p:spPr bwMode="auto">
          <a:xfrm>
            <a:off x="3214688" y="6052461"/>
            <a:ext cx="904875" cy="324000"/>
          </a:xfrm>
          <a:prstGeom prst="roundRect">
            <a:avLst/>
          </a:prstGeom>
          <a:solidFill>
            <a:srgbClr val="FFC000"/>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97" name="TextBox 96"/>
          <p:cNvSpPr txBox="1"/>
          <p:nvPr/>
        </p:nvSpPr>
        <p:spPr>
          <a:xfrm>
            <a:off x="3230563" y="6083656"/>
            <a:ext cx="889000" cy="261610"/>
          </a:xfrm>
          <a:prstGeom prst="rect">
            <a:avLst/>
          </a:prstGeom>
          <a:noFill/>
        </p:spPr>
        <p:txBody>
          <a:bodyPr wrap="square" rtlCol="0">
            <a:spAutoFit/>
          </a:bodyPr>
          <a:lstStyle/>
          <a:p>
            <a:pPr algn="ctr"/>
            <a:r>
              <a:rPr lang="zh-CN" altLang="en-US" sz="1100" dirty="0" smtClean="0"/>
              <a:t>物资管理部</a:t>
            </a:r>
            <a:endParaRPr lang="zh-CN" altLang="en-US" dirty="0"/>
          </a:p>
        </p:txBody>
      </p:sp>
      <p:sp>
        <p:nvSpPr>
          <p:cNvPr id="98" name="Rounded Rectangle 97"/>
          <p:cNvSpPr/>
          <p:nvPr/>
        </p:nvSpPr>
        <p:spPr bwMode="auto">
          <a:xfrm>
            <a:off x="5588000" y="6050949"/>
            <a:ext cx="904875" cy="324000"/>
          </a:xfrm>
          <a:prstGeom prst="roundRect">
            <a:avLst/>
          </a:prstGeom>
          <a:solidFill>
            <a:srgbClr val="FFC000"/>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99" name="TextBox 98"/>
          <p:cNvSpPr txBox="1"/>
          <p:nvPr/>
        </p:nvSpPr>
        <p:spPr>
          <a:xfrm>
            <a:off x="5603875" y="6082144"/>
            <a:ext cx="889000" cy="261610"/>
          </a:xfrm>
          <a:prstGeom prst="rect">
            <a:avLst/>
          </a:prstGeom>
          <a:noFill/>
        </p:spPr>
        <p:txBody>
          <a:bodyPr wrap="square" rtlCol="0">
            <a:spAutoFit/>
          </a:bodyPr>
          <a:lstStyle/>
          <a:p>
            <a:pPr algn="ctr"/>
            <a:r>
              <a:rPr lang="zh-CN" altLang="en-US" sz="1100" dirty="0" smtClean="0"/>
              <a:t>生产管理部</a:t>
            </a:r>
            <a:endParaRPr lang="zh-CN" altLang="en-US" dirty="0"/>
          </a:p>
        </p:txBody>
      </p:sp>
      <p:cxnSp>
        <p:nvCxnSpPr>
          <p:cNvPr id="112" name="Curved Connector 111"/>
          <p:cNvCxnSpPr>
            <a:stCxn id="64" idx="2"/>
            <a:endCxn id="98" idx="3"/>
          </p:cNvCxnSpPr>
          <p:nvPr/>
        </p:nvCxnSpPr>
        <p:spPr bwMode="auto">
          <a:xfrm rot="5400000">
            <a:off x="6453563" y="5484661"/>
            <a:ext cx="767601" cy="688975"/>
          </a:xfrm>
          <a:prstGeom prst="curvedConnector2">
            <a:avLst/>
          </a:prstGeom>
          <a:noFill/>
          <a:ln w="15875" cap="flat" cmpd="sng" algn="ctr">
            <a:solidFill>
              <a:schemeClr val="accent1"/>
            </a:solidFill>
            <a:prstDash val="sysDash"/>
            <a:round/>
            <a:headEnd type="none" w="med" len="med"/>
            <a:tailEnd type="triangle"/>
          </a:ln>
          <a:effectLst/>
        </p:spPr>
      </p:cxnSp>
      <p:cxnSp>
        <p:nvCxnSpPr>
          <p:cNvPr id="114" name="Curved Connector 113"/>
          <p:cNvCxnSpPr>
            <a:stCxn id="58" idx="2"/>
            <a:endCxn id="99" idx="1"/>
          </p:cNvCxnSpPr>
          <p:nvPr/>
        </p:nvCxnSpPr>
        <p:spPr bwMode="auto">
          <a:xfrm rot="16200000" flipH="1">
            <a:off x="4828291" y="5437364"/>
            <a:ext cx="757419" cy="793750"/>
          </a:xfrm>
          <a:prstGeom prst="curvedConnector2">
            <a:avLst/>
          </a:prstGeom>
          <a:noFill/>
          <a:ln w="15875" cap="flat" cmpd="sng" algn="ctr">
            <a:solidFill>
              <a:schemeClr val="accent1"/>
            </a:solidFill>
            <a:prstDash val="sysDash"/>
            <a:round/>
            <a:headEnd type="none" w="med" len="med"/>
            <a:tailEnd type="triangle"/>
          </a:ln>
          <a:effectLst/>
        </p:spPr>
      </p:cxnSp>
      <p:cxnSp>
        <p:nvCxnSpPr>
          <p:cNvPr id="118" name="Curved Connector 117"/>
          <p:cNvCxnSpPr>
            <a:stCxn id="60" idx="2"/>
            <a:endCxn id="98" idx="0"/>
          </p:cNvCxnSpPr>
          <p:nvPr/>
        </p:nvCxnSpPr>
        <p:spPr bwMode="auto">
          <a:xfrm rot="16200000" flipH="1">
            <a:off x="5717794" y="5728304"/>
            <a:ext cx="605601" cy="39688"/>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sp>
        <p:nvSpPr>
          <p:cNvPr id="122" name="Rounded Rectangle 121"/>
          <p:cNvSpPr/>
          <p:nvPr/>
        </p:nvSpPr>
        <p:spPr bwMode="auto">
          <a:xfrm>
            <a:off x="203200" y="2659854"/>
            <a:ext cx="8460000" cy="2160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3" name="Rounded Rectangle 122"/>
          <p:cNvSpPr/>
          <p:nvPr/>
        </p:nvSpPr>
        <p:spPr bwMode="auto">
          <a:xfrm>
            <a:off x="203200" y="4919229"/>
            <a:ext cx="8460000" cy="720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4" name="Rounded Rectangle 123"/>
          <p:cNvSpPr/>
          <p:nvPr/>
        </p:nvSpPr>
        <p:spPr bwMode="auto">
          <a:xfrm>
            <a:off x="203200" y="5776763"/>
            <a:ext cx="8460000" cy="720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5" name="TextBox 124"/>
          <p:cNvSpPr txBox="1"/>
          <p:nvPr/>
        </p:nvSpPr>
        <p:spPr>
          <a:xfrm>
            <a:off x="8091955" y="1213912"/>
            <a:ext cx="400110" cy="1216025"/>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主数据层</a:t>
            </a:r>
            <a:endParaRPr lang="zh-CN" altLang="en-US" dirty="0"/>
          </a:p>
        </p:txBody>
      </p:sp>
      <p:sp>
        <p:nvSpPr>
          <p:cNvPr id="128" name="TextBox 127"/>
          <p:cNvSpPr txBox="1"/>
          <p:nvPr/>
        </p:nvSpPr>
        <p:spPr>
          <a:xfrm>
            <a:off x="8082400" y="3003755"/>
            <a:ext cx="400110" cy="1464733"/>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业务数据层</a:t>
            </a:r>
            <a:endParaRPr lang="zh-CN" altLang="en-US" dirty="0"/>
          </a:p>
        </p:txBody>
      </p:sp>
      <p:sp>
        <p:nvSpPr>
          <p:cNvPr id="129" name="TextBox 128"/>
          <p:cNvSpPr txBox="1"/>
          <p:nvPr/>
        </p:nvSpPr>
        <p:spPr>
          <a:xfrm>
            <a:off x="8085003" y="4961564"/>
            <a:ext cx="400110" cy="643376"/>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单据层</a:t>
            </a:r>
            <a:endParaRPr lang="zh-CN" altLang="en-US" dirty="0"/>
          </a:p>
        </p:txBody>
      </p:sp>
      <p:sp>
        <p:nvSpPr>
          <p:cNvPr id="130" name="TextBox 129"/>
          <p:cNvSpPr txBox="1"/>
          <p:nvPr/>
        </p:nvSpPr>
        <p:spPr>
          <a:xfrm>
            <a:off x="8091955" y="5815075"/>
            <a:ext cx="400110" cy="643376"/>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管理层</a:t>
            </a:r>
            <a:endParaRPr lang="zh-CN" altLang="en-US" dirty="0"/>
          </a:p>
        </p:txBody>
      </p:sp>
      <p:sp>
        <p:nvSpPr>
          <p:cNvPr id="133" name="TextBox 132"/>
          <p:cNvSpPr txBox="1"/>
          <p:nvPr/>
        </p:nvSpPr>
        <p:spPr>
          <a:xfrm>
            <a:off x="2339182" y="683239"/>
            <a:ext cx="4008436" cy="398780"/>
          </a:xfrm>
          <a:prstGeom prst="rect">
            <a:avLst/>
          </a:prstGeom>
          <a:noFill/>
        </p:spPr>
        <p:txBody>
          <a:bodyPr wrap="square" rtlCol="0">
            <a:spAutoFit/>
          </a:bodyPr>
          <a:lstStyle/>
          <a:p>
            <a:pPr algn="ctr"/>
            <a:r>
              <a:rPr lang="zh-CN" altLang="en-US" sz="2000" b="1" dirty="0" smtClean="0"/>
              <a:t>生产订单执行案例</a:t>
            </a:r>
            <a:endParaRPr lang="zh-CN" altLang="en-US" b="1" dirty="0"/>
          </a:p>
        </p:txBody>
      </p:sp>
      <p:sp>
        <p:nvSpPr>
          <p:cNvPr id="70" name="Flowchart: Magnetic Disk 69"/>
          <p:cNvSpPr/>
          <p:nvPr/>
        </p:nvSpPr>
        <p:spPr bwMode="auto">
          <a:xfrm>
            <a:off x="2168440" y="2052112"/>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71" name="TextBox 70"/>
          <p:cNvSpPr txBox="1"/>
          <p:nvPr/>
        </p:nvSpPr>
        <p:spPr>
          <a:xfrm>
            <a:off x="2244640" y="2214493"/>
            <a:ext cx="723900" cy="215444"/>
          </a:xfrm>
          <a:prstGeom prst="rect">
            <a:avLst/>
          </a:prstGeom>
          <a:noFill/>
        </p:spPr>
        <p:txBody>
          <a:bodyPr wrap="square" rtlCol="0">
            <a:spAutoFit/>
          </a:bodyPr>
          <a:lstStyle/>
          <a:p>
            <a:r>
              <a:rPr lang="zh-CN" altLang="en-US" sz="800" dirty="0" smtClean="0">
                <a:latin typeface="等线" panose="02010600030101010101" pitchFamily="2" charset="-122"/>
                <a:ea typeface="等线" panose="02010600030101010101" pitchFamily="2" charset="-122"/>
              </a:rPr>
              <a:t>工作中心</a:t>
            </a:r>
            <a:endParaRPr lang="zh-CN" altLang="en-US" dirty="0">
              <a:latin typeface="等线" panose="02010600030101010101" pitchFamily="2" charset="-122"/>
              <a:ea typeface="等线" panose="02010600030101010101" pitchFamily="2" charset="-122"/>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lowchart: Connector 7"/>
          <p:cNvSpPr/>
          <p:nvPr/>
        </p:nvSpPr>
        <p:spPr bwMode="auto">
          <a:xfrm>
            <a:off x="643435" y="2752839"/>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9" name="Flowchart: Connector 8"/>
          <p:cNvSpPr/>
          <p:nvPr/>
        </p:nvSpPr>
        <p:spPr bwMode="auto">
          <a:xfrm>
            <a:off x="1731180" y="2739192"/>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0" name="Flowchart: Connector 9"/>
          <p:cNvSpPr/>
          <p:nvPr/>
        </p:nvSpPr>
        <p:spPr bwMode="auto">
          <a:xfrm>
            <a:off x="2937680" y="2739192"/>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1" name="Flowchart: Connector 10"/>
          <p:cNvSpPr/>
          <p:nvPr/>
        </p:nvSpPr>
        <p:spPr bwMode="auto">
          <a:xfrm>
            <a:off x="4144180" y="2739192"/>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 name="Flowchart: Connector 11"/>
          <p:cNvSpPr/>
          <p:nvPr/>
        </p:nvSpPr>
        <p:spPr bwMode="auto">
          <a:xfrm>
            <a:off x="3538594" y="3683779"/>
            <a:ext cx="863600" cy="863600"/>
          </a:xfrm>
          <a:prstGeom prst="flowChartConnector">
            <a:avLst/>
          </a:prstGeom>
          <a:solidFill>
            <a:srgbClr val="FFFF00"/>
          </a:solidFill>
          <a:ln w="12700" cap="flat" cmpd="sng" algn="ctr">
            <a:solidFill>
              <a:schemeClr val="tx1"/>
            </a:solidFill>
            <a:prstDash val="sysDash"/>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3" name="Flowchart: Connector 12"/>
          <p:cNvSpPr/>
          <p:nvPr/>
        </p:nvSpPr>
        <p:spPr bwMode="auto">
          <a:xfrm>
            <a:off x="5372905" y="2746802"/>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4" name="TextBox 13"/>
          <p:cNvSpPr txBox="1"/>
          <p:nvPr/>
        </p:nvSpPr>
        <p:spPr>
          <a:xfrm>
            <a:off x="796783" y="2842404"/>
            <a:ext cx="571500" cy="738664"/>
          </a:xfrm>
          <a:prstGeom prst="rect">
            <a:avLst/>
          </a:prstGeom>
          <a:noFill/>
        </p:spPr>
        <p:txBody>
          <a:bodyPr wrap="square" rtlCol="0">
            <a:spAutoFit/>
          </a:bodyPr>
          <a:lstStyle/>
          <a:p>
            <a:r>
              <a:rPr lang="zh-CN" altLang="en-US" dirty="0" smtClean="0"/>
              <a:t>固定资产管理</a:t>
            </a:r>
            <a:endParaRPr lang="zh-CN" altLang="en-US" dirty="0" smtClean="0"/>
          </a:p>
        </p:txBody>
      </p:sp>
      <p:sp>
        <p:nvSpPr>
          <p:cNvPr id="15" name="TextBox 14"/>
          <p:cNvSpPr txBox="1"/>
          <p:nvPr/>
        </p:nvSpPr>
        <p:spPr>
          <a:xfrm>
            <a:off x="1908980" y="2907467"/>
            <a:ext cx="571500" cy="523220"/>
          </a:xfrm>
          <a:prstGeom prst="rect">
            <a:avLst/>
          </a:prstGeom>
          <a:noFill/>
        </p:spPr>
        <p:txBody>
          <a:bodyPr wrap="square" rtlCol="0">
            <a:spAutoFit/>
          </a:bodyPr>
          <a:lstStyle/>
          <a:p>
            <a:r>
              <a:rPr lang="zh-CN" altLang="en-US" dirty="0" smtClean="0"/>
              <a:t>应付</a:t>
            </a:r>
            <a:endParaRPr lang="zh-CN" altLang="en-US" dirty="0" smtClean="0"/>
          </a:p>
          <a:p>
            <a:r>
              <a:rPr lang="zh-CN" altLang="en-US" dirty="0" smtClean="0"/>
              <a:t>管理</a:t>
            </a:r>
            <a:endParaRPr lang="zh-CN" altLang="en-US" dirty="0" smtClean="0"/>
          </a:p>
        </p:txBody>
      </p:sp>
      <p:sp>
        <p:nvSpPr>
          <p:cNvPr id="16" name="TextBox 15"/>
          <p:cNvSpPr txBox="1"/>
          <p:nvPr/>
        </p:nvSpPr>
        <p:spPr>
          <a:xfrm>
            <a:off x="3083730" y="2907467"/>
            <a:ext cx="571500" cy="523220"/>
          </a:xfrm>
          <a:prstGeom prst="rect">
            <a:avLst/>
          </a:prstGeom>
          <a:noFill/>
        </p:spPr>
        <p:txBody>
          <a:bodyPr wrap="square" rtlCol="0">
            <a:spAutoFit/>
          </a:bodyPr>
          <a:lstStyle/>
          <a:p>
            <a:r>
              <a:rPr lang="zh-CN" altLang="en-US" dirty="0" smtClean="0"/>
              <a:t>材料</a:t>
            </a:r>
            <a:endParaRPr lang="zh-CN" altLang="en-US" dirty="0" smtClean="0"/>
          </a:p>
          <a:p>
            <a:r>
              <a:rPr lang="zh-CN" altLang="en-US" dirty="0" smtClean="0"/>
              <a:t>管理</a:t>
            </a:r>
            <a:endParaRPr lang="zh-CN" altLang="en-US" dirty="0" smtClean="0"/>
          </a:p>
        </p:txBody>
      </p:sp>
      <p:sp>
        <p:nvSpPr>
          <p:cNvPr id="17" name="TextBox 16"/>
          <p:cNvSpPr txBox="1"/>
          <p:nvPr/>
        </p:nvSpPr>
        <p:spPr>
          <a:xfrm>
            <a:off x="4290230" y="2907467"/>
            <a:ext cx="571500" cy="523220"/>
          </a:xfrm>
          <a:prstGeom prst="rect">
            <a:avLst/>
          </a:prstGeom>
          <a:noFill/>
        </p:spPr>
        <p:txBody>
          <a:bodyPr wrap="square" rtlCol="0">
            <a:spAutoFit/>
          </a:bodyPr>
          <a:lstStyle/>
          <a:p>
            <a:r>
              <a:rPr lang="zh-CN" altLang="en-US" dirty="0" smtClean="0"/>
              <a:t>成本</a:t>
            </a:r>
            <a:endParaRPr lang="zh-CN" altLang="en-US" dirty="0" smtClean="0"/>
          </a:p>
          <a:p>
            <a:r>
              <a:rPr lang="zh-CN" altLang="en-US" dirty="0" smtClean="0"/>
              <a:t>管理</a:t>
            </a:r>
            <a:endParaRPr lang="zh-CN" altLang="en-US" dirty="0" smtClean="0"/>
          </a:p>
        </p:txBody>
      </p:sp>
      <p:sp>
        <p:nvSpPr>
          <p:cNvPr id="18" name="TextBox 17"/>
          <p:cNvSpPr txBox="1"/>
          <p:nvPr/>
        </p:nvSpPr>
        <p:spPr>
          <a:xfrm>
            <a:off x="3711939" y="3882796"/>
            <a:ext cx="571500" cy="523220"/>
          </a:xfrm>
          <a:prstGeom prst="rect">
            <a:avLst/>
          </a:prstGeom>
          <a:noFill/>
        </p:spPr>
        <p:txBody>
          <a:bodyPr wrap="square" rtlCol="0">
            <a:spAutoFit/>
          </a:bodyPr>
          <a:lstStyle/>
          <a:p>
            <a:r>
              <a:rPr lang="zh-CN" altLang="en-US" dirty="0" smtClean="0"/>
              <a:t>总账</a:t>
            </a:r>
            <a:endParaRPr lang="zh-CN" altLang="en-US" dirty="0" smtClean="0"/>
          </a:p>
          <a:p>
            <a:r>
              <a:rPr lang="zh-CN" altLang="en-US" dirty="0" smtClean="0"/>
              <a:t>管理</a:t>
            </a:r>
            <a:endParaRPr lang="zh-CN" altLang="en-US" dirty="0" smtClean="0"/>
          </a:p>
        </p:txBody>
      </p:sp>
      <p:sp>
        <p:nvSpPr>
          <p:cNvPr id="19" name="TextBox 18"/>
          <p:cNvSpPr txBox="1"/>
          <p:nvPr/>
        </p:nvSpPr>
        <p:spPr>
          <a:xfrm>
            <a:off x="5506255" y="2916992"/>
            <a:ext cx="571500" cy="523220"/>
          </a:xfrm>
          <a:prstGeom prst="rect">
            <a:avLst/>
          </a:prstGeom>
          <a:noFill/>
        </p:spPr>
        <p:txBody>
          <a:bodyPr wrap="square" rtlCol="0">
            <a:spAutoFit/>
          </a:bodyPr>
          <a:lstStyle/>
          <a:p>
            <a:r>
              <a:rPr lang="zh-CN" altLang="en-US" dirty="0" smtClean="0"/>
              <a:t>应收</a:t>
            </a:r>
            <a:endParaRPr lang="zh-CN" altLang="en-US" dirty="0" smtClean="0"/>
          </a:p>
          <a:p>
            <a:r>
              <a:rPr lang="zh-CN" altLang="en-US" dirty="0" smtClean="0"/>
              <a:t>管理</a:t>
            </a:r>
            <a:endParaRPr lang="zh-CN" altLang="en-US" dirty="0" smtClean="0"/>
          </a:p>
        </p:txBody>
      </p:sp>
      <p:sp>
        <p:nvSpPr>
          <p:cNvPr id="20" name="Flowchart: Magnetic Disk 19"/>
          <p:cNvSpPr/>
          <p:nvPr/>
        </p:nvSpPr>
        <p:spPr bwMode="auto">
          <a:xfrm>
            <a:off x="593297" y="1983873"/>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1" name="Flowchart: Magnetic Disk 20"/>
          <p:cNvSpPr/>
          <p:nvPr/>
        </p:nvSpPr>
        <p:spPr bwMode="auto">
          <a:xfrm>
            <a:off x="1807948" y="1987854"/>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4" name="TextBox 23"/>
          <p:cNvSpPr txBox="1"/>
          <p:nvPr/>
        </p:nvSpPr>
        <p:spPr>
          <a:xfrm>
            <a:off x="1809558" y="2152690"/>
            <a:ext cx="892697" cy="230832"/>
          </a:xfrm>
          <a:prstGeom prst="rect">
            <a:avLst/>
          </a:prstGeom>
          <a:noFill/>
        </p:spPr>
        <p:txBody>
          <a:bodyPr wrap="square" rtlCol="0">
            <a:spAutoFit/>
          </a:bodyPr>
          <a:lstStyle/>
          <a:p>
            <a:r>
              <a:rPr lang="zh-CN" altLang="en-US" sz="900" dirty="0" smtClean="0">
                <a:latin typeface="等线" panose="02010600030101010101" pitchFamily="2" charset="-122"/>
                <a:ea typeface="等线" panose="02010600030101010101" pitchFamily="2" charset="-122"/>
              </a:rPr>
              <a:t>供应商主数据</a:t>
            </a:r>
            <a:endParaRPr lang="zh-CN" altLang="en-US" dirty="0">
              <a:latin typeface="等线" panose="02010600030101010101" pitchFamily="2" charset="-122"/>
              <a:ea typeface="等线" panose="02010600030101010101" pitchFamily="2" charset="-122"/>
            </a:endParaRPr>
          </a:p>
        </p:txBody>
      </p:sp>
      <p:sp>
        <p:nvSpPr>
          <p:cNvPr id="25" name="TextBox 24"/>
          <p:cNvSpPr txBox="1"/>
          <p:nvPr/>
        </p:nvSpPr>
        <p:spPr>
          <a:xfrm>
            <a:off x="669496" y="2146254"/>
            <a:ext cx="913643" cy="230832"/>
          </a:xfrm>
          <a:prstGeom prst="rect">
            <a:avLst/>
          </a:prstGeom>
          <a:noFill/>
        </p:spPr>
        <p:txBody>
          <a:bodyPr wrap="square" rtlCol="0">
            <a:spAutoFit/>
          </a:bodyPr>
          <a:lstStyle/>
          <a:p>
            <a:r>
              <a:rPr lang="zh-CN" altLang="en-US" sz="900" dirty="0" smtClean="0">
                <a:latin typeface="等线" panose="02010600030101010101" pitchFamily="2" charset="-122"/>
                <a:ea typeface="等线" panose="02010600030101010101" pitchFamily="2" charset="-122"/>
              </a:rPr>
              <a:t>资产主数据</a:t>
            </a:r>
            <a:endParaRPr lang="zh-CN" altLang="en-US" sz="900" dirty="0">
              <a:latin typeface="等线" panose="02010600030101010101" pitchFamily="2" charset="-122"/>
              <a:ea typeface="等线" panose="02010600030101010101" pitchFamily="2" charset="-122"/>
            </a:endParaRPr>
          </a:p>
        </p:txBody>
      </p:sp>
      <p:sp>
        <p:nvSpPr>
          <p:cNvPr id="50" name="Flowchart: Document 49"/>
          <p:cNvSpPr/>
          <p:nvPr/>
        </p:nvSpPr>
        <p:spPr bwMode="auto">
          <a:xfrm>
            <a:off x="626721" y="5052090"/>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4" name="Rounded Rectangle 53"/>
          <p:cNvSpPr/>
          <p:nvPr/>
        </p:nvSpPr>
        <p:spPr bwMode="auto">
          <a:xfrm>
            <a:off x="203200" y="1136665"/>
            <a:ext cx="8460000" cy="1404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5" name="TextBox 54"/>
          <p:cNvSpPr txBox="1"/>
          <p:nvPr/>
        </p:nvSpPr>
        <p:spPr>
          <a:xfrm>
            <a:off x="690221" y="5152674"/>
            <a:ext cx="641350" cy="230832"/>
          </a:xfrm>
          <a:prstGeom prst="rect">
            <a:avLst/>
          </a:prstGeom>
          <a:noFill/>
        </p:spPr>
        <p:txBody>
          <a:bodyPr wrap="square" rtlCol="0">
            <a:spAutoFit/>
          </a:bodyPr>
          <a:lstStyle/>
          <a:p>
            <a:r>
              <a:rPr lang="zh-CN" altLang="en-US" sz="900" dirty="0" smtClean="0"/>
              <a:t>资产台账</a:t>
            </a:r>
            <a:endParaRPr lang="zh-CN" altLang="en-US" sz="900" dirty="0"/>
          </a:p>
        </p:txBody>
      </p:sp>
      <p:sp>
        <p:nvSpPr>
          <p:cNvPr id="56" name="Flowchart: Document 55"/>
          <p:cNvSpPr/>
          <p:nvPr/>
        </p:nvSpPr>
        <p:spPr bwMode="auto">
          <a:xfrm>
            <a:off x="3055592" y="5028259"/>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7" name="TextBox 56"/>
          <p:cNvSpPr txBox="1"/>
          <p:nvPr/>
        </p:nvSpPr>
        <p:spPr>
          <a:xfrm>
            <a:off x="3119093" y="5115194"/>
            <a:ext cx="797814" cy="230832"/>
          </a:xfrm>
          <a:prstGeom prst="rect">
            <a:avLst/>
          </a:prstGeom>
          <a:noFill/>
        </p:spPr>
        <p:txBody>
          <a:bodyPr wrap="square" rtlCol="0">
            <a:spAutoFit/>
          </a:bodyPr>
          <a:lstStyle/>
          <a:p>
            <a:r>
              <a:rPr lang="zh-CN" altLang="en-US" sz="900" dirty="0" smtClean="0"/>
              <a:t>工单</a:t>
            </a:r>
            <a:endParaRPr lang="zh-CN" altLang="en-US" sz="900" dirty="0"/>
          </a:p>
        </p:txBody>
      </p:sp>
      <p:sp>
        <p:nvSpPr>
          <p:cNvPr id="58" name="Flowchart: Document 57"/>
          <p:cNvSpPr/>
          <p:nvPr/>
        </p:nvSpPr>
        <p:spPr bwMode="auto">
          <a:xfrm>
            <a:off x="4222181" y="5038442"/>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9" name="TextBox 58"/>
          <p:cNvSpPr txBox="1"/>
          <p:nvPr/>
        </p:nvSpPr>
        <p:spPr>
          <a:xfrm>
            <a:off x="4235021" y="5139026"/>
            <a:ext cx="814649" cy="230832"/>
          </a:xfrm>
          <a:prstGeom prst="rect">
            <a:avLst/>
          </a:prstGeom>
          <a:noFill/>
        </p:spPr>
        <p:txBody>
          <a:bodyPr wrap="square" rtlCol="0">
            <a:spAutoFit/>
          </a:bodyPr>
          <a:lstStyle/>
          <a:p>
            <a:r>
              <a:rPr lang="zh-CN" altLang="en-US" sz="900" dirty="0" smtClean="0"/>
              <a:t>客户对账单</a:t>
            </a:r>
            <a:endParaRPr lang="zh-CN" altLang="en-US" sz="900" dirty="0"/>
          </a:p>
        </p:txBody>
      </p:sp>
      <p:sp>
        <p:nvSpPr>
          <p:cNvPr id="60" name="Flowchart: Document 59"/>
          <p:cNvSpPr/>
          <p:nvPr/>
        </p:nvSpPr>
        <p:spPr bwMode="auto">
          <a:xfrm>
            <a:off x="6368150" y="5014612"/>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1" name="TextBox 60"/>
          <p:cNvSpPr txBox="1"/>
          <p:nvPr/>
        </p:nvSpPr>
        <p:spPr>
          <a:xfrm>
            <a:off x="6431649" y="5115196"/>
            <a:ext cx="719777" cy="230832"/>
          </a:xfrm>
          <a:prstGeom prst="rect">
            <a:avLst/>
          </a:prstGeom>
          <a:noFill/>
        </p:spPr>
        <p:txBody>
          <a:bodyPr wrap="square" rtlCol="0">
            <a:spAutoFit/>
          </a:bodyPr>
          <a:lstStyle/>
          <a:p>
            <a:r>
              <a:rPr lang="zh-CN" altLang="en-US" sz="900" dirty="0" smtClean="0"/>
              <a:t>  财务报表</a:t>
            </a:r>
            <a:endParaRPr lang="zh-CN" altLang="en-US" dirty="0"/>
          </a:p>
        </p:txBody>
      </p:sp>
      <p:sp>
        <p:nvSpPr>
          <p:cNvPr id="64" name="Flowchart: Document 63"/>
          <p:cNvSpPr/>
          <p:nvPr/>
        </p:nvSpPr>
        <p:spPr bwMode="auto">
          <a:xfrm>
            <a:off x="7235351" y="5028260"/>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5" name="TextBox 64"/>
          <p:cNvSpPr txBox="1"/>
          <p:nvPr/>
        </p:nvSpPr>
        <p:spPr>
          <a:xfrm>
            <a:off x="7298851" y="5052644"/>
            <a:ext cx="641350" cy="369332"/>
          </a:xfrm>
          <a:prstGeom prst="rect">
            <a:avLst/>
          </a:prstGeom>
          <a:noFill/>
        </p:spPr>
        <p:txBody>
          <a:bodyPr wrap="square" rtlCol="0">
            <a:spAutoFit/>
          </a:bodyPr>
          <a:lstStyle/>
          <a:p>
            <a:pPr algn="ctr"/>
            <a:r>
              <a:rPr lang="zh-CN" altLang="en-US" sz="900" dirty="0" smtClean="0"/>
              <a:t>银行对账单</a:t>
            </a:r>
            <a:endParaRPr lang="zh-CN" altLang="en-US" sz="900" dirty="0"/>
          </a:p>
        </p:txBody>
      </p:sp>
      <p:sp>
        <p:nvSpPr>
          <p:cNvPr id="66" name="Flowchart: Document 65"/>
          <p:cNvSpPr/>
          <p:nvPr/>
        </p:nvSpPr>
        <p:spPr bwMode="auto">
          <a:xfrm>
            <a:off x="1898968" y="5060428"/>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7" name="TextBox 66"/>
          <p:cNvSpPr txBox="1"/>
          <p:nvPr/>
        </p:nvSpPr>
        <p:spPr>
          <a:xfrm>
            <a:off x="1979242" y="5092772"/>
            <a:ext cx="586536" cy="369332"/>
          </a:xfrm>
          <a:prstGeom prst="rect">
            <a:avLst/>
          </a:prstGeom>
          <a:noFill/>
          <a:ln>
            <a:noFill/>
            <a:prstDash val="sysDash"/>
          </a:ln>
        </p:spPr>
        <p:txBody>
          <a:bodyPr wrap="square" rtlCol="0">
            <a:spAutoFit/>
          </a:bodyPr>
          <a:lstStyle/>
          <a:p>
            <a:r>
              <a:rPr lang="zh-CN" altLang="en-US" sz="900" dirty="0" smtClean="0"/>
              <a:t>供应商对账单</a:t>
            </a:r>
            <a:endParaRPr lang="zh-CN" altLang="en-US" sz="900" dirty="0"/>
          </a:p>
        </p:txBody>
      </p:sp>
      <p:sp>
        <p:nvSpPr>
          <p:cNvPr id="68" name="Rounded Rectangle 67"/>
          <p:cNvSpPr/>
          <p:nvPr/>
        </p:nvSpPr>
        <p:spPr bwMode="auto">
          <a:xfrm>
            <a:off x="573916" y="6010006"/>
            <a:ext cx="904875" cy="324000"/>
          </a:xfrm>
          <a:prstGeom prst="roundRect">
            <a:avLst/>
          </a:prstGeom>
          <a:solidFill>
            <a:srgbClr val="FFC000"/>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9" name="TextBox 68"/>
          <p:cNvSpPr txBox="1"/>
          <p:nvPr/>
        </p:nvSpPr>
        <p:spPr>
          <a:xfrm>
            <a:off x="589791" y="6041201"/>
            <a:ext cx="889000" cy="261610"/>
          </a:xfrm>
          <a:prstGeom prst="rect">
            <a:avLst/>
          </a:prstGeom>
          <a:noFill/>
        </p:spPr>
        <p:txBody>
          <a:bodyPr wrap="square" rtlCol="0">
            <a:spAutoFit/>
          </a:bodyPr>
          <a:lstStyle/>
          <a:p>
            <a:pPr algn="ctr"/>
            <a:r>
              <a:rPr lang="zh-CN" altLang="en-US" sz="1100" dirty="0" smtClean="0"/>
              <a:t>资产管理部</a:t>
            </a:r>
            <a:endParaRPr lang="zh-CN" altLang="en-US" dirty="0"/>
          </a:p>
        </p:txBody>
      </p:sp>
      <p:sp>
        <p:nvSpPr>
          <p:cNvPr id="93" name="Rounded Rectangle 92"/>
          <p:cNvSpPr/>
          <p:nvPr/>
        </p:nvSpPr>
        <p:spPr bwMode="auto">
          <a:xfrm>
            <a:off x="1747450" y="5996358"/>
            <a:ext cx="904875" cy="324000"/>
          </a:xfrm>
          <a:prstGeom prst="roundRect">
            <a:avLst/>
          </a:prstGeom>
          <a:solidFill>
            <a:srgbClr val="FFC000"/>
          </a:solidFill>
          <a:ln w="12700" cap="flat" cmpd="sng" algn="ctr">
            <a:solidFill>
              <a:schemeClr val="tx2"/>
            </a:solidFill>
            <a:prstDash val="sysDash"/>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94" name="TextBox 93"/>
          <p:cNvSpPr txBox="1"/>
          <p:nvPr/>
        </p:nvSpPr>
        <p:spPr>
          <a:xfrm>
            <a:off x="1763325" y="6027553"/>
            <a:ext cx="889000" cy="261610"/>
          </a:xfrm>
          <a:prstGeom prst="rect">
            <a:avLst/>
          </a:prstGeom>
          <a:noFill/>
        </p:spPr>
        <p:txBody>
          <a:bodyPr wrap="square" rtlCol="0">
            <a:spAutoFit/>
          </a:bodyPr>
          <a:lstStyle/>
          <a:p>
            <a:pPr algn="ctr"/>
            <a:r>
              <a:rPr lang="zh-CN" altLang="en-US" sz="1100" dirty="0" smtClean="0"/>
              <a:t>采购物资部</a:t>
            </a:r>
            <a:endParaRPr lang="zh-CN" altLang="en-US" sz="1100" dirty="0"/>
          </a:p>
        </p:txBody>
      </p:sp>
      <p:sp>
        <p:nvSpPr>
          <p:cNvPr id="96" name="Rounded Rectangle 95"/>
          <p:cNvSpPr/>
          <p:nvPr/>
        </p:nvSpPr>
        <p:spPr bwMode="auto">
          <a:xfrm>
            <a:off x="2955380" y="6011518"/>
            <a:ext cx="904875" cy="324000"/>
          </a:xfrm>
          <a:prstGeom prst="roundRect">
            <a:avLst/>
          </a:prstGeom>
          <a:solidFill>
            <a:srgbClr val="FFC000"/>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97" name="TextBox 96"/>
          <p:cNvSpPr txBox="1"/>
          <p:nvPr/>
        </p:nvSpPr>
        <p:spPr>
          <a:xfrm>
            <a:off x="2971255" y="6042713"/>
            <a:ext cx="889000" cy="261610"/>
          </a:xfrm>
          <a:prstGeom prst="rect">
            <a:avLst/>
          </a:prstGeom>
          <a:noFill/>
        </p:spPr>
        <p:txBody>
          <a:bodyPr wrap="square" rtlCol="0">
            <a:spAutoFit/>
          </a:bodyPr>
          <a:lstStyle/>
          <a:p>
            <a:pPr algn="ctr"/>
            <a:r>
              <a:rPr lang="zh-CN" altLang="en-US" sz="1100" dirty="0" smtClean="0"/>
              <a:t>生产部门</a:t>
            </a:r>
            <a:endParaRPr lang="zh-CN" altLang="en-US" sz="1100" dirty="0"/>
          </a:p>
        </p:txBody>
      </p:sp>
      <p:sp>
        <p:nvSpPr>
          <p:cNvPr id="98" name="Rounded Rectangle 97"/>
          <p:cNvSpPr/>
          <p:nvPr/>
        </p:nvSpPr>
        <p:spPr bwMode="auto">
          <a:xfrm>
            <a:off x="5287749" y="5996358"/>
            <a:ext cx="904875" cy="324000"/>
          </a:xfrm>
          <a:prstGeom prst="roundRect">
            <a:avLst/>
          </a:prstGeom>
          <a:solidFill>
            <a:srgbClr val="FFC000"/>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99" name="TextBox 98"/>
          <p:cNvSpPr txBox="1"/>
          <p:nvPr/>
        </p:nvSpPr>
        <p:spPr>
          <a:xfrm>
            <a:off x="5139850" y="6000257"/>
            <a:ext cx="1138119" cy="261610"/>
          </a:xfrm>
          <a:prstGeom prst="rect">
            <a:avLst/>
          </a:prstGeom>
          <a:noFill/>
        </p:spPr>
        <p:txBody>
          <a:bodyPr wrap="square" rtlCol="0">
            <a:spAutoFit/>
          </a:bodyPr>
          <a:lstStyle/>
          <a:p>
            <a:pPr algn="ctr"/>
            <a:r>
              <a:rPr lang="zh-CN" altLang="en-US" sz="1100" dirty="0" smtClean="0"/>
              <a:t>人力资源部门</a:t>
            </a:r>
            <a:endParaRPr lang="zh-CN" altLang="en-US" sz="1100" dirty="0"/>
          </a:p>
        </p:txBody>
      </p:sp>
      <p:cxnSp>
        <p:nvCxnSpPr>
          <p:cNvPr id="118" name="Curved Connector 117"/>
          <p:cNvCxnSpPr>
            <a:endCxn id="12" idx="2"/>
          </p:cNvCxnSpPr>
          <p:nvPr/>
        </p:nvCxnSpPr>
        <p:spPr bwMode="auto">
          <a:xfrm>
            <a:off x="1483343" y="3370887"/>
            <a:ext cx="2055251" cy="744692"/>
          </a:xfrm>
          <a:prstGeom prst="curvedConnector3">
            <a:avLst>
              <a:gd name="adj1" fmla="val 32735"/>
            </a:avLst>
          </a:prstGeom>
          <a:noFill/>
          <a:ln w="15875" cap="flat" cmpd="sng" algn="ctr">
            <a:solidFill>
              <a:schemeClr val="accent1"/>
            </a:solidFill>
            <a:prstDash val="sysDash"/>
            <a:round/>
            <a:headEnd type="none" w="med" len="med"/>
            <a:tailEnd type="triangle"/>
          </a:ln>
          <a:effectLst/>
        </p:spPr>
      </p:cxnSp>
      <p:sp>
        <p:nvSpPr>
          <p:cNvPr id="122" name="Rounded Rectangle 121"/>
          <p:cNvSpPr/>
          <p:nvPr/>
        </p:nvSpPr>
        <p:spPr bwMode="auto">
          <a:xfrm>
            <a:off x="203200" y="2659854"/>
            <a:ext cx="8460000" cy="2160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3" name="Rounded Rectangle 122"/>
          <p:cNvSpPr/>
          <p:nvPr/>
        </p:nvSpPr>
        <p:spPr bwMode="auto">
          <a:xfrm>
            <a:off x="203200" y="4919229"/>
            <a:ext cx="8460000" cy="720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4" name="Rounded Rectangle 123"/>
          <p:cNvSpPr/>
          <p:nvPr/>
        </p:nvSpPr>
        <p:spPr bwMode="auto">
          <a:xfrm>
            <a:off x="203200" y="5776763"/>
            <a:ext cx="8460000" cy="720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5" name="TextBox 124"/>
          <p:cNvSpPr txBox="1"/>
          <p:nvPr/>
        </p:nvSpPr>
        <p:spPr>
          <a:xfrm>
            <a:off x="8091955" y="1213912"/>
            <a:ext cx="400110" cy="1216025"/>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主数据层</a:t>
            </a:r>
            <a:endParaRPr lang="zh-CN" altLang="en-US" dirty="0"/>
          </a:p>
        </p:txBody>
      </p:sp>
      <p:sp>
        <p:nvSpPr>
          <p:cNvPr id="128" name="TextBox 127"/>
          <p:cNvSpPr txBox="1"/>
          <p:nvPr/>
        </p:nvSpPr>
        <p:spPr>
          <a:xfrm>
            <a:off x="8082400" y="3003755"/>
            <a:ext cx="400110" cy="1464733"/>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业务数据层</a:t>
            </a:r>
            <a:endParaRPr lang="zh-CN" altLang="en-US" dirty="0"/>
          </a:p>
        </p:txBody>
      </p:sp>
      <p:sp>
        <p:nvSpPr>
          <p:cNvPr id="129" name="TextBox 128"/>
          <p:cNvSpPr txBox="1"/>
          <p:nvPr/>
        </p:nvSpPr>
        <p:spPr>
          <a:xfrm>
            <a:off x="8085003" y="4961564"/>
            <a:ext cx="400110" cy="643376"/>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单据层</a:t>
            </a:r>
            <a:endParaRPr lang="zh-CN" altLang="en-US" dirty="0"/>
          </a:p>
        </p:txBody>
      </p:sp>
      <p:sp>
        <p:nvSpPr>
          <p:cNvPr id="130" name="TextBox 129"/>
          <p:cNvSpPr txBox="1"/>
          <p:nvPr/>
        </p:nvSpPr>
        <p:spPr>
          <a:xfrm>
            <a:off x="8091955" y="5815075"/>
            <a:ext cx="400110" cy="643376"/>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管理层</a:t>
            </a:r>
            <a:endParaRPr lang="zh-CN" altLang="en-US" dirty="0"/>
          </a:p>
        </p:txBody>
      </p:sp>
      <p:sp>
        <p:nvSpPr>
          <p:cNvPr id="133" name="TextBox 132"/>
          <p:cNvSpPr txBox="1"/>
          <p:nvPr/>
        </p:nvSpPr>
        <p:spPr>
          <a:xfrm>
            <a:off x="2339182" y="683239"/>
            <a:ext cx="4008436" cy="400110"/>
          </a:xfrm>
          <a:prstGeom prst="rect">
            <a:avLst/>
          </a:prstGeom>
          <a:noFill/>
        </p:spPr>
        <p:txBody>
          <a:bodyPr wrap="square" rtlCol="0">
            <a:spAutoFit/>
          </a:bodyPr>
          <a:lstStyle/>
          <a:p>
            <a:pPr algn="ctr"/>
            <a:r>
              <a:rPr lang="zh-CN" altLang="en-US" sz="2000" dirty="0" smtClean="0"/>
              <a:t>财务管理业务数据流</a:t>
            </a:r>
            <a:endParaRPr lang="zh-CN" altLang="en-US" b="1" dirty="0"/>
          </a:p>
        </p:txBody>
      </p:sp>
      <p:sp>
        <p:nvSpPr>
          <p:cNvPr id="72" name="Flowchart: Connector 12"/>
          <p:cNvSpPr/>
          <p:nvPr/>
        </p:nvSpPr>
        <p:spPr bwMode="auto">
          <a:xfrm>
            <a:off x="6492021" y="2719507"/>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73" name="TextBox 72"/>
          <p:cNvSpPr txBox="1"/>
          <p:nvPr/>
        </p:nvSpPr>
        <p:spPr>
          <a:xfrm>
            <a:off x="6652667" y="2903344"/>
            <a:ext cx="571500" cy="523220"/>
          </a:xfrm>
          <a:prstGeom prst="rect">
            <a:avLst/>
          </a:prstGeom>
          <a:noFill/>
        </p:spPr>
        <p:txBody>
          <a:bodyPr wrap="square" rtlCol="0">
            <a:spAutoFit/>
          </a:bodyPr>
          <a:lstStyle/>
          <a:p>
            <a:r>
              <a:rPr lang="zh-CN" altLang="en-US" dirty="0" smtClean="0"/>
              <a:t>工资</a:t>
            </a:r>
            <a:endParaRPr lang="zh-CN" altLang="en-US" dirty="0" smtClean="0"/>
          </a:p>
          <a:p>
            <a:r>
              <a:rPr lang="zh-CN" altLang="en-US" dirty="0" smtClean="0"/>
              <a:t>管理</a:t>
            </a:r>
            <a:endParaRPr lang="zh-CN" altLang="en-US" dirty="0" smtClean="0"/>
          </a:p>
        </p:txBody>
      </p:sp>
      <p:sp>
        <p:nvSpPr>
          <p:cNvPr id="74" name="Flowchart: Connector 8"/>
          <p:cNvSpPr/>
          <p:nvPr/>
        </p:nvSpPr>
        <p:spPr bwMode="auto">
          <a:xfrm>
            <a:off x="2004135" y="3940195"/>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75" name="Flowchart: Connector 8"/>
          <p:cNvSpPr/>
          <p:nvPr/>
        </p:nvSpPr>
        <p:spPr bwMode="auto">
          <a:xfrm>
            <a:off x="5170417" y="3940195"/>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76" name="TextBox 75"/>
          <p:cNvSpPr txBox="1"/>
          <p:nvPr/>
        </p:nvSpPr>
        <p:spPr>
          <a:xfrm>
            <a:off x="2140991" y="4108470"/>
            <a:ext cx="571500" cy="307777"/>
          </a:xfrm>
          <a:prstGeom prst="rect">
            <a:avLst/>
          </a:prstGeom>
          <a:noFill/>
        </p:spPr>
        <p:txBody>
          <a:bodyPr wrap="square" rtlCol="0">
            <a:spAutoFit/>
          </a:bodyPr>
          <a:lstStyle/>
          <a:p>
            <a:endParaRPr lang="zh-CN" altLang="en-US" dirty="0" smtClean="0"/>
          </a:p>
        </p:txBody>
      </p:sp>
      <p:sp>
        <p:nvSpPr>
          <p:cNvPr id="77" name="TextBox 76"/>
          <p:cNvSpPr txBox="1"/>
          <p:nvPr/>
        </p:nvSpPr>
        <p:spPr>
          <a:xfrm>
            <a:off x="5307273" y="4122117"/>
            <a:ext cx="571500" cy="523220"/>
          </a:xfrm>
          <a:prstGeom prst="rect">
            <a:avLst/>
          </a:prstGeom>
          <a:noFill/>
        </p:spPr>
        <p:txBody>
          <a:bodyPr wrap="square" rtlCol="0">
            <a:spAutoFit/>
          </a:bodyPr>
          <a:lstStyle/>
          <a:p>
            <a:r>
              <a:rPr lang="zh-CN" altLang="en-US" dirty="0" smtClean="0"/>
              <a:t>账簿</a:t>
            </a:r>
            <a:endParaRPr lang="zh-CN" altLang="en-US" dirty="0" smtClean="0"/>
          </a:p>
          <a:p>
            <a:r>
              <a:rPr lang="zh-CN" altLang="en-US" dirty="0" smtClean="0"/>
              <a:t>报表</a:t>
            </a:r>
            <a:endParaRPr lang="zh-CN" altLang="en-US" dirty="0" smtClean="0"/>
          </a:p>
        </p:txBody>
      </p:sp>
      <p:sp>
        <p:nvSpPr>
          <p:cNvPr id="78" name="TextBox 77"/>
          <p:cNvSpPr txBox="1"/>
          <p:nvPr/>
        </p:nvSpPr>
        <p:spPr>
          <a:xfrm>
            <a:off x="2168287" y="4163062"/>
            <a:ext cx="571500" cy="523220"/>
          </a:xfrm>
          <a:prstGeom prst="rect">
            <a:avLst/>
          </a:prstGeom>
          <a:noFill/>
        </p:spPr>
        <p:txBody>
          <a:bodyPr wrap="square" rtlCol="0">
            <a:spAutoFit/>
          </a:bodyPr>
          <a:lstStyle/>
          <a:p>
            <a:r>
              <a:rPr lang="zh-CN" altLang="en-US" dirty="0" smtClean="0"/>
              <a:t>银行</a:t>
            </a:r>
            <a:endParaRPr lang="zh-CN" altLang="en-US" dirty="0" smtClean="0"/>
          </a:p>
          <a:p>
            <a:r>
              <a:rPr lang="zh-CN" altLang="en-US" dirty="0" smtClean="0"/>
              <a:t>对账</a:t>
            </a:r>
            <a:endParaRPr lang="zh-CN" altLang="en-US" dirty="0" smtClean="0"/>
          </a:p>
        </p:txBody>
      </p:sp>
      <p:cxnSp>
        <p:nvCxnSpPr>
          <p:cNvPr id="81" name="Curved Connector 117"/>
          <p:cNvCxnSpPr>
            <a:endCxn id="12" idx="2"/>
          </p:cNvCxnSpPr>
          <p:nvPr/>
        </p:nvCxnSpPr>
        <p:spPr bwMode="auto">
          <a:xfrm>
            <a:off x="2479630" y="3425479"/>
            <a:ext cx="1058964" cy="690100"/>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cxnSp>
        <p:nvCxnSpPr>
          <p:cNvPr id="87" name="Curved Connector 117"/>
          <p:cNvCxnSpPr>
            <a:stCxn id="10" idx="5"/>
            <a:endCxn id="12" idx="0"/>
          </p:cNvCxnSpPr>
          <p:nvPr/>
        </p:nvCxnSpPr>
        <p:spPr bwMode="auto">
          <a:xfrm rot="16200000" flipH="1">
            <a:off x="3718872" y="3432257"/>
            <a:ext cx="207458" cy="295585"/>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cxnSp>
        <p:nvCxnSpPr>
          <p:cNvPr id="90" name="Curved Connector 117"/>
          <p:cNvCxnSpPr/>
          <p:nvPr/>
        </p:nvCxnSpPr>
        <p:spPr bwMode="auto">
          <a:xfrm rot="10800000" flipV="1">
            <a:off x="3984041" y="3452884"/>
            <a:ext cx="287708" cy="258189"/>
          </a:xfrm>
          <a:prstGeom prst="curvedConnector2">
            <a:avLst/>
          </a:prstGeom>
          <a:noFill/>
          <a:ln w="15875" cap="flat" cmpd="sng" algn="ctr">
            <a:solidFill>
              <a:schemeClr val="accent1"/>
            </a:solidFill>
            <a:prstDash val="sysDash"/>
            <a:round/>
            <a:headEnd type="none" w="med" len="med"/>
            <a:tailEnd type="triangle"/>
          </a:ln>
          <a:effectLst/>
        </p:spPr>
      </p:cxnSp>
      <p:cxnSp>
        <p:nvCxnSpPr>
          <p:cNvPr id="101" name="Curved Connector 117"/>
          <p:cNvCxnSpPr>
            <a:stCxn id="13" idx="2"/>
          </p:cNvCxnSpPr>
          <p:nvPr/>
        </p:nvCxnSpPr>
        <p:spPr bwMode="auto">
          <a:xfrm rot="10800000" flipV="1">
            <a:off x="4394579" y="3178602"/>
            <a:ext cx="978326" cy="806544"/>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cxnSp>
        <p:nvCxnSpPr>
          <p:cNvPr id="107" name="Curved Connector 117"/>
          <p:cNvCxnSpPr>
            <a:stCxn id="72" idx="2"/>
          </p:cNvCxnSpPr>
          <p:nvPr/>
        </p:nvCxnSpPr>
        <p:spPr bwMode="auto">
          <a:xfrm rot="10800000" flipV="1">
            <a:off x="4374899" y="3151307"/>
            <a:ext cx="2117122" cy="977920"/>
          </a:xfrm>
          <a:prstGeom prst="curvedConnector3">
            <a:avLst>
              <a:gd name="adj1" fmla="val 14545"/>
            </a:avLst>
          </a:prstGeom>
          <a:noFill/>
          <a:ln w="15875" cap="flat" cmpd="sng" algn="ctr">
            <a:solidFill>
              <a:schemeClr val="accent1"/>
            </a:solidFill>
            <a:prstDash val="sysDash"/>
            <a:round/>
            <a:headEnd type="none" w="med" len="med"/>
            <a:tailEnd type="triangle"/>
          </a:ln>
          <a:effectLst/>
        </p:spPr>
      </p:cxnSp>
      <p:cxnSp>
        <p:nvCxnSpPr>
          <p:cNvPr id="113" name="Curved Connector 117"/>
          <p:cNvCxnSpPr>
            <a:stCxn id="50" idx="2"/>
            <a:endCxn id="68" idx="0"/>
          </p:cNvCxnSpPr>
          <p:nvPr/>
        </p:nvCxnSpPr>
        <p:spPr bwMode="auto">
          <a:xfrm rot="16200000" flipH="1">
            <a:off x="747737" y="5731389"/>
            <a:ext cx="554476" cy="2758"/>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cxnSp>
        <p:nvCxnSpPr>
          <p:cNvPr id="117" name="Curved Connector 117"/>
          <p:cNvCxnSpPr>
            <a:endCxn id="75" idx="2"/>
          </p:cNvCxnSpPr>
          <p:nvPr/>
        </p:nvCxnSpPr>
        <p:spPr bwMode="auto">
          <a:xfrm flipV="1">
            <a:off x="4299045" y="4371995"/>
            <a:ext cx="871372" cy="49880"/>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sp>
        <p:nvSpPr>
          <p:cNvPr id="135" name="Flowchart: Magnetic Disk 20"/>
          <p:cNvSpPr/>
          <p:nvPr/>
        </p:nvSpPr>
        <p:spPr bwMode="auto">
          <a:xfrm>
            <a:off x="3008952" y="2015150"/>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36" name="TextBox 135"/>
          <p:cNvSpPr txBox="1"/>
          <p:nvPr/>
        </p:nvSpPr>
        <p:spPr>
          <a:xfrm>
            <a:off x="3078801" y="2179986"/>
            <a:ext cx="892697" cy="230832"/>
          </a:xfrm>
          <a:prstGeom prst="rect">
            <a:avLst/>
          </a:prstGeom>
          <a:noFill/>
        </p:spPr>
        <p:txBody>
          <a:bodyPr wrap="square" rtlCol="0">
            <a:spAutoFit/>
          </a:bodyPr>
          <a:lstStyle/>
          <a:p>
            <a:r>
              <a:rPr lang="zh-CN" altLang="en-US" sz="900" dirty="0" smtClean="0">
                <a:latin typeface="等线" panose="02010600030101010101" pitchFamily="2" charset="-122"/>
                <a:ea typeface="等线" panose="02010600030101010101" pitchFamily="2" charset="-122"/>
              </a:rPr>
              <a:t>科目主数据</a:t>
            </a:r>
            <a:endParaRPr lang="zh-CN" altLang="en-US" sz="900" dirty="0">
              <a:latin typeface="等线" panose="02010600030101010101" pitchFamily="2" charset="-122"/>
              <a:ea typeface="等线" panose="02010600030101010101" pitchFamily="2" charset="-122"/>
            </a:endParaRPr>
          </a:p>
        </p:txBody>
      </p:sp>
      <p:sp>
        <p:nvSpPr>
          <p:cNvPr id="137" name="Flowchart: Magnetic Disk 20"/>
          <p:cNvSpPr/>
          <p:nvPr/>
        </p:nvSpPr>
        <p:spPr bwMode="auto">
          <a:xfrm>
            <a:off x="4141716" y="2083389"/>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38" name="TextBox 137"/>
          <p:cNvSpPr txBox="1"/>
          <p:nvPr/>
        </p:nvSpPr>
        <p:spPr>
          <a:xfrm>
            <a:off x="4266156" y="2248225"/>
            <a:ext cx="892697" cy="230832"/>
          </a:xfrm>
          <a:prstGeom prst="rect">
            <a:avLst/>
          </a:prstGeom>
          <a:noFill/>
        </p:spPr>
        <p:txBody>
          <a:bodyPr wrap="square" rtlCol="0">
            <a:spAutoFit/>
          </a:bodyPr>
          <a:lstStyle/>
          <a:p>
            <a:r>
              <a:rPr lang="zh-CN" altLang="en-US" sz="900" dirty="0" smtClean="0">
                <a:latin typeface="等线" panose="02010600030101010101" pitchFamily="2" charset="-122"/>
                <a:ea typeface="等线" panose="02010600030101010101" pitchFamily="2" charset="-122"/>
              </a:rPr>
              <a:t>作业类型</a:t>
            </a:r>
            <a:endParaRPr lang="zh-CN" altLang="en-US" sz="900" dirty="0">
              <a:latin typeface="等线" panose="02010600030101010101" pitchFamily="2" charset="-122"/>
              <a:ea typeface="等线" panose="02010600030101010101" pitchFamily="2" charset="-122"/>
            </a:endParaRPr>
          </a:p>
        </p:txBody>
      </p:sp>
      <p:sp>
        <p:nvSpPr>
          <p:cNvPr id="139" name="Flowchart: Magnetic Disk 20"/>
          <p:cNvSpPr/>
          <p:nvPr/>
        </p:nvSpPr>
        <p:spPr bwMode="auto">
          <a:xfrm>
            <a:off x="4155364" y="1714899"/>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40" name="TextBox 139"/>
          <p:cNvSpPr txBox="1"/>
          <p:nvPr/>
        </p:nvSpPr>
        <p:spPr>
          <a:xfrm>
            <a:off x="4225213" y="1879735"/>
            <a:ext cx="892697" cy="230832"/>
          </a:xfrm>
          <a:prstGeom prst="rect">
            <a:avLst/>
          </a:prstGeom>
          <a:noFill/>
        </p:spPr>
        <p:txBody>
          <a:bodyPr wrap="square" rtlCol="0">
            <a:spAutoFit/>
          </a:bodyPr>
          <a:lstStyle/>
          <a:p>
            <a:r>
              <a:rPr lang="zh-CN" altLang="en-US" sz="900" dirty="0" smtClean="0">
                <a:latin typeface="等线" panose="02010600030101010101" pitchFamily="2" charset="-122"/>
                <a:ea typeface="等线" panose="02010600030101010101" pitchFamily="2" charset="-122"/>
              </a:rPr>
              <a:t>成本中心</a:t>
            </a:r>
            <a:endParaRPr lang="zh-CN" altLang="en-US" sz="900" dirty="0">
              <a:latin typeface="等线" panose="02010600030101010101" pitchFamily="2" charset="-122"/>
              <a:ea typeface="等线" panose="02010600030101010101" pitchFamily="2" charset="-122"/>
            </a:endParaRPr>
          </a:p>
        </p:txBody>
      </p:sp>
      <p:sp>
        <p:nvSpPr>
          <p:cNvPr id="141" name="Flowchart: Magnetic Disk 20"/>
          <p:cNvSpPr/>
          <p:nvPr/>
        </p:nvSpPr>
        <p:spPr bwMode="auto">
          <a:xfrm>
            <a:off x="4141716" y="1319115"/>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42" name="TextBox 141"/>
          <p:cNvSpPr txBox="1"/>
          <p:nvPr/>
        </p:nvSpPr>
        <p:spPr>
          <a:xfrm>
            <a:off x="4211565" y="1483951"/>
            <a:ext cx="892697" cy="230832"/>
          </a:xfrm>
          <a:prstGeom prst="rect">
            <a:avLst/>
          </a:prstGeom>
          <a:noFill/>
        </p:spPr>
        <p:txBody>
          <a:bodyPr wrap="square" rtlCol="0">
            <a:spAutoFit/>
          </a:bodyPr>
          <a:lstStyle/>
          <a:p>
            <a:r>
              <a:rPr lang="zh-CN" altLang="en-US" sz="900" dirty="0" smtClean="0">
                <a:latin typeface="等线" panose="02010600030101010101" pitchFamily="2" charset="-122"/>
                <a:ea typeface="等线" panose="02010600030101010101" pitchFamily="2" charset="-122"/>
              </a:rPr>
              <a:t>成本要素</a:t>
            </a:r>
            <a:endParaRPr lang="zh-CN" altLang="en-US" sz="900" dirty="0">
              <a:latin typeface="等线" panose="02010600030101010101" pitchFamily="2" charset="-122"/>
              <a:ea typeface="等线" panose="02010600030101010101" pitchFamily="2" charset="-122"/>
            </a:endParaRPr>
          </a:p>
        </p:txBody>
      </p:sp>
      <p:sp>
        <p:nvSpPr>
          <p:cNvPr id="143" name="Flowchart: Magnetic Disk 20"/>
          <p:cNvSpPr/>
          <p:nvPr/>
        </p:nvSpPr>
        <p:spPr bwMode="auto">
          <a:xfrm>
            <a:off x="5356368" y="1974207"/>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44" name="TextBox 143"/>
          <p:cNvSpPr txBox="1"/>
          <p:nvPr/>
        </p:nvSpPr>
        <p:spPr>
          <a:xfrm>
            <a:off x="5426217" y="2139043"/>
            <a:ext cx="892697" cy="230832"/>
          </a:xfrm>
          <a:prstGeom prst="rect">
            <a:avLst/>
          </a:prstGeom>
          <a:noFill/>
        </p:spPr>
        <p:txBody>
          <a:bodyPr wrap="square" rtlCol="0">
            <a:spAutoFit/>
          </a:bodyPr>
          <a:lstStyle/>
          <a:p>
            <a:r>
              <a:rPr lang="zh-CN" altLang="en-US" sz="900" dirty="0" smtClean="0">
                <a:latin typeface="等线" panose="02010600030101010101" pitchFamily="2" charset="-122"/>
                <a:ea typeface="等线" panose="02010600030101010101" pitchFamily="2" charset="-122"/>
              </a:rPr>
              <a:t>客户主数据</a:t>
            </a:r>
            <a:endParaRPr lang="zh-CN" altLang="en-US" sz="900" dirty="0">
              <a:latin typeface="等线" panose="02010600030101010101" pitchFamily="2" charset="-122"/>
              <a:ea typeface="等线" panose="02010600030101010101" pitchFamily="2" charset="-122"/>
            </a:endParaRPr>
          </a:p>
        </p:txBody>
      </p:sp>
      <p:sp>
        <p:nvSpPr>
          <p:cNvPr id="145" name="Flowchart: Magnetic Disk 20"/>
          <p:cNvSpPr/>
          <p:nvPr/>
        </p:nvSpPr>
        <p:spPr bwMode="auto">
          <a:xfrm>
            <a:off x="6543723" y="1974207"/>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46" name="TextBox 145"/>
          <p:cNvSpPr txBox="1"/>
          <p:nvPr/>
        </p:nvSpPr>
        <p:spPr>
          <a:xfrm>
            <a:off x="6613572" y="2139043"/>
            <a:ext cx="892697" cy="230832"/>
          </a:xfrm>
          <a:prstGeom prst="rect">
            <a:avLst/>
          </a:prstGeom>
          <a:noFill/>
        </p:spPr>
        <p:txBody>
          <a:bodyPr wrap="square" rtlCol="0">
            <a:spAutoFit/>
          </a:bodyPr>
          <a:lstStyle/>
          <a:p>
            <a:r>
              <a:rPr lang="zh-CN" altLang="en-US" sz="900" dirty="0" smtClean="0">
                <a:latin typeface="等线" panose="02010600030101010101" pitchFamily="2" charset="-122"/>
                <a:ea typeface="等线" panose="02010600030101010101" pitchFamily="2" charset="-122"/>
              </a:rPr>
              <a:t>银行主数据</a:t>
            </a:r>
            <a:endParaRPr lang="zh-CN" altLang="en-US" sz="900" dirty="0">
              <a:latin typeface="等线" panose="02010600030101010101" pitchFamily="2" charset="-122"/>
              <a:ea typeface="等线" panose="02010600030101010101" pitchFamily="2" charset="-122"/>
            </a:endParaRPr>
          </a:p>
        </p:txBody>
      </p:sp>
      <p:sp>
        <p:nvSpPr>
          <p:cNvPr id="147" name="Flowchart: Document 59"/>
          <p:cNvSpPr/>
          <p:nvPr/>
        </p:nvSpPr>
        <p:spPr bwMode="auto">
          <a:xfrm>
            <a:off x="5358215" y="5041908"/>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48" name="TextBox 147"/>
          <p:cNvSpPr txBox="1"/>
          <p:nvPr/>
        </p:nvSpPr>
        <p:spPr>
          <a:xfrm>
            <a:off x="5421714" y="5142492"/>
            <a:ext cx="719777" cy="369332"/>
          </a:xfrm>
          <a:prstGeom prst="rect">
            <a:avLst/>
          </a:prstGeom>
          <a:noFill/>
        </p:spPr>
        <p:txBody>
          <a:bodyPr wrap="square" rtlCol="0">
            <a:spAutoFit/>
          </a:bodyPr>
          <a:lstStyle/>
          <a:p>
            <a:r>
              <a:rPr lang="zh-CN" altLang="en-US" sz="900" dirty="0" smtClean="0"/>
              <a:t>  应付工资文件</a:t>
            </a:r>
            <a:endParaRPr lang="zh-CN" altLang="en-US" dirty="0"/>
          </a:p>
        </p:txBody>
      </p:sp>
      <p:sp>
        <p:nvSpPr>
          <p:cNvPr id="149" name="Rounded Rectangle 95"/>
          <p:cNvSpPr/>
          <p:nvPr/>
        </p:nvSpPr>
        <p:spPr bwMode="auto">
          <a:xfrm>
            <a:off x="4060849" y="6011518"/>
            <a:ext cx="904875" cy="324000"/>
          </a:xfrm>
          <a:prstGeom prst="roundRect">
            <a:avLst/>
          </a:prstGeom>
          <a:solidFill>
            <a:srgbClr val="FFC000"/>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50" name="TextBox 149"/>
          <p:cNvSpPr txBox="1"/>
          <p:nvPr/>
        </p:nvSpPr>
        <p:spPr>
          <a:xfrm>
            <a:off x="4076724" y="6042713"/>
            <a:ext cx="889000" cy="261610"/>
          </a:xfrm>
          <a:prstGeom prst="rect">
            <a:avLst/>
          </a:prstGeom>
          <a:noFill/>
        </p:spPr>
        <p:txBody>
          <a:bodyPr wrap="square" rtlCol="0">
            <a:spAutoFit/>
          </a:bodyPr>
          <a:lstStyle/>
          <a:p>
            <a:pPr algn="ctr"/>
            <a:endParaRPr lang="zh-CN" altLang="en-US" sz="1100" dirty="0"/>
          </a:p>
        </p:txBody>
      </p:sp>
      <p:sp>
        <p:nvSpPr>
          <p:cNvPr id="151" name="TextBox 150"/>
          <p:cNvSpPr txBox="1"/>
          <p:nvPr/>
        </p:nvSpPr>
        <p:spPr>
          <a:xfrm>
            <a:off x="4090372" y="6029066"/>
            <a:ext cx="889000" cy="261610"/>
          </a:xfrm>
          <a:prstGeom prst="rect">
            <a:avLst/>
          </a:prstGeom>
          <a:noFill/>
        </p:spPr>
        <p:txBody>
          <a:bodyPr wrap="square" rtlCol="0">
            <a:spAutoFit/>
          </a:bodyPr>
          <a:lstStyle/>
          <a:p>
            <a:pPr algn="ctr"/>
            <a:r>
              <a:rPr lang="zh-CN" altLang="en-US" sz="1100" dirty="0" smtClean="0"/>
              <a:t>销售部门</a:t>
            </a:r>
            <a:endParaRPr lang="zh-CN" altLang="en-US" sz="1100" dirty="0"/>
          </a:p>
        </p:txBody>
      </p:sp>
      <p:sp>
        <p:nvSpPr>
          <p:cNvPr id="152" name="Rounded Rectangle 95"/>
          <p:cNvSpPr/>
          <p:nvPr/>
        </p:nvSpPr>
        <p:spPr bwMode="auto">
          <a:xfrm>
            <a:off x="6449207" y="5984222"/>
            <a:ext cx="904875" cy="324000"/>
          </a:xfrm>
          <a:prstGeom prst="roundRect">
            <a:avLst/>
          </a:prstGeom>
          <a:solidFill>
            <a:srgbClr val="FFC000"/>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53" name="TextBox 152"/>
          <p:cNvSpPr txBox="1"/>
          <p:nvPr/>
        </p:nvSpPr>
        <p:spPr>
          <a:xfrm>
            <a:off x="6465082" y="6015417"/>
            <a:ext cx="889000" cy="261610"/>
          </a:xfrm>
          <a:prstGeom prst="rect">
            <a:avLst/>
          </a:prstGeom>
          <a:noFill/>
        </p:spPr>
        <p:txBody>
          <a:bodyPr wrap="square" rtlCol="0">
            <a:spAutoFit/>
          </a:bodyPr>
          <a:lstStyle/>
          <a:p>
            <a:pPr algn="ctr"/>
            <a:endParaRPr lang="zh-CN" altLang="en-US" sz="1100" dirty="0"/>
          </a:p>
        </p:txBody>
      </p:sp>
      <p:sp>
        <p:nvSpPr>
          <p:cNvPr id="154" name="TextBox 153"/>
          <p:cNvSpPr txBox="1"/>
          <p:nvPr/>
        </p:nvSpPr>
        <p:spPr>
          <a:xfrm>
            <a:off x="6478730" y="6001770"/>
            <a:ext cx="889000" cy="261610"/>
          </a:xfrm>
          <a:prstGeom prst="rect">
            <a:avLst/>
          </a:prstGeom>
          <a:noFill/>
        </p:spPr>
        <p:txBody>
          <a:bodyPr wrap="square" rtlCol="0">
            <a:spAutoFit/>
          </a:bodyPr>
          <a:lstStyle/>
          <a:p>
            <a:pPr algn="ctr"/>
            <a:r>
              <a:rPr lang="zh-CN" altLang="en-US" sz="1100" dirty="0" smtClean="0"/>
              <a:t>财务部门</a:t>
            </a:r>
            <a:endParaRPr lang="zh-CN" altLang="en-US" sz="1100" dirty="0"/>
          </a:p>
        </p:txBody>
      </p:sp>
      <p:sp>
        <p:nvSpPr>
          <p:cNvPr id="82" name="Down Arrow 32"/>
          <p:cNvSpPr/>
          <p:nvPr/>
        </p:nvSpPr>
        <p:spPr bwMode="auto">
          <a:xfrm>
            <a:off x="950793" y="2443917"/>
            <a:ext cx="165100" cy="295275"/>
          </a:xfrm>
          <a:prstGeom prst="downArrow">
            <a:avLst/>
          </a:prstGeom>
          <a:solidFill>
            <a:schemeClr val="bg1"/>
          </a:solidFill>
          <a:ln w="12700" cap="flat" cmpd="sng" algn="ctr">
            <a:solidFill>
              <a:srgbClr val="0070C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83" name="Down Arrow 32"/>
          <p:cNvSpPr/>
          <p:nvPr/>
        </p:nvSpPr>
        <p:spPr bwMode="auto">
          <a:xfrm>
            <a:off x="2124502" y="2430270"/>
            <a:ext cx="165100" cy="295275"/>
          </a:xfrm>
          <a:prstGeom prst="downArrow">
            <a:avLst/>
          </a:prstGeom>
          <a:solidFill>
            <a:schemeClr val="bg1"/>
          </a:solidFill>
          <a:ln w="12700" cap="flat" cmpd="sng" algn="ctr">
            <a:solidFill>
              <a:srgbClr val="0070C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84" name="Down Arrow 32"/>
          <p:cNvSpPr/>
          <p:nvPr/>
        </p:nvSpPr>
        <p:spPr bwMode="auto">
          <a:xfrm>
            <a:off x="3325503" y="2416622"/>
            <a:ext cx="165100" cy="295275"/>
          </a:xfrm>
          <a:prstGeom prst="downArrow">
            <a:avLst/>
          </a:prstGeom>
          <a:solidFill>
            <a:schemeClr val="bg1"/>
          </a:solidFill>
          <a:ln w="12700" cap="flat" cmpd="sng" algn="ctr">
            <a:solidFill>
              <a:srgbClr val="0070C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85" name="Down Arrow 32"/>
          <p:cNvSpPr/>
          <p:nvPr/>
        </p:nvSpPr>
        <p:spPr bwMode="auto">
          <a:xfrm>
            <a:off x="4512860" y="2430269"/>
            <a:ext cx="165100" cy="295275"/>
          </a:xfrm>
          <a:prstGeom prst="downArrow">
            <a:avLst/>
          </a:prstGeom>
          <a:solidFill>
            <a:schemeClr val="bg1"/>
          </a:solidFill>
          <a:ln w="12700" cap="flat" cmpd="sng" algn="ctr">
            <a:solidFill>
              <a:srgbClr val="0070C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86" name="Down Arrow 32"/>
          <p:cNvSpPr/>
          <p:nvPr/>
        </p:nvSpPr>
        <p:spPr bwMode="auto">
          <a:xfrm>
            <a:off x="5727511" y="2443917"/>
            <a:ext cx="165100" cy="295275"/>
          </a:xfrm>
          <a:prstGeom prst="downArrow">
            <a:avLst/>
          </a:prstGeom>
          <a:solidFill>
            <a:schemeClr val="bg1"/>
          </a:solidFill>
          <a:ln w="12700" cap="flat" cmpd="sng" algn="ctr">
            <a:solidFill>
              <a:srgbClr val="0070C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88" name="Down Arrow 32"/>
          <p:cNvSpPr/>
          <p:nvPr/>
        </p:nvSpPr>
        <p:spPr bwMode="auto">
          <a:xfrm>
            <a:off x="6887570" y="2389326"/>
            <a:ext cx="165100" cy="295275"/>
          </a:xfrm>
          <a:prstGeom prst="downArrow">
            <a:avLst/>
          </a:prstGeom>
          <a:solidFill>
            <a:schemeClr val="bg1"/>
          </a:solidFill>
          <a:ln w="12700" cap="flat" cmpd="sng" algn="ctr">
            <a:solidFill>
              <a:srgbClr val="0070C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cxnSp>
        <p:nvCxnSpPr>
          <p:cNvPr id="102" name="Curved Connector 117"/>
          <p:cNvCxnSpPr>
            <a:stCxn id="66" idx="2"/>
            <a:endCxn id="93" idx="0"/>
          </p:cNvCxnSpPr>
          <p:nvPr/>
        </p:nvCxnSpPr>
        <p:spPr bwMode="auto">
          <a:xfrm rot="5400000">
            <a:off x="1981621" y="5682136"/>
            <a:ext cx="532490" cy="95955"/>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cxnSp>
        <p:nvCxnSpPr>
          <p:cNvPr id="105" name="Curved Connector 117"/>
          <p:cNvCxnSpPr>
            <a:stCxn id="56" idx="2"/>
            <a:endCxn id="97" idx="0"/>
          </p:cNvCxnSpPr>
          <p:nvPr/>
        </p:nvCxnSpPr>
        <p:spPr bwMode="auto">
          <a:xfrm rot="5400000">
            <a:off x="3128604" y="5718850"/>
            <a:ext cx="611014" cy="36712"/>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cxnSp>
        <p:nvCxnSpPr>
          <p:cNvPr id="106" name="Curved Connector 117"/>
          <p:cNvCxnSpPr>
            <a:stCxn id="58" idx="2"/>
            <a:endCxn id="151" idx="0"/>
          </p:cNvCxnSpPr>
          <p:nvPr/>
        </p:nvCxnSpPr>
        <p:spPr bwMode="auto">
          <a:xfrm rot="5400000">
            <a:off x="4283372" y="5693382"/>
            <a:ext cx="587184" cy="84184"/>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cxnSp>
        <p:nvCxnSpPr>
          <p:cNvPr id="108" name="Curved Connector 117"/>
          <p:cNvCxnSpPr>
            <a:stCxn id="148" idx="2"/>
            <a:endCxn id="99" idx="0"/>
          </p:cNvCxnSpPr>
          <p:nvPr/>
        </p:nvCxnSpPr>
        <p:spPr bwMode="auto">
          <a:xfrm rot="5400000">
            <a:off x="5501041" y="5719694"/>
            <a:ext cx="488433" cy="72693"/>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cxnSp>
        <p:nvCxnSpPr>
          <p:cNvPr id="109" name="Curved Connector 117"/>
          <p:cNvCxnSpPr>
            <a:stCxn id="60" idx="2"/>
            <a:endCxn id="152" idx="0"/>
          </p:cNvCxnSpPr>
          <p:nvPr/>
        </p:nvCxnSpPr>
        <p:spPr bwMode="auto">
          <a:xfrm rot="16200000" flipH="1">
            <a:off x="6550250" y="5632827"/>
            <a:ext cx="566170" cy="136620"/>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cxnSp>
        <p:nvCxnSpPr>
          <p:cNvPr id="112" name="Curved Connector 117"/>
          <p:cNvCxnSpPr>
            <a:stCxn id="64" idx="2"/>
            <a:endCxn id="152" idx="0"/>
          </p:cNvCxnSpPr>
          <p:nvPr/>
        </p:nvCxnSpPr>
        <p:spPr bwMode="auto">
          <a:xfrm rot="5400000">
            <a:off x="6990675" y="5342671"/>
            <a:ext cx="552522" cy="730581"/>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圆角矩形 86"/>
          <p:cNvSpPr/>
          <p:nvPr/>
        </p:nvSpPr>
        <p:spPr bwMode="auto">
          <a:xfrm>
            <a:off x="968991" y="1201003"/>
            <a:ext cx="2279176" cy="1296537"/>
          </a:xfrm>
          <a:prstGeom prst="roundRect">
            <a:avLst/>
          </a:prstGeom>
          <a:solidFill>
            <a:schemeClr val="bg1"/>
          </a:solidFill>
          <a:ln w="12700" cap="flat" cmpd="sng" algn="ctr">
            <a:solidFill>
              <a:srgbClr val="0070C0"/>
            </a:solidFill>
            <a:prstDash val="sysDash"/>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8" name="Flowchart: Connector 7"/>
          <p:cNvSpPr/>
          <p:nvPr/>
        </p:nvSpPr>
        <p:spPr bwMode="auto">
          <a:xfrm>
            <a:off x="1175698" y="3162279"/>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9" name="Flowchart: Connector 8"/>
          <p:cNvSpPr/>
          <p:nvPr/>
        </p:nvSpPr>
        <p:spPr bwMode="auto">
          <a:xfrm>
            <a:off x="2358964" y="3162279"/>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0" name="Flowchart: Connector 9"/>
          <p:cNvSpPr/>
          <p:nvPr/>
        </p:nvSpPr>
        <p:spPr bwMode="auto">
          <a:xfrm>
            <a:off x="3592760" y="3162279"/>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1" name="Flowchart: Connector 10"/>
          <p:cNvSpPr/>
          <p:nvPr/>
        </p:nvSpPr>
        <p:spPr bwMode="auto">
          <a:xfrm>
            <a:off x="4799260" y="3162279"/>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3" name="Flowchart: Connector 12"/>
          <p:cNvSpPr/>
          <p:nvPr/>
        </p:nvSpPr>
        <p:spPr bwMode="auto">
          <a:xfrm>
            <a:off x="6000689" y="3169889"/>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4" name="TextBox 13"/>
          <p:cNvSpPr txBox="1"/>
          <p:nvPr/>
        </p:nvSpPr>
        <p:spPr>
          <a:xfrm>
            <a:off x="1329046" y="3333730"/>
            <a:ext cx="571500" cy="523220"/>
          </a:xfrm>
          <a:prstGeom prst="rect">
            <a:avLst/>
          </a:prstGeom>
          <a:noFill/>
        </p:spPr>
        <p:txBody>
          <a:bodyPr wrap="square" rtlCol="0">
            <a:spAutoFit/>
          </a:bodyPr>
          <a:lstStyle/>
          <a:p>
            <a:r>
              <a:rPr lang="zh-CN" altLang="en-US" dirty="0" smtClean="0"/>
              <a:t>销售订单</a:t>
            </a:r>
            <a:endParaRPr lang="zh-CN" altLang="en-US" dirty="0"/>
          </a:p>
        </p:txBody>
      </p:sp>
      <p:sp>
        <p:nvSpPr>
          <p:cNvPr id="15" name="TextBox 14"/>
          <p:cNvSpPr txBox="1"/>
          <p:nvPr/>
        </p:nvSpPr>
        <p:spPr>
          <a:xfrm>
            <a:off x="2564060" y="3330554"/>
            <a:ext cx="571500" cy="523220"/>
          </a:xfrm>
          <a:prstGeom prst="rect">
            <a:avLst/>
          </a:prstGeom>
          <a:noFill/>
        </p:spPr>
        <p:txBody>
          <a:bodyPr wrap="square" rtlCol="0">
            <a:spAutoFit/>
          </a:bodyPr>
          <a:lstStyle/>
          <a:p>
            <a:r>
              <a:rPr lang="zh-CN" altLang="en-US" dirty="0" smtClean="0"/>
              <a:t>资源检查</a:t>
            </a:r>
            <a:endParaRPr lang="zh-CN" altLang="en-US" dirty="0"/>
          </a:p>
        </p:txBody>
      </p:sp>
      <p:sp>
        <p:nvSpPr>
          <p:cNvPr id="16" name="TextBox 15"/>
          <p:cNvSpPr txBox="1"/>
          <p:nvPr/>
        </p:nvSpPr>
        <p:spPr>
          <a:xfrm>
            <a:off x="3738810" y="3330554"/>
            <a:ext cx="571500" cy="523220"/>
          </a:xfrm>
          <a:prstGeom prst="rect">
            <a:avLst/>
          </a:prstGeom>
          <a:noFill/>
        </p:spPr>
        <p:txBody>
          <a:bodyPr wrap="square" rtlCol="0">
            <a:spAutoFit/>
          </a:bodyPr>
          <a:lstStyle/>
          <a:p>
            <a:r>
              <a:rPr lang="zh-CN" altLang="en-US" dirty="0" smtClean="0"/>
              <a:t>交货通知</a:t>
            </a:r>
            <a:endParaRPr lang="zh-CN" altLang="en-US" dirty="0"/>
          </a:p>
        </p:txBody>
      </p:sp>
      <p:sp>
        <p:nvSpPr>
          <p:cNvPr id="17" name="TextBox 16"/>
          <p:cNvSpPr txBox="1"/>
          <p:nvPr/>
        </p:nvSpPr>
        <p:spPr>
          <a:xfrm>
            <a:off x="4945310" y="3330554"/>
            <a:ext cx="571500" cy="523220"/>
          </a:xfrm>
          <a:prstGeom prst="rect">
            <a:avLst/>
          </a:prstGeom>
          <a:noFill/>
        </p:spPr>
        <p:txBody>
          <a:bodyPr wrap="square" rtlCol="0">
            <a:spAutoFit/>
          </a:bodyPr>
          <a:lstStyle/>
          <a:p>
            <a:r>
              <a:rPr lang="zh-CN" altLang="en-US" dirty="0" smtClean="0"/>
              <a:t>发货过账</a:t>
            </a:r>
            <a:endParaRPr lang="zh-CN" altLang="en-US" dirty="0"/>
          </a:p>
        </p:txBody>
      </p:sp>
      <p:sp>
        <p:nvSpPr>
          <p:cNvPr id="19" name="TextBox 18"/>
          <p:cNvSpPr txBox="1"/>
          <p:nvPr/>
        </p:nvSpPr>
        <p:spPr>
          <a:xfrm>
            <a:off x="6134039" y="3340079"/>
            <a:ext cx="571500" cy="523220"/>
          </a:xfrm>
          <a:prstGeom prst="rect">
            <a:avLst/>
          </a:prstGeom>
          <a:noFill/>
        </p:spPr>
        <p:txBody>
          <a:bodyPr wrap="square" rtlCol="0">
            <a:spAutoFit/>
          </a:bodyPr>
          <a:lstStyle/>
          <a:p>
            <a:r>
              <a:rPr lang="zh-CN" altLang="en-US" dirty="0" smtClean="0"/>
              <a:t>发票申请</a:t>
            </a:r>
            <a:endParaRPr lang="zh-CN" altLang="en-US" dirty="0"/>
          </a:p>
        </p:txBody>
      </p:sp>
      <p:sp>
        <p:nvSpPr>
          <p:cNvPr id="20" name="Flowchart: Magnetic Disk 19"/>
          <p:cNvSpPr/>
          <p:nvPr/>
        </p:nvSpPr>
        <p:spPr bwMode="auto">
          <a:xfrm>
            <a:off x="1193800" y="2052112"/>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1" name="Flowchart: Magnetic Disk 20"/>
          <p:cNvSpPr/>
          <p:nvPr/>
        </p:nvSpPr>
        <p:spPr bwMode="auto">
          <a:xfrm>
            <a:off x="1193800" y="1633012"/>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2" name="Flowchart: Magnetic Disk 21"/>
          <p:cNvSpPr/>
          <p:nvPr/>
        </p:nvSpPr>
        <p:spPr bwMode="auto">
          <a:xfrm>
            <a:off x="1200150" y="1213912"/>
            <a:ext cx="863600" cy="419100"/>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23" name="TextBox 22"/>
          <p:cNvSpPr txBox="1"/>
          <p:nvPr/>
        </p:nvSpPr>
        <p:spPr>
          <a:xfrm>
            <a:off x="1263650" y="1385362"/>
            <a:ext cx="723900" cy="215444"/>
          </a:xfrm>
          <a:prstGeom prst="rect">
            <a:avLst/>
          </a:prstGeom>
          <a:noFill/>
        </p:spPr>
        <p:txBody>
          <a:bodyPr wrap="square" rtlCol="0">
            <a:spAutoFit/>
          </a:bodyPr>
          <a:lstStyle/>
          <a:p>
            <a:r>
              <a:rPr lang="zh-CN" altLang="en-US" sz="800" dirty="0" smtClean="0">
                <a:latin typeface="等线" panose="02010600030101010101" pitchFamily="2" charset="-122"/>
                <a:ea typeface="等线" panose="02010600030101010101" pitchFamily="2" charset="-122"/>
              </a:rPr>
              <a:t>物料主数据</a:t>
            </a:r>
            <a:endParaRPr lang="zh-CN" altLang="en-US" dirty="0">
              <a:latin typeface="等线" panose="02010600030101010101" pitchFamily="2" charset="-122"/>
              <a:ea typeface="等线" panose="02010600030101010101" pitchFamily="2" charset="-122"/>
            </a:endParaRPr>
          </a:p>
        </p:txBody>
      </p:sp>
      <p:sp>
        <p:nvSpPr>
          <p:cNvPr id="24" name="TextBox 23"/>
          <p:cNvSpPr txBox="1"/>
          <p:nvPr/>
        </p:nvSpPr>
        <p:spPr>
          <a:xfrm>
            <a:off x="1263649" y="1811496"/>
            <a:ext cx="865401" cy="230832"/>
          </a:xfrm>
          <a:prstGeom prst="rect">
            <a:avLst/>
          </a:prstGeom>
          <a:noFill/>
        </p:spPr>
        <p:txBody>
          <a:bodyPr wrap="square" rtlCol="0">
            <a:spAutoFit/>
          </a:bodyPr>
          <a:lstStyle/>
          <a:p>
            <a:r>
              <a:rPr lang="zh-CN" altLang="en-US" sz="900" dirty="0" smtClean="0">
                <a:latin typeface="等线" panose="02010600030101010101" pitchFamily="2" charset="-122"/>
                <a:ea typeface="等线" panose="02010600030101010101" pitchFamily="2" charset="-122"/>
              </a:rPr>
              <a:t>客户主数据</a:t>
            </a:r>
            <a:endParaRPr lang="zh-CN" altLang="en-US" dirty="0">
              <a:latin typeface="等线" panose="02010600030101010101" pitchFamily="2" charset="-122"/>
              <a:ea typeface="等线" panose="02010600030101010101" pitchFamily="2" charset="-122"/>
            </a:endParaRPr>
          </a:p>
        </p:txBody>
      </p:sp>
      <p:sp>
        <p:nvSpPr>
          <p:cNvPr id="25" name="TextBox 24"/>
          <p:cNvSpPr txBox="1"/>
          <p:nvPr/>
        </p:nvSpPr>
        <p:spPr>
          <a:xfrm>
            <a:off x="1270000" y="2214493"/>
            <a:ext cx="723900" cy="215444"/>
          </a:xfrm>
          <a:prstGeom prst="rect">
            <a:avLst/>
          </a:prstGeom>
          <a:noFill/>
        </p:spPr>
        <p:txBody>
          <a:bodyPr wrap="square" rtlCol="0">
            <a:spAutoFit/>
          </a:bodyPr>
          <a:lstStyle/>
          <a:p>
            <a:r>
              <a:rPr lang="zh-CN" altLang="en-US" sz="800" dirty="0" smtClean="0">
                <a:latin typeface="等线" panose="02010600030101010101" pitchFamily="2" charset="-122"/>
                <a:ea typeface="等线" panose="02010600030101010101" pitchFamily="2" charset="-122"/>
              </a:rPr>
              <a:t>价格主数据</a:t>
            </a:r>
            <a:endParaRPr lang="zh-CN" altLang="en-US" dirty="0">
              <a:latin typeface="等线" panose="02010600030101010101" pitchFamily="2" charset="-122"/>
              <a:ea typeface="等线" panose="02010600030101010101" pitchFamily="2" charset="-122"/>
            </a:endParaRPr>
          </a:p>
        </p:txBody>
      </p:sp>
      <p:sp>
        <p:nvSpPr>
          <p:cNvPr id="29" name="Right Arrow 28"/>
          <p:cNvSpPr/>
          <p:nvPr/>
        </p:nvSpPr>
        <p:spPr bwMode="auto">
          <a:xfrm>
            <a:off x="3246685" y="3493739"/>
            <a:ext cx="349250" cy="196850"/>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30" name="Right Arrow 29"/>
          <p:cNvSpPr/>
          <p:nvPr/>
        </p:nvSpPr>
        <p:spPr bwMode="auto">
          <a:xfrm>
            <a:off x="4453185" y="3493739"/>
            <a:ext cx="349250" cy="196850"/>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45" name="Right Arrow 44"/>
          <p:cNvSpPr/>
          <p:nvPr/>
        </p:nvSpPr>
        <p:spPr bwMode="auto">
          <a:xfrm>
            <a:off x="5659685" y="3519402"/>
            <a:ext cx="349250" cy="196850"/>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0" name="Flowchart: Document 49"/>
          <p:cNvSpPr/>
          <p:nvPr/>
        </p:nvSpPr>
        <p:spPr bwMode="auto">
          <a:xfrm>
            <a:off x="1172631" y="5052090"/>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1" name="Flowchart: Predefined Process 50"/>
          <p:cNvSpPr/>
          <p:nvPr/>
        </p:nvSpPr>
        <p:spPr bwMode="auto">
          <a:xfrm>
            <a:off x="260350" y="3196945"/>
            <a:ext cx="533400" cy="806709"/>
          </a:xfrm>
          <a:prstGeom prst="flowChartPredefinedProcess">
            <a:avLst/>
          </a:prstGeom>
          <a:solidFill>
            <a:srgbClr val="92D050"/>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2" name="TextBox 51"/>
          <p:cNvSpPr txBox="1"/>
          <p:nvPr/>
        </p:nvSpPr>
        <p:spPr>
          <a:xfrm>
            <a:off x="351007" y="3281277"/>
            <a:ext cx="338554" cy="698500"/>
          </a:xfrm>
          <a:prstGeom prst="rect">
            <a:avLst/>
          </a:prstGeom>
          <a:noFill/>
        </p:spPr>
        <p:txBody>
          <a:bodyPr vert="eaVert" wrap="square" rtlCol="0">
            <a:spAutoFit/>
          </a:bodyPr>
          <a:lstStyle/>
          <a:p>
            <a:r>
              <a:rPr lang="zh-CN" altLang="en-US" sz="1000" dirty="0" smtClean="0"/>
              <a:t>销售计划</a:t>
            </a:r>
            <a:endParaRPr lang="zh-CN" altLang="en-US" sz="1000" dirty="0"/>
          </a:p>
        </p:txBody>
      </p:sp>
      <p:sp>
        <p:nvSpPr>
          <p:cNvPr id="54" name="Rounded Rectangle 53"/>
          <p:cNvSpPr/>
          <p:nvPr/>
        </p:nvSpPr>
        <p:spPr bwMode="auto">
          <a:xfrm>
            <a:off x="203200" y="1136665"/>
            <a:ext cx="8460000" cy="1404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5" name="TextBox 54"/>
          <p:cNvSpPr txBox="1"/>
          <p:nvPr/>
        </p:nvSpPr>
        <p:spPr>
          <a:xfrm>
            <a:off x="1236131" y="5152674"/>
            <a:ext cx="641350" cy="230832"/>
          </a:xfrm>
          <a:prstGeom prst="rect">
            <a:avLst/>
          </a:prstGeom>
          <a:noFill/>
        </p:spPr>
        <p:txBody>
          <a:bodyPr wrap="square" rtlCol="0">
            <a:spAutoFit/>
          </a:bodyPr>
          <a:lstStyle/>
          <a:p>
            <a:r>
              <a:rPr lang="zh-CN" altLang="en-US" sz="900" dirty="0" smtClean="0"/>
              <a:t>计划订单</a:t>
            </a:r>
            <a:endParaRPr lang="zh-CN" altLang="en-US" dirty="0"/>
          </a:p>
        </p:txBody>
      </p:sp>
      <p:sp>
        <p:nvSpPr>
          <p:cNvPr id="56" name="Flowchart: Document 55"/>
          <p:cNvSpPr/>
          <p:nvPr/>
        </p:nvSpPr>
        <p:spPr bwMode="auto">
          <a:xfrm>
            <a:off x="3656101" y="5041908"/>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57" name="TextBox 56"/>
          <p:cNvSpPr txBox="1"/>
          <p:nvPr/>
        </p:nvSpPr>
        <p:spPr>
          <a:xfrm>
            <a:off x="3719601" y="5142492"/>
            <a:ext cx="641350" cy="230832"/>
          </a:xfrm>
          <a:prstGeom prst="rect">
            <a:avLst/>
          </a:prstGeom>
          <a:noFill/>
        </p:spPr>
        <p:txBody>
          <a:bodyPr wrap="square" rtlCol="0">
            <a:spAutoFit/>
          </a:bodyPr>
          <a:lstStyle/>
          <a:p>
            <a:r>
              <a:rPr lang="zh-CN" altLang="en-US" sz="900" dirty="0" smtClean="0"/>
              <a:t>  提货单</a:t>
            </a:r>
            <a:endParaRPr lang="zh-CN" altLang="en-US" dirty="0"/>
          </a:p>
        </p:txBody>
      </p:sp>
      <p:sp>
        <p:nvSpPr>
          <p:cNvPr id="60" name="Flowchart: Document 59"/>
          <p:cNvSpPr/>
          <p:nvPr/>
        </p:nvSpPr>
        <p:spPr bwMode="auto">
          <a:xfrm>
            <a:off x="4989715" y="5041908"/>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1" name="TextBox 60"/>
          <p:cNvSpPr txBox="1"/>
          <p:nvPr/>
        </p:nvSpPr>
        <p:spPr>
          <a:xfrm>
            <a:off x="5053215" y="5142492"/>
            <a:ext cx="641350" cy="230832"/>
          </a:xfrm>
          <a:prstGeom prst="rect">
            <a:avLst/>
          </a:prstGeom>
          <a:noFill/>
        </p:spPr>
        <p:txBody>
          <a:bodyPr wrap="square" rtlCol="0">
            <a:spAutoFit/>
          </a:bodyPr>
          <a:lstStyle/>
          <a:p>
            <a:r>
              <a:rPr lang="zh-CN" altLang="en-US" sz="900" dirty="0" smtClean="0"/>
              <a:t>  出库单</a:t>
            </a:r>
            <a:endParaRPr lang="zh-CN" altLang="en-US" dirty="0"/>
          </a:p>
        </p:txBody>
      </p:sp>
      <p:sp>
        <p:nvSpPr>
          <p:cNvPr id="64" name="Flowchart: Document 63"/>
          <p:cNvSpPr/>
          <p:nvPr/>
        </p:nvSpPr>
        <p:spPr bwMode="auto">
          <a:xfrm>
            <a:off x="6184463" y="5041908"/>
            <a:ext cx="793750" cy="432000"/>
          </a:xfrm>
          <a:prstGeom prst="flowChartDocument">
            <a:avLst/>
          </a:prstGeom>
          <a:solidFill>
            <a:srgbClr val="DDDDDD"/>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65" name="TextBox 64"/>
          <p:cNvSpPr txBox="1"/>
          <p:nvPr/>
        </p:nvSpPr>
        <p:spPr>
          <a:xfrm>
            <a:off x="6247963" y="5066292"/>
            <a:ext cx="641350" cy="369332"/>
          </a:xfrm>
          <a:prstGeom prst="rect">
            <a:avLst/>
          </a:prstGeom>
          <a:noFill/>
        </p:spPr>
        <p:txBody>
          <a:bodyPr wrap="square" rtlCol="0">
            <a:spAutoFit/>
          </a:bodyPr>
          <a:lstStyle/>
          <a:p>
            <a:pPr algn="ctr"/>
            <a:r>
              <a:rPr lang="zh-CN" altLang="en-US" sz="900" dirty="0" smtClean="0"/>
              <a:t>发票申请单</a:t>
            </a:r>
            <a:endParaRPr lang="zh-CN" altLang="en-US" dirty="0"/>
          </a:p>
        </p:txBody>
      </p:sp>
      <p:sp>
        <p:nvSpPr>
          <p:cNvPr id="93" name="Rounded Rectangle 92"/>
          <p:cNvSpPr/>
          <p:nvPr/>
        </p:nvSpPr>
        <p:spPr bwMode="auto">
          <a:xfrm>
            <a:off x="2156883" y="6050949"/>
            <a:ext cx="904875" cy="324000"/>
          </a:xfrm>
          <a:prstGeom prst="roundRect">
            <a:avLst/>
          </a:prstGeom>
          <a:solidFill>
            <a:srgbClr val="FFC000"/>
          </a:solidFill>
          <a:ln w="12700" cap="flat" cmpd="sng" algn="ctr">
            <a:solidFill>
              <a:schemeClr val="tx2"/>
            </a:solidFill>
            <a:prstDash val="sysDash"/>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94" name="TextBox 93"/>
          <p:cNvSpPr txBox="1"/>
          <p:nvPr/>
        </p:nvSpPr>
        <p:spPr>
          <a:xfrm>
            <a:off x="2172758" y="6082144"/>
            <a:ext cx="889000" cy="261610"/>
          </a:xfrm>
          <a:prstGeom prst="rect">
            <a:avLst/>
          </a:prstGeom>
          <a:noFill/>
        </p:spPr>
        <p:txBody>
          <a:bodyPr wrap="square" rtlCol="0">
            <a:spAutoFit/>
          </a:bodyPr>
          <a:lstStyle/>
          <a:p>
            <a:pPr algn="ctr"/>
            <a:r>
              <a:rPr lang="zh-CN" altLang="en-US" sz="1100" dirty="0" smtClean="0"/>
              <a:t>销售管理部</a:t>
            </a:r>
            <a:endParaRPr lang="zh-CN" altLang="en-US" dirty="0"/>
          </a:p>
        </p:txBody>
      </p:sp>
      <p:sp>
        <p:nvSpPr>
          <p:cNvPr id="98" name="Rounded Rectangle 97"/>
          <p:cNvSpPr/>
          <p:nvPr/>
        </p:nvSpPr>
        <p:spPr bwMode="auto">
          <a:xfrm>
            <a:off x="5042080" y="6050949"/>
            <a:ext cx="904875" cy="324000"/>
          </a:xfrm>
          <a:prstGeom prst="roundRect">
            <a:avLst/>
          </a:prstGeom>
          <a:solidFill>
            <a:srgbClr val="FFC000"/>
          </a:solidFill>
          <a:ln w="12700" cap="flat" cmpd="sng" algn="ctr">
            <a:solidFill>
              <a:schemeClr val="tx2"/>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99" name="TextBox 98"/>
          <p:cNvSpPr txBox="1"/>
          <p:nvPr/>
        </p:nvSpPr>
        <p:spPr>
          <a:xfrm>
            <a:off x="5057955" y="6082144"/>
            <a:ext cx="889000" cy="261610"/>
          </a:xfrm>
          <a:prstGeom prst="rect">
            <a:avLst/>
          </a:prstGeom>
          <a:noFill/>
        </p:spPr>
        <p:txBody>
          <a:bodyPr wrap="square" rtlCol="0">
            <a:spAutoFit/>
          </a:bodyPr>
          <a:lstStyle/>
          <a:p>
            <a:pPr algn="ctr"/>
            <a:r>
              <a:rPr lang="zh-CN" altLang="en-US" sz="1100" dirty="0" smtClean="0"/>
              <a:t>生产管理部</a:t>
            </a:r>
            <a:endParaRPr lang="zh-CN" altLang="en-US" dirty="0"/>
          </a:p>
        </p:txBody>
      </p:sp>
      <p:cxnSp>
        <p:nvCxnSpPr>
          <p:cNvPr id="112" name="Curved Connector 111"/>
          <p:cNvCxnSpPr>
            <a:stCxn id="64" idx="2"/>
            <a:endCxn id="94" idx="3"/>
          </p:cNvCxnSpPr>
          <p:nvPr/>
        </p:nvCxnSpPr>
        <p:spPr bwMode="auto">
          <a:xfrm rot="5400000">
            <a:off x="4437748" y="4069358"/>
            <a:ext cx="767601" cy="3519580"/>
          </a:xfrm>
          <a:prstGeom prst="curvedConnector2">
            <a:avLst/>
          </a:prstGeom>
          <a:noFill/>
          <a:ln w="15875" cap="flat" cmpd="sng" algn="ctr">
            <a:solidFill>
              <a:schemeClr val="accent1"/>
            </a:solidFill>
            <a:prstDash val="sysDash"/>
            <a:round/>
            <a:headEnd type="none" w="med" len="med"/>
            <a:tailEnd type="triangle"/>
          </a:ln>
          <a:effectLst/>
        </p:spPr>
      </p:cxnSp>
      <p:cxnSp>
        <p:nvCxnSpPr>
          <p:cNvPr id="118" name="Curved Connector 117"/>
          <p:cNvCxnSpPr>
            <a:stCxn id="60" idx="2"/>
            <a:endCxn id="98" idx="0"/>
          </p:cNvCxnSpPr>
          <p:nvPr/>
        </p:nvCxnSpPr>
        <p:spPr bwMode="auto">
          <a:xfrm rot="16200000" flipH="1">
            <a:off x="5137754" y="5694184"/>
            <a:ext cx="605601" cy="107928"/>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sp>
        <p:nvSpPr>
          <p:cNvPr id="122" name="Rounded Rectangle 121"/>
          <p:cNvSpPr/>
          <p:nvPr/>
        </p:nvSpPr>
        <p:spPr bwMode="auto">
          <a:xfrm>
            <a:off x="203200" y="2659854"/>
            <a:ext cx="8460000" cy="2160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3" name="Rounded Rectangle 122"/>
          <p:cNvSpPr/>
          <p:nvPr/>
        </p:nvSpPr>
        <p:spPr bwMode="auto">
          <a:xfrm>
            <a:off x="203200" y="4919229"/>
            <a:ext cx="8460000" cy="720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4" name="Rounded Rectangle 123"/>
          <p:cNvSpPr/>
          <p:nvPr/>
        </p:nvSpPr>
        <p:spPr bwMode="auto">
          <a:xfrm>
            <a:off x="203200" y="5776763"/>
            <a:ext cx="8460000" cy="720000"/>
          </a:xfrm>
          <a:prstGeom prst="roundRect">
            <a:avLst/>
          </a:prstGeom>
          <a:noFill/>
          <a:ln w="12700" cap="flat" cmpd="sng" algn="ctr">
            <a:solidFill>
              <a:schemeClr val="accent1">
                <a:lumMod val="75000"/>
              </a:schemeClr>
            </a:solidFill>
            <a:prstDash val="sysDot"/>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125" name="TextBox 124"/>
          <p:cNvSpPr txBox="1"/>
          <p:nvPr/>
        </p:nvSpPr>
        <p:spPr>
          <a:xfrm>
            <a:off x="8091955" y="1213912"/>
            <a:ext cx="400110" cy="1216025"/>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主数据层</a:t>
            </a:r>
            <a:endParaRPr lang="zh-CN" altLang="en-US" dirty="0"/>
          </a:p>
        </p:txBody>
      </p:sp>
      <p:sp>
        <p:nvSpPr>
          <p:cNvPr id="128" name="TextBox 127"/>
          <p:cNvSpPr txBox="1"/>
          <p:nvPr/>
        </p:nvSpPr>
        <p:spPr>
          <a:xfrm>
            <a:off x="8082400" y="3003755"/>
            <a:ext cx="400110" cy="1464733"/>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业务数据层</a:t>
            </a:r>
            <a:endParaRPr lang="zh-CN" altLang="en-US" dirty="0"/>
          </a:p>
        </p:txBody>
      </p:sp>
      <p:sp>
        <p:nvSpPr>
          <p:cNvPr id="129" name="TextBox 128"/>
          <p:cNvSpPr txBox="1"/>
          <p:nvPr/>
        </p:nvSpPr>
        <p:spPr>
          <a:xfrm>
            <a:off x="8085003" y="4961564"/>
            <a:ext cx="400110" cy="643376"/>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单据层</a:t>
            </a:r>
            <a:endParaRPr lang="zh-CN" altLang="en-US" dirty="0"/>
          </a:p>
        </p:txBody>
      </p:sp>
      <p:sp>
        <p:nvSpPr>
          <p:cNvPr id="130" name="TextBox 129"/>
          <p:cNvSpPr txBox="1"/>
          <p:nvPr/>
        </p:nvSpPr>
        <p:spPr>
          <a:xfrm>
            <a:off x="8091955" y="5815075"/>
            <a:ext cx="400110" cy="643376"/>
          </a:xfrm>
          <a:prstGeom prst="rect">
            <a:avLst/>
          </a:prstGeom>
          <a:solidFill>
            <a:srgbClr val="FFC000"/>
          </a:solidFill>
          <a:effectLst>
            <a:glow rad="63500">
              <a:schemeClr val="accent3">
                <a:satMod val="175000"/>
                <a:alpha val="40000"/>
              </a:schemeClr>
            </a:glow>
            <a:outerShdw blurRad="50800" dist="38100" dir="2700000" algn="tl" rotWithShape="0">
              <a:prstClr val="black">
                <a:alpha val="40000"/>
              </a:prstClr>
            </a:outerShdw>
          </a:effectLst>
          <a:scene3d>
            <a:camera prst="orthographicFront"/>
            <a:lightRig rig="threePt" dir="t"/>
          </a:scene3d>
          <a:sp3d>
            <a:bevelT/>
          </a:sp3d>
        </p:spPr>
        <p:txBody>
          <a:bodyPr vert="eaVert" wrap="square" rtlCol="0">
            <a:spAutoFit/>
          </a:bodyPr>
          <a:lstStyle/>
          <a:p>
            <a:pPr algn="ctr"/>
            <a:r>
              <a:rPr lang="zh-CN" altLang="en-US" dirty="0" smtClean="0"/>
              <a:t>管理层</a:t>
            </a:r>
            <a:endParaRPr lang="zh-CN" altLang="en-US" dirty="0"/>
          </a:p>
        </p:txBody>
      </p:sp>
      <p:sp>
        <p:nvSpPr>
          <p:cNvPr id="133" name="TextBox 132"/>
          <p:cNvSpPr txBox="1"/>
          <p:nvPr/>
        </p:nvSpPr>
        <p:spPr>
          <a:xfrm>
            <a:off x="2339182" y="683239"/>
            <a:ext cx="4008436" cy="398780"/>
          </a:xfrm>
          <a:prstGeom prst="rect">
            <a:avLst/>
          </a:prstGeom>
          <a:noFill/>
        </p:spPr>
        <p:txBody>
          <a:bodyPr wrap="square" rtlCol="0">
            <a:spAutoFit/>
          </a:bodyPr>
          <a:lstStyle/>
          <a:p>
            <a:pPr algn="ctr"/>
            <a:r>
              <a:rPr lang="zh-CN" altLang="en-US" sz="2000" b="1" dirty="0" smtClean="0"/>
              <a:t>销售订单执行案例</a:t>
            </a:r>
            <a:endParaRPr lang="zh-CN" altLang="en-US" b="1" dirty="0"/>
          </a:p>
        </p:txBody>
      </p:sp>
      <p:sp>
        <p:nvSpPr>
          <p:cNvPr id="70" name="下箭头 69"/>
          <p:cNvSpPr/>
          <p:nvPr/>
        </p:nvSpPr>
        <p:spPr bwMode="auto">
          <a:xfrm>
            <a:off x="1528550" y="2511188"/>
            <a:ext cx="177420" cy="532263"/>
          </a:xfrm>
          <a:prstGeom prst="downArrow">
            <a:avLst/>
          </a:prstGeom>
          <a:solidFill>
            <a:schemeClr val="bg1"/>
          </a:solidFill>
          <a:ln w="12700" cap="flat" cmpd="sng" algn="ctr">
            <a:solidFill>
              <a:srgbClr val="FF000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71" name="Flowchart: Connector 12"/>
          <p:cNvSpPr/>
          <p:nvPr/>
        </p:nvSpPr>
        <p:spPr bwMode="auto">
          <a:xfrm>
            <a:off x="7176689" y="3144865"/>
            <a:ext cx="863600" cy="863600"/>
          </a:xfrm>
          <a:prstGeom prst="flowChartConnector">
            <a:avLst/>
          </a:prstGeom>
          <a:solidFill>
            <a:srgbClr val="92D05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72" name="TextBox 71"/>
          <p:cNvSpPr txBox="1"/>
          <p:nvPr/>
        </p:nvSpPr>
        <p:spPr>
          <a:xfrm>
            <a:off x="7310039" y="3315055"/>
            <a:ext cx="571500" cy="523220"/>
          </a:xfrm>
          <a:prstGeom prst="rect">
            <a:avLst/>
          </a:prstGeom>
          <a:noFill/>
        </p:spPr>
        <p:txBody>
          <a:bodyPr wrap="square" rtlCol="0">
            <a:spAutoFit/>
          </a:bodyPr>
          <a:lstStyle/>
          <a:p>
            <a:r>
              <a:rPr lang="zh-CN" altLang="en-US" dirty="0" smtClean="0"/>
              <a:t>应收账款</a:t>
            </a:r>
            <a:endParaRPr lang="zh-CN" altLang="en-US" dirty="0"/>
          </a:p>
        </p:txBody>
      </p:sp>
      <p:sp>
        <p:nvSpPr>
          <p:cNvPr id="73" name="Right Arrow 44"/>
          <p:cNvSpPr/>
          <p:nvPr/>
        </p:nvSpPr>
        <p:spPr bwMode="auto">
          <a:xfrm>
            <a:off x="6874335" y="3492107"/>
            <a:ext cx="349250" cy="196850"/>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74" name="Right Arrow 28"/>
          <p:cNvSpPr/>
          <p:nvPr/>
        </p:nvSpPr>
        <p:spPr bwMode="auto">
          <a:xfrm>
            <a:off x="2034309" y="3482366"/>
            <a:ext cx="349250" cy="196850"/>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
        <p:nvSpPr>
          <p:cNvPr id="75" name="Right Arrow 28"/>
          <p:cNvSpPr/>
          <p:nvPr/>
        </p:nvSpPr>
        <p:spPr bwMode="auto">
          <a:xfrm>
            <a:off x="806011" y="3482366"/>
            <a:ext cx="349250" cy="196850"/>
          </a:xfrm>
          <a:prstGeom prst="rightArrow">
            <a:avLst/>
          </a:prstGeom>
          <a:solidFill>
            <a:schemeClr val="bg1"/>
          </a:solidFill>
          <a:ln w="12700" cap="flat" cmpd="sng" algn="ctr">
            <a:solidFill>
              <a:srgbClr val="242490"/>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endParaRPr kumimoji="0" lang="zh-CN" altLang="en-US"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cxnSp>
        <p:nvCxnSpPr>
          <p:cNvPr id="77" name="Curved Connector 117"/>
          <p:cNvCxnSpPr>
            <a:stCxn id="50" idx="2"/>
            <a:endCxn id="94" idx="0"/>
          </p:cNvCxnSpPr>
          <p:nvPr/>
        </p:nvCxnSpPr>
        <p:spPr bwMode="auto">
          <a:xfrm rot="16200000" flipH="1">
            <a:off x="1780075" y="5244961"/>
            <a:ext cx="626614" cy="1047752"/>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cxnSp>
        <p:nvCxnSpPr>
          <p:cNvPr id="80" name="Curved Connector 111"/>
          <p:cNvCxnSpPr>
            <a:stCxn id="56" idx="2"/>
            <a:endCxn id="93" idx="0"/>
          </p:cNvCxnSpPr>
          <p:nvPr/>
        </p:nvCxnSpPr>
        <p:spPr bwMode="auto">
          <a:xfrm rot="5400000">
            <a:off x="3028349" y="5026321"/>
            <a:ext cx="605601" cy="1443655"/>
          </a:xfrm>
          <a:prstGeom prst="curvedConnector3">
            <a:avLst>
              <a:gd name="adj1" fmla="val 50000"/>
            </a:avLst>
          </a:prstGeom>
          <a:noFill/>
          <a:ln w="15875" cap="flat" cmpd="sng" algn="ctr">
            <a:solidFill>
              <a:schemeClr val="accent1"/>
            </a:solidFill>
            <a:prstDash val="sysDash"/>
            <a:round/>
            <a:headEnd type="none" w="med" len="med"/>
            <a:tailEnd type="triangle"/>
          </a:ln>
          <a:effectLst/>
        </p:spPr>
      </p:cxnSp>
      <p:sp>
        <p:nvSpPr>
          <p:cNvPr id="86" name="Flowchart: Magnetic Disk 21"/>
          <p:cNvSpPr/>
          <p:nvPr/>
        </p:nvSpPr>
        <p:spPr bwMode="auto">
          <a:xfrm>
            <a:off x="2305619" y="1664288"/>
            <a:ext cx="863600" cy="336262"/>
          </a:xfrm>
          <a:prstGeom prst="flowChartMagneticDisk">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0" tIns="0" rIns="72000" bIns="0" numCol="1" rtlCol="0" anchor="t" anchorCtr="0" compatLnSpc="1">
            <a:spAutoFit/>
          </a:bodyPr>
          <a:lstStyle/>
          <a:p>
            <a:pPr marL="0" marR="0" indent="0" algn="l" defTabSz="895350" rtl="0" eaLnBrk="1" fontAlgn="base" latinLnBrk="0" hangingPunct="1">
              <a:lnSpc>
                <a:spcPct val="100000"/>
              </a:lnSpc>
              <a:spcBef>
                <a:spcPct val="50000"/>
              </a:spcBef>
              <a:spcAft>
                <a:spcPct val="0"/>
              </a:spcAft>
              <a:buClrTx/>
              <a:buSzTx/>
              <a:buFontTx/>
              <a:buNone/>
            </a:pPr>
            <a:r>
              <a:rPr kumimoji="0" lang="zh-CN" altLang="en-US" sz="1100" b="0"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rPr>
              <a:t>  项目主数据</a:t>
            </a:r>
            <a:endParaRPr kumimoji="0" lang="zh-CN" altLang="en-US" sz="1100" b="0" i="0" u="none" strike="noStrike" cap="none" normalizeH="0" baseline="0" dirty="0" smtClean="0">
              <a:ln>
                <a:noFill/>
              </a:ln>
              <a:solidFill>
                <a:schemeClr val="tx1"/>
              </a:solidFill>
              <a:effectLst/>
              <a:latin typeface="EYInterstate" pitchFamily="2" charset="0"/>
              <a:ea typeface="宋体" panose="02010600030101010101" pitchFamily="2" charset="-122"/>
              <a:cs typeface="Arial" panose="020B0604020202020204" pitchFamily="34" charset="0"/>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THINKCELLUNDODONOTDELETE" val="12"/>
  <p:tag name="KSO_WPP_MARK_KEY" val="093c3387-a190-4350-ac8e-c21cdd5a3ccf"/>
  <p:tag name="COMMONDATA" val="eyJoZGlkIjoiNGJkZDE1MjA1NmQ5YThlMmJjMTNmYTg4NWJlNDllYmMifQ=="/>
</p:tagLst>
</file>

<file path=ppt/theme/theme1.xml><?xml version="1.0" encoding="utf-8"?>
<a:theme xmlns:a="http://schemas.openxmlformats.org/drawingml/2006/main" name="EY Content">
  <a:themeElements>
    <a:clrScheme name="Proposal Template for PP and Loadset 1">
      <a:dk1>
        <a:srgbClr val="000000"/>
      </a:dk1>
      <a:lt1>
        <a:srgbClr val="FFFFFF"/>
      </a:lt1>
      <a:dk2>
        <a:srgbClr val="000000"/>
      </a:dk2>
      <a:lt2>
        <a:srgbClr val="F2F2F2"/>
      </a:lt2>
      <a:accent1>
        <a:srgbClr val="7F7E82"/>
      </a:accent1>
      <a:accent2>
        <a:srgbClr val="FFE600"/>
      </a:accent2>
      <a:accent3>
        <a:srgbClr val="FFFFFF"/>
      </a:accent3>
      <a:accent4>
        <a:srgbClr val="000000"/>
      </a:accent4>
      <a:accent5>
        <a:srgbClr val="C0C0C1"/>
      </a:accent5>
      <a:accent6>
        <a:srgbClr val="E7D000"/>
      </a:accent6>
      <a:hlink>
        <a:srgbClr val="A5A4A7"/>
      </a:hlink>
      <a:folHlink>
        <a:srgbClr val="CCCBCD"/>
      </a:folHlink>
    </a:clrScheme>
    <a:fontScheme name="Proposal Template for PP and Loadset">
      <a:majorFont>
        <a:latin typeface="EYInterstate"/>
        <a:ea typeface=""/>
        <a:cs typeface="Arial"/>
      </a:majorFont>
      <a:minorFont>
        <a:latin typeface="EYInterstate"/>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2700" cap="flat" cmpd="sng" algn="ctr">
          <a:solidFill>
            <a:srgbClr val="FF0000"/>
          </a:solidFill>
          <a:prstDash val="solid"/>
          <a:round/>
          <a:headEnd type="none" w="med" len="med"/>
          <a:tailEnd type="none" w="med" len="med"/>
        </a:ln>
      </a:spPr>
      <a:bodyPr vert="horz" wrap="square" lIns="0" tIns="0" rIns="72000" bIns="0" numCol="1" rtlCol="0" anchor="t" anchorCtr="0" compatLnSpc="1">
        <a:spAutoFit/>
      </a:bodyPr>
      <a:lstStyle>
        <a:defPPr marL="0" marR="0" indent="0" algn="l" defTabSz="895350" rtl="0" eaLnBrk="1" fontAlgn="base" latinLnBrk="0" hangingPunct="1">
          <a:lnSpc>
            <a:spcPct val="100000"/>
          </a:lnSpc>
          <a:spcBef>
            <a:spcPct val="50000"/>
          </a:spcBef>
          <a:spcAft>
            <a:spcPct val="0"/>
          </a:spcAft>
          <a:buClrTx/>
          <a:buSzTx/>
          <a:buFontTx/>
          <a:buNone/>
          <a:defRPr kumimoji="0" sz="1100" b="0" i="0" u="none" strike="noStrike" cap="none" normalizeH="0" baseline="0" smtClean="0">
            <a:ln>
              <a:noFill/>
            </a:ln>
            <a:solidFill>
              <a:schemeClr val="tx1"/>
            </a:solidFill>
            <a:effectLst/>
            <a:latin typeface="EYInterstate" pitchFamily="2" charset="0"/>
            <a:ea typeface="宋体" panose="02010600030101010101" pitchFamily="2" charset="-122"/>
            <a:cs typeface="Arial" panose="020B0604020202020204" pitchFamily="34" charset="0"/>
          </a:defRPr>
        </a:defPPr>
      </a:lstStyle>
    </a:spDef>
    <a:lnDef>
      <a:spPr bwMode="auto">
        <a:noFill/>
        <a:ln w="15875" cap="flat" cmpd="sng" algn="ctr">
          <a:solidFill>
            <a:schemeClr val="accent1"/>
          </a:solidFill>
          <a:prstDash val="solid"/>
          <a:round/>
          <a:headEnd type="none" w="med" len="med"/>
          <a:tailEnd type="triangle"/>
        </a:ln>
      </a:spPr>
      <a:bodyPr/>
      <a:lstStyle/>
    </a:lnDef>
  </a:objectDefaults>
  <a:extraClrSchemeLst>
    <a:extraClrScheme>
      <a:clrScheme name="Proposal Template for PP and Loadset 1">
        <a:dk1>
          <a:srgbClr val="000000"/>
        </a:dk1>
        <a:lt1>
          <a:srgbClr val="FFFFFF"/>
        </a:lt1>
        <a:dk2>
          <a:srgbClr val="000000"/>
        </a:dk2>
        <a:lt2>
          <a:srgbClr val="F2F2F2"/>
        </a:lt2>
        <a:accent1>
          <a:srgbClr val="7F7E82"/>
        </a:accent1>
        <a:accent2>
          <a:srgbClr val="FFE600"/>
        </a:accent2>
        <a:accent3>
          <a:srgbClr val="FFFFFF"/>
        </a:accent3>
        <a:accent4>
          <a:srgbClr val="000000"/>
        </a:accent4>
        <a:accent5>
          <a:srgbClr val="C0C0C1"/>
        </a:accent5>
        <a:accent6>
          <a:srgbClr val="E7D000"/>
        </a:accent6>
        <a:hlink>
          <a:srgbClr val="A5A4A7"/>
        </a:hlink>
        <a:folHlink>
          <a:srgbClr val="CCCBCD"/>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S&amp;T Standard Template</Template>
  <TotalTime>0</TotalTime>
  <Words>2426</Words>
  <Application>WPS 演示</Application>
  <PresentationFormat>On-screen Show (4:3)</PresentationFormat>
  <Paragraphs>617</Paragraphs>
  <Slides>21</Slides>
  <Notes>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21</vt:i4>
      </vt:variant>
    </vt:vector>
  </HeadingPairs>
  <TitlesOfParts>
    <vt:vector size="36" baseType="lpstr">
      <vt:lpstr>Arial</vt:lpstr>
      <vt:lpstr>宋体</vt:lpstr>
      <vt:lpstr>Wingdings</vt:lpstr>
      <vt:lpstr>EYInterstate</vt:lpstr>
      <vt:lpstr>Segoe Print</vt:lpstr>
      <vt:lpstr>EYInterstate Regular</vt:lpstr>
      <vt:lpstr>华文细黑</vt:lpstr>
      <vt:lpstr>微软雅黑</vt:lpstr>
      <vt:lpstr>Arial Unicode MS</vt:lpstr>
      <vt:lpstr>黑体</vt:lpstr>
      <vt:lpstr>Arial</vt:lpstr>
      <vt:lpstr>等线</vt:lpstr>
      <vt:lpstr>UKIJ CJK</vt:lpstr>
      <vt:lpstr>Noto Sans CJK JP Black</vt:lpstr>
      <vt:lpstr>EY Content</vt:lpstr>
      <vt:lpstr>ERP主数据与业务数据关系                            </vt:lpstr>
      <vt:lpstr>目录</vt:lpstr>
      <vt:lpstr>PowerPoint 演示文稿</vt:lpstr>
      <vt:lpstr>目录</vt:lpstr>
      <vt:lpstr>PowerPoint 演示文稿</vt:lpstr>
      <vt:lpstr>目录</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目录</vt:lpstr>
      <vt:lpstr>PowerPoint 演示文稿</vt:lpstr>
      <vt:lpstr>PowerPoint 演示文稿</vt:lpstr>
      <vt:lpstr>PowerPoint 演示文稿</vt:lpstr>
      <vt:lpstr>PowerPoint 演示文稿</vt:lpstr>
      <vt:lpstr>领导指示-期望与要求</vt:lpstr>
      <vt:lpstr>PowerPoint 演示文稿</vt:lpstr>
      <vt:lpstr>PowerPoint 演示文稿</vt:lpstr>
    </vt:vector>
  </TitlesOfParts>
  <Company>IBM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S&amp;T Presentation Template Full Version Optional Subtitle</dc:title>
  <dc:creator>zhengyg</dc:creator>
  <cp:lastModifiedBy>金丁子</cp:lastModifiedBy>
  <cp:revision>2270</cp:revision>
  <dcterms:created xsi:type="dcterms:W3CDTF">2010-08-18T10:09:00Z</dcterms:created>
  <dcterms:modified xsi:type="dcterms:W3CDTF">2023-03-05T03:47:21Z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flag">
    <vt:lpwstr>1287757068</vt:lpwstr>
  </property>
  <property fmtid="{D5CDD505-2E9C-101B-9397-08002B2CF9AE}" pid="3" name="KSOProductBuildVer">
    <vt:lpwstr>2052-11.1.0.12132</vt:lpwstr>
  </property>
  <property fmtid="{D5CDD505-2E9C-101B-9397-08002B2CF9AE}" pid="4" name="ICV">
    <vt:lpwstr>01B19850E2BD4B37BC6551C15C360300</vt:lpwstr>
  </property>
</Properties>
</file>